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5" r:id="rId2"/>
  </p:sldMasterIdLst>
  <p:notesMasterIdLst>
    <p:notesMasterId r:id="rId45"/>
  </p:notesMasterIdLst>
  <p:sldIdLst>
    <p:sldId id="256" r:id="rId3"/>
    <p:sldId id="298" r:id="rId4"/>
    <p:sldId id="2146846606" r:id="rId5"/>
    <p:sldId id="301" r:id="rId6"/>
    <p:sldId id="310" r:id="rId7"/>
    <p:sldId id="302" r:id="rId8"/>
    <p:sldId id="304" r:id="rId9"/>
    <p:sldId id="306" r:id="rId10"/>
    <p:sldId id="311" r:id="rId11"/>
    <p:sldId id="307" r:id="rId12"/>
    <p:sldId id="312" r:id="rId13"/>
    <p:sldId id="308" r:id="rId14"/>
    <p:sldId id="317" r:id="rId15"/>
    <p:sldId id="316" r:id="rId16"/>
    <p:sldId id="319" r:id="rId17"/>
    <p:sldId id="313" r:id="rId18"/>
    <p:sldId id="321" r:id="rId19"/>
    <p:sldId id="320" r:id="rId20"/>
    <p:sldId id="314" r:id="rId21"/>
    <p:sldId id="322" r:id="rId22"/>
    <p:sldId id="323" r:id="rId23"/>
    <p:sldId id="328" r:id="rId24"/>
    <p:sldId id="2146846605" r:id="rId25"/>
    <p:sldId id="2147482205" r:id="rId26"/>
    <p:sldId id="2147482207" r:id="rId27"/>
    <p:sldId id="260" r:id="rId28"/>
    <p:sldId id="2147482206" r:id="rId29"/>
    <p:sldId id="257" r:id="rId30"/>
    <p:sldId id="315" r:id="rId31"/>
    <p:sldId id="324" r:id="rId32"/>
    <p:sldId id="325" r:id="rId33"/>
    <p:sldId id="326" r:id="rId34"/>
    <p:sldId id="329" r:id="rId35"/>
    <p:sldId id="327" r:id="rId36"/>
    <p:sldId id="2146846607" r:id="rId37"/>
    <p:sldId id="2146846609" r:id="rId38"/>
    <p:sldId id="2146846610" r:id="rId39"/>
    <p:sldId id="2147482192" r:id="rId40"/>
    <p:sldId id="2147482193" r:id="rId41"/>
    <p:sldId id="2147482204" r:id="rId42"/>
    <p:sldId id="2146846611" r:id="rId43"/>
    <p:sldId id="2146846608" r:id="rId44"/>
  </p:sldIdLst>
  <p:sldSz cx="9144000" cy="5143500" type="screen16x9"/>
  <p:notesSz cx="6858000" cy="9144000"/>
  <p:embeddedFontLst>
    <p:embeddedFont>
      <p:font typeface="Archivo" panose="020B0604020202020204" charset="0"/>
      <p:regular r:id="rId46"/>
      <p:bold r:id="rId47"/>
      <p:italic r:id="rId48"/>
      <p:boldItalic r:id="rId49"/>
    </p:embeddedFont>
    <p:embeddedFont>
      <p:font typeface="Archivo Medium" panose="020B0604020202020204" charset="0"/>
      <p:regular r:id="rId50"/>
      <p:bold r:id="rId51"/>
      <p:italic r:id="rId52"/>
      <p:boldItalic r:id="rId53"/>
    </p:embeddedFont>
    <p:embeddedFont>
      <p:font typeface="Archivo SemiBold" panose="020B0604020202020204" charset="0"/>
      <p:regular r:id="rId54"/>
      <p:bold r:id="rId55"/>
      <p:italic r:id="rId56"/>
      <p:boldItalic r:id="rId57"/>
    </p:embeddedFont>
    <p:embeddedFont>
      <p:font typeface="Consolas" panose="020B0609020204030204" pitchFamily="49" charset="0"/>
      <p:regular r:id="rId58"/>
      <p:bold r:id="rId59"/>
      <p:italic r:id="rId60"/>
      <p:boldItalic r:id="rId61"/>
    </p:embeddedFont>
    <p:embeddedFont>
      <p:font typeface="Inter" panose="020B0604020202020204" charset="0"/>
      <p:regular r:id="rId62"/>
      <p:bold r:id="rId63"/>
    </p:embeddedFont>
    <p:embeddedFont>
      <p:font typeface="Inter ExtraBold" panose="020B0604020202020204" charset="0"/>
      <p:bold r:id="rId64"/>
    </p:embeddedFont>
    <p:embeddedFont>
      <p:font typeface="Inter Medium" panose="020B0604020202020204" charset="0"/>
      <p:regular r:id="rId65"/>
      <p:bold r:id="rId66"/>
    </p:embeddedFont>
    <p:embeddedFont>
      <p:font typeface="Inter SemiBold" panose="020B0604020202020204" charset="0"/>
      <p:regular r:id="rId67"/>
      <p:bold r:id="rId68"/>
    </p:embeddedFont>
    <p:embeddedFont>
      <p:font typeface="Segoe Sans Display Semibold" pitchFamily="2" charset="0"/>
      <p:bold r:id="rId69"/>
    </p:embeddedFont>
    <p:embeddedFont>
      <p:font typeface="Segoe UI" panose="020B0502040204020203" pitchFamily="34" charset="0"/>
      <p:regular r:id="rId70"/>
      <p:bold r:id="rId71"/>
      <p:italic r:id="rId72"/>
      <p:boldItalic r:id="rId73"/>
    </p:embeddedFont>
    <p:embeddedFont>
      <p:font typeface="Segoe UI Semibold" panose="020B0702040204020203" pitchFamily="34" charset="0"/>
      <p:bold r:id="rId74"/>
      <p:boldItalic r:id="rId75"/>
    </p:embeddedFont>
    <p:embeddedFont>
      <p:font typeface="Titillium Web" panose="000005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DA94F8C-347D-4A8E-8123-E85334BC64B5}">
          <p14:sldIdLst>
            <p14:sldId id="256"/>
            <p14:sldId id="298"/>
            <p14:sldId id="2146846606"/>
            <p14:sldId id="301"/>
            <p14:sldId id="310"/>
            <p14:sldId id="302"/>
            <p14:sldId id="304"/>
            <p14:sldId id="306"/>
            <p14:sldId id="311"/>
            <p14:sldId id="307"/>
            <p14:sldId id="312"/>
            <p14:sldId id="308"/>
            <p14:sldId id="317"/>
            <p14:sldId id="316"/>
            <p14:sldId id="319"/>
            <p14:sldId id="313"/>
            <p14:sldId id="321"/>
            <p14:sldId id="320"/>
            <p14:sldId id="314"/>
            <p14:sldId id="322"/>
            <p14:sldId id="323"/>
            <p14:sldId id="328"/>
            <p14:sldId id="2146846605"/>
            <p14:sldId id="2147482205"/>
            <p14:sldId id="2147482207"/>
            <p14:sldId id="260"/>
            <p14:sldId id="2147482206"/>
            <p14:sldId id="257"/>
            <p14:sldId id="315"/>
            <p14:sldId id="324"/>
            <p14:sldId id="325"/>
            <p14:sldId id="326"/>
            <p14:sldId id="329"/>
            <p14:sldId id="327"/>
            <p14:sldId id="2146846607"/>
            <p14:sldId id="2146846609"/>
            <p14:sldId id="2146846610"/>
            <p14:sldId id="2147482192"/>
            <p14:sldId id="2147482193"/>
            <p14:sldId id="2147482204"/>
            <p14:sldId id="2146846611"/>
            <p14:sldId id="214684660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53" autoAdjust="0"/>
  </p:normalViewPr>
  <p:slideViewPr>
    <p:cSldViewPr snapToGrid="0">
      <p:cViewPr varScale="1">
        <p:scale>
          <a:sx n="77" d="100"/>
          <a:sy n="77" d="100"/>
        </p:scale>
        <p:origin x="1341" y="2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font" Target="fonts/font34.fntdata"/><Relationship Id="rId5" Type="http://schemas.openxmlformats.org/officeDocument/2006/relationships/slide" Target="slides/slide3.xml"/><Relationship Id="rId61" Type="http://schemas.openxmlformats.org/officeDocument/2006/relationships/font" Target="fonts/font16.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font" Target="fonts/font33.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5.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notesMaster" Target="notesMasters/notesMaster1.xml"/><Relationship Id="rId66" Type="http://schemas.openxmlformats.org/officeDocument/2006/relationships/font" Target="fonts/font21.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F505B-1C7A-4671-831E-B896EC18F15D}" type="doc">
      <dgm:prSet loTypeId="urn:microsoft.com/office/officeart/2008/layout/PictureStrips" loCatId="list" qsTypeId="urn:microsoft.com/office/officeart/2005/8/quickstyle/simple1" qsCatId="simple" csTypeId="urn:microsoft.com/office/officeart/2005/8/colors/colorful2" csCatId="colorful" phldr="1"/>
      <dgm:spPr/>
      <dgm:t>
        <a:bodyPr/>
        <a:lstStyle/>
        <a:p>
          <a:endParaRPr lang="en-AU"/>
        </a:p>
      </dgm:t>
    </dgm:pt>
    <dgm:pt modelId="{AECE4C42-DFC5-4C16-8036-97A6704CEDAB}">
      <dgm:prSet/>
      <dgm:spPr/>
      <dgm:t>
        <a:bodyPr/>
        <a:lstStyle/>
        <a:p>
          <a:r>
            <a:rPr lang="en-US" b="1" i="0" baseline="0"/>
            <a:t>Platform Engineering</a:t>
          </a:r>
          <a:r>
            <a:rPr lang="en-US" b="0" i="0" baseline="0"/>
            <a:t> builds on DevOps principles to enhance security, compliance, costs, and time-to-value through self-service and a governed framework. </a:t>
          </a:r>
          <a:endParaRPr lang="en-AU"/>
        </a:p>
      </dgm:t>
    </dgm:pt>
    <dgm:pt modelId="{B9AE2AEE-9AEF-46DC-B587-3E9A00992DDF}" type="parTrans" cxnId="{90BABB98-E6C7-4EFF-92A4-B49775B5B533}">
      <dgm:prSet/>
      <dgm:spPr/>
      <dgm:t>
        <a:bodyPr/>
        <a:lstStyle/>
        <a:p>
          <a:endParaRPr lang="en-AU"/>
        </a:p>
      </dgm:t>
    </dgm:pt>
    <dgm:pt modelId="{811FB94C-C58A-4410-AF9A-C5D4108A9008}" type="sibTrans" cxnId="{90BABB98-E6C7-4EFF-92A4-B49775B5B533}">
      <dgm:prSet/>
      <dgm:spPr/>
      <dgm:t>
        <a:bodyPr/>
        <a:lstStyle/>
        <a:p>
          <a:endParaRPr lang="en-AU"/>
        </a:p>
      </dgm:t>
    </dgm:pt>
    <dgm:pt modelId="{219B6445-364B-4C11-A136-9FFAA948F905}">
      <dgm:prSet/>
      <dgm:spPr/>
      <dgm:t>
        <a:bodyPr/>
        <a:lstStyle/>
        <a:p>
          <a:r>
            <a:rPr lang="en-US" b="1" i="0" baseline="0"/>
            <a:t>Industry Momentum</a:t>
          </a:r>
          <a:r>
            <a:rPr lang="en-US" b="0" i="0" baseline="0"/>
            <a:t>: Gartner predicts 80% of engineering orgs will have platform engineering teams by 2026, focusing on internal developer platforms. </a:t>
          </a:r>
          <a:endParaRPr lang="en-AU"/>
        </a:p>
      </dgm:t>
    </dgm:pt>
    <dgm:pt modelId="{970BA411-11EC-4C2F-BBA4-669F0A0A6B92}" type="parTrans" cxnId="{F9A1E75E-4D8D-4A77-82E1-05BF48F3C537}">
      <dgm:prSet/>
      <dgm:spPr/>
      <dgm:t>
        <a:bodyPr/>
        <a:lstStyle/>
        <a:p>
          <a:endParaRPr lang="en-AU"/>
        </a:p>
      </dgm:t>
    </dgm:pt>
    <dgm:pt modelId="{7FE26785-CC77-4790-8568-52B777C0FBDC}" type="sibTrans" cxnId="{F9A1E75E-4D8D-4A77-82E1-05BF48F3C537}">
      <dgm:prSet/>
      <dgm:spPr/>
      <dgm:t>
        <a:bodyPr/>
        <a:lstStyle/>
        <a:p>
          <a:endParaRPr lang="en-AU"/>
        </a:p>
      </dgm:t>
    </dgm:pt>
    <dgm:pt modelId="{AA5E2596-E8B8-4956-9AD5-FA2132E354F5}">
      <dgm:prSet/>
      <dgm:spPr/>
      <dgm:t>
        <a:bodyPr/>
        <a:lstStyle/>
        <a:p>
          <a:r>
            <a:rPr lang="en-US" b="1" i="0" baseline="0"/>
            <a:t>Accelerating Business Value</a:t>
          </a:r>
          <a:r>
            <a:rPr lang="en-US" b="0" i="0" baseline="0"/>
            <a:t>: Platforms scale across domains (e.g., Dynamics, Salesforce, Twilio) to streamline operations and reduce delivery time. </a:t>
          </a:r>
          <a:endParaRPr lang="en-AU"/>
        </a:p>
      </dgm:t>
    </dgm:pt>
    <dgm:pt modelId="{2161DC63-C0B7-4A71-AF7C-1D1295971AFA}" type="parTrans" cxnId="{BFBB8E9E-6084-4FE4-9505-87F4C83F3A0E}">
      <dgm:prSet/>
      <dgm:spPr/>
      <dgm:t>
        <a:bodyPr/>
        <a:lstStyle/>
        <a:p>
          <a:endParaRPr lang="en-AU"/>
        </a:p>
      </dgm:t>
    </dgm:pt>
    <dgm:pt modelId="{3024E945-480D-42D4-9B3C-6F691960800D}" type="sibTrans" cxnId="{BFBB8E9E-6084-4FE4-9505-87F4C83F3A0E}">
      <dgm:prSet/>
      <dgm:spPr/>
      <dgm:t>
        <a:bodyPr/>
        <a:lstStyle/>
        <a:p>
          <a:endParaRPr lang="en-AU"/>
        </a:p>
      </dgm:t>
    </dgm:pt>
    <dgm:pt modelId="{F90F62B0-5D11-42C7-AB43-B40FAF33522F}">
      <dgm:prSet/>
      <dgm:spPr/>
      <dgm:t>
        <a:bodyPr/>
        <a:lstStyle/>
        <a:p>
          <a:r>
            <a:rPr lang="en-US" b="1" i="0" baseline="0"/>
            <a:t>Developer Enablement</a:t>
          </a:r>
          <a:r>
            <a:rPr lang="en-US" b="0" i="0" baseline="0"/>
            <a:t>: Internal platforms improve developer experience through self-service tools, reusable patterns, and early security feedback. </a:t>
          </a:r>
          <a:endParaRPr lang="en-AU"/>
        </a:p>
      </dgm:t>
    </dgm:pt>
    <dgm:pt modelId="{9DD445E7-AAEB-40A5-8C47-B56CA79AEF44}" type="parTrans" cxnId="{0A6CDB59-0D97-48C2-A7B8-35D11476AABC}">
      <dgm:prSet/>
      <dgm:spPr/>
      <dgm:t>
        <a:bodyPr/>
        <a:lstStyle/>
        <a:p>
          <a:endParaRPr lang="en-AU"/>
        </a:p>
      </dgm:t>
    </dgm:pt>
    <dgm:pt modelId="{3D630607-8F6C-4B36-973F-678CC9E3C0FE}" type="sibTrans" cxnId="{0A6CDB59-0D97-48C2-A7B8-35D11476AABC}">
      <dgm:prSet/>
      <dgm:spPr/>
      <dgm:t>
        <a:bodyPr/>
        <a:lstStyle/>
        <a:p>
          <a:endParaRPr lang="en-AU"/>
        </a:p>
      </dgm:t>
    </dgm:pt>
    <dgm:pt modelId="{8ADA4059-1AC6-467C-B1AF-4326F38AF232}">
      <dgm:prSet/>
      <dgm:spPr/>
      <dgm:t>
        <a:bodyPr/>
        <a:lstStyle/>
        <a:p>
          <a:r>
            <a:rPr lang="en-US" b="1" i="0" baseline="0"/>
            <a:t>Operational Simplicity</a:t>
          </a:r>
          <a:r>
            <a:rPr lang="en-US" b="0" i="0" baseline="0"/>
            <a:t>: Platforms reduce toil by abstracting infrastructure, automating workflows, and managing developer tools. </a:t>
          </a:r>
          <a:endParaRPr lang="en-AU"/>
        </a:p>
      </dgm:t>
    </dgm:pt>
    <dgm:pt modelId="{BD77EA18-2213-422F-8F53-636ECA7C9893}" type="parTrans" cxnId="{BB78ACF2-F5D8-4848-8F6C-DC81B3EE091B}">
      <dgm:prSet/>
      <dgm:spPr/>
      <dgm:t>
        <a:bodyPr/>
        <a:lstStyle/>
        <a:p>
          <a:endParaRPr lang="en-AU"/>
        </a:p>
      </dgm:t>
    </dgm:pt>
    <dgm:pt modelId="{15A7071B-E017-4554-96C8-F4D888F7E174}" type="sibTrans" cxnId="{BB78ACF2-F5D8-4848-8F6C-DC81B3EE091B}">
      <dgm:prSet/>
      <dgm:spPr/>
      <dgm:t>
        <a:bodyPr/>
        <a:lstStyle/>
        <a:p>
          <a:endParaRPr lang="en-AU"/>
        </a:p>
      </dgm:t>
    </dgm:pt>
    <dgm:pt modelId="{98E7E658-8DC1-4F4E-BCB6-D07FB3F1F3D4}" type="pres">
      <dgm:prSet presAssocID="{4CCF505B-1C7A-4671-831E-B896EC18F15D}" presName="Name0" presStyleCnt="0">
        <dgm:presLayoutVars>
          <dgm:dir/>
          <dgm:resizeHandles val="exact"/>
        </dgm:presLayoutVars>
      </dgm:prSet>
      <dgm:spPr/>
    </dgm:pt>
    <dgm:pt modelId="{A7B32863-5764-4100-8835-B723468A471A}" type="pres">
      <dgm:prSet presAssocID="{AECE4C42-DFC5-4C16-8036-97A6704CEDAB}" presName="composite" presStyleCnt="0"/>
      <dgm:spPr/>
    </dgm:pt>
    <dgm:pt modelId="{AF8D6194-EF22-4BAB-8C86-4D28CCD18FA8}" type="pres">
      <dgm:prSet presAssocID="{AECE4C42-DFC5-4C16-8036-97A6704CEDAB}" presName="rect1" presStyleLbl="trAlignAcc1" presStyleIdx="0" presStyleCnt="5">
        <dgm:presLayoutVars>
          <dgm:bulletEnabled val="1"/>
        </dgm:presLayoutVars>
      </dgm:prSet>
      <dgm:spPr/>
    </dgm:pt>
    <dgm:pt modelId="{5455F31D-F6EB-4E88-A6B9-B0FA0C5522CC}" type="pres">
      <dgm:prSet presAssocID="{AECE4C42-DFC5-4C16-8036-97A6704CEDAB}" presName="rect2"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Programmer male with solid fill"/>
        </a:ext>
      </dgm:extLst>
    </dgm:pt>
    <dgm:pt modelId="{71E4B0D4-B604-4467-B666-8FDBC9B18292}" type="pres">
      <dgm:prSet presAssocID="{811FB94C-C58A-4410-AF9A-C5D4108A9008}" presName="sibTrans" presStyleCnt="0"/>
      <dgm:spPr/>
    </dgm:pt>
    <dgm:pt modelId="{6F2D230A-6171-4203-B618-9C6AE770DC61}" type="pres">
      <dgm:prSet presAssocID="{219B6445-364B-4C11-A136-9FFAA948F905}" presName="composite" presStyleCnt="0"/>
      <dgm:spPr/>
    </dgm:pt>
    <dgm:pt modelId="{F4E58F04-3961-4644-BD7E-5E111715BD84}" type="pres">
      <dgm:prSet presAssocID="{219B6445-364B-4C11-A136-9FFAA948F905}" presName="rect1" presStyleLbl="trAlignAcc1" presStyleIdx="1" presStyleCnt="5">
        <dgm:presLayoutVars>
          <dgm:bulletEnabled val="1"/>
        </dgm:presLayoutVars>
      </dgm:prSet>
      <dgm:spPr/>
    </dgm:pt>
    <dgm:pt modelId="{10C8B669-3EC0-4CAF-874A-72D190B4EE62}" type="pres">
      <dgm:prSet presAssocID="{219B6445-364B-4C11-A136-9FFAA948F905}" presName="rect2"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Production with solid fill"/>
        </a:ext>
      </dgm:extLst>
    </dgm:pt>
    <dgm:pt modelId="{43811067-C8F4-43B3-BC0F-4884E0EBF40A}" type="pres">
      <dgm:prSet presAssocID="{7FE26785-CC77-4790-8568-52B777C0FBDC}" presName="sibTrans" presStyleCnt="0"/>
      <dgm:spPr/>
    </dgm:pt>
    <dgm:pt modelId="{8E3C913C-C71F-4C65-A9A5-F59E9BB032B9}" type="pres">
      <dgm:prSet presAssocID="{AA5E2596-E8B8-4956-9AD5-FA2132E354F5}" presName="composite" presStyleCnt="0"/>
      <dgm:spPr/>
    </dgm:pt>
    <dgm:pt modelId="{3632975A-6565-4D1A-91E9-6F9FAACEA948}" type="pres">
      <dgm:prSet presAssocID="{AA5E2596-E8B8-4956-9AD5-FA2132E354F5}" presName="rect1" presStyleLbl="trAlignAcc1" presStyleIdx="2" presStyleCnt="5">
        <dgm:presLayoutVars>
          <dgm:bulletEnabled val="1"/>
        </dgm:presLayoutVars>
      </dgm:prSet>
      <dgm:spPr/>
    </dgm:pt>
    <dgm:pt modelId="{531EB32F-3D78-485A-B239-3037A2D00006}" type="pres">
      <dgm:prSet presAssocID="{AA5E2596-E8B8-4956-9AD5-FA2132E354F5}" presName="rect2"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Boardroom with solid fill"/>
        </a:ext>
      </dgm:extLst>
    </dgm:pt>
    <dgm:pt modelId="{201B884D-9013-4921-AACC-5DBBB52CBD6F}" type="pres">
      <dgm:prSet presAssocID="{3024E945-480D-42D4-9B3C-6F691960800D}" presName="sibTrans" presStyleCnt="0"/>
      <dgm:spPr/>
    </dgm:pt>
    <dgm:pt modelId="{099BFD1F-3360-488D-A190-547351EE5C04}" type="pres">
      <dgm:prSet presAssocID="{F90F62B0-5D11-42C7-AB43-B40FAF33522F}" presName="composite" presStyleCnt="0"/>
      <dgm:spPr/>
    </dgm:pt>
    <dgm:pt modelId="{9235BF3B-782C-4210-9245-74B49E0718B2}" type="pres">
      <dgm:prSet presAssocID="{F90F62B0-5D11-42C7-AB43-B40FAF33522F}" presName="rect1" presStyleLbl="trAlignAcc1" presStyleIdx="3" presStyleCnt="5">
        <dgm:presLayoutVars>
          <dgm:bulletEnabled val="1"/>
        </dgm:presLayoutVars>
      </dgm:prSet>
      <dgm:spPr/>
    </dgm:pt>
    <dgm:pt modelId="{1D3AD018-2129-44B9-B73D-E0171C516836}" type="pres">
      <dgm:prSet presAssocID="{F90F62B0-5D11-42C7-AB43-B40FAF33522F}" presName="rect2" presStyleLbl="fgImgPlac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Tools with solid fill"/>
        </a:ext>
      </dgm:extLst>
    </dgm:pt>
    <dgm:pt modelId="{DF7D189D-D03A-476B-8C81-BE1B55E1747E}" type="pres">
      <dgm:prSet presAssocID="{3D630607-8F6C-4B36-973F-678CC9E3C0FE}" presName="sibTrans" presStyleCnt="0"/>
      <dgm:spPr/>
    </dgm:pt>
    <dgm:pt modelId="{C7896998-0CF6-46DF-97E1-6BADAB980769}" type="pres">
      <dgm:prSet presAssocID="{8ADA4059-1AC6-467C-B1AF-4326F38AF232}" presName="composite" presStyleCnt="0"/>
      <dgm:spPr/>
    </dgm:pt>
    <dgm:pt modelId="{358CEE81-B7F2-4FC0-B29A-912BAC928619}" type="pres">
      <dgm:prSet presAssocID="{8ADA4059-1AC6-467C-B1AF-4326F38AF232}" presName="rect1" presStyleLbl="trAlignAcc1" presStyleIdx="4" presStyleCnt="5">
        <dgm:presLayoutVars>
          <dgm:bulletEnabled val="1"/>
        </dgm:presLayoutVars>
      </dgm:prSet>
      <dgm:spPr/>
    </dgm:pt>
    <dgm:pt modelId="{21949A3D-2BFB-404F-B026-8DA424F45DDE}" type="pres">
      <dgm:prSet presAssocID="{8ADA4059-1AC6-467C-B1AF-4326F38AF232}" presName="rect2" presStyleLbl="fgImgPlac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Decision chart with solid fill"/>
        </a:ext>
      </dgm:extLst>
    </dgm:pt>
  </dgm:ptLst>
  <dgm:cxnLst>
    <dgm:cxn modelId="{97AD0C0E-D2D5-4BE7-A9B3-D9D7658C9196}" type="presOf" srcId="{AA5E2596-E8B8-4956-9AD5-FA2132E354F5}" destId="{3632975A-6565-4D1A-91E9-6F9FAACEA948}" srcOrd="0" destOrd="0" presId="urn:microsoft.com/office/officeart/2008/layout/PictureStrips"/>
    <dgm:cxn modelId="{A3A90D34-3476-40C7-8E55-0CBCC05EF4E0}" type="presOf" srcId="{F90F62B0-5D11-42C7-AB43-B40FAF33522F}" destId="{9235BF3B-782C-4210-9245-74B49E0718B2}" srcOrd="0" destOrd="0" presId="urn:microsoft.com/office/officeart/2008/layout/PictureStrips"/>
    <dgm:cxn modelId="{4273C840-C7F9-4476-A4C2-6055795F71B6}" type="presOf" srcId="{4CCF505B-1C7A-4671-831E-B896EC18F15D}" destId="{98E7E658-8DC1-4F4E-BCB6-D07FB3F1F3D4}" srcOrd="0" destOrd="0" presId="urn:microsoft.com/office/officeart/2008/layout/PictureStrips"/>
    <dgm:cxn modelId="{F9A1E75E-4D8D-4A77-82E1-05BF48F3C537}" srcId="{4CCF505B-1C7A-4671-831E-B896EC18F15D}" destId="{219B6445-364B-4C11-A136-9FFAA948F905}" srcOrd="1" destOrd="0" parTransId="{970BA411-11EC-4C2F-BBA4-669F0A0A6B92}" sibTransId="{7FE26785-CC77-4790-8568-52B777C0FBDC}"/>
    <dgm:cxn modelId="{3F5B2F6C-574D-469B-96F8-A7EAF261700B}" type="presOf" srcId="{AECE4C42-DFC5-4C16-8036-97A6704CEDAB}" destId="{AF8D6194-EF22-4BAB-8C86-4D28CCD18FA8}" srcOrd="0" destOrd="0" presId="urn:microsoft.com/office/officeart/2008/layout/PictureStrips"/>
    <dgm:cxn modelId="{0A6CDB59-0D97-48C2-A7B8-35D11476AABC}" srcId="{4CCF505B-1C7A-4671-831E-B896EC18F15D}" destId="{F90F62B0-5D11-42C7-AB43-B40FAF33522F}" srcOrd="3" destOrd="0" parTransId="{9DD445E7-AAEB-40A5-8C47-B56CA79AEF44}" sibTransId="{3D630607-8F6C-4B36-973F-678CC9E3C0FE}"/>
    <dgm:cxn modelId="{90BABB98-E6C7-4EFF-92A4-B49775B5B533}" srcId="{4CCF505B-1C7A-4671-831E-B896EC18F15D}" destId="{AECE4C42-DFC5-4C16-8036-97A6704CEDAB}" srcOrd="0" destOrd="0" parTransId="{B9AE2AEE-9AEF-46DC-B587-3E9A00992DDF}" sibTransId="{811FB94C-C58A-4410-AF9A-C5D4108A9008}"/>
    <dgm:cxn modelId="{18DF569B-3E73-4C0F-9AA2-B899E565297E}" type="presOf" srcId="{8ADA4059-1AC6-467C-B1AF-4326F38AF232}" destId="{358CEE81-B7F2-4FC0-B29A-912BAC928619}" srcOrd="0" destOrd="0" presId="urn:microsoft.com/office/officeart/2008/layout/PictureStrips"/>
    <dgm:cxn modelId="{BFBB8E9E-6084-4FE4-9505-87F4C83F3A0E}" srcId="{4CCF505B-1C7A-4671-831E-B896EC18F15D}" destId="{AA5E2596-E8B8-4956-9AD5-FA2132E354F5}" srcOrd="2" destOrd="0" parTransId="{2161DC63-C0B7-4A71-AF7C-1D1295971AFA}" sibTransId="{3024E945-480D-42D4-9B3C-6F691960800D}"/>
    <dgm:cxn modelId="{BB78ACF2-F5D8-4848-8F6C-DC81B3EE091B}" srcId="{4CCF505B-1C7A-4671-831E-B896EC18F15D}" destId="{8ADA4059-1AC6-467C-B1AF-4326F38AF232}" srcOrd="4" destOrd="0" parTransId="{BD77EA18-2213-422F-8F53-636ECA7C9893}" sibTransId="{15A7071B-E017-4554-96C8-F4D888F7E174}"/>
    <dgm:cxn modelId="{AE453AF8-10D9-4E55-9FBE-15C323E631DB}" type="presOf" srcId="{219B6445-364B-4C11-A136-9FFAA948F905}" destId="{F4E58F04-3961-4644-BD7E-5E111715BD84}" srcOrd="0" destOrd="0" presId="urn:microsoft.com/office/officeart/2008/layout/PictureStrips"/>
    <dgm:cxn modelId="{C6B0327B-24CA-445F-ABBD-6DA2F48565F1}" type="presParOf" srcId="{98E7E658-8DC1-4F4E-BCB6-D07FB3F1F3D4}" destId="{A7B32863-5764-4100-8835-B723468A471A}" srcOrd="0" destOrd="0" presId="urn:microsoft.com/office/officeart/2008/layout/PictureStrips"/>
    <dgm:cxn modelId="{0F7E9A0B-FF3E-4662-A891-033232EAFC3C}" type="presParOf" srcId="{A7B32863-5764-4100-8835-B723468A471A}" destId="{AF8D6194-EF22-4BAB-8C86-4D28CCD18FA8}" srcOrd="0" destOrd="0" presId="urn:microsoft.com/office/officeart/2008/layout/PictureStrips"/>
    <dgm:cxn modelId="{6EBEB91C-CA3A-47D0-8C76-DE408F439A42}" type="presParOf" srcId="{A7B32863-5764-4100-8835-B723468A471A}" destId="{5455F31D-F6EB-4E88-A6B9-B0FA0C5522CC}" srcOrd="1" destOrd="0" presId="urn:microsoft.com/office/officeart/2008/layout/PictureStrips"/>
    <dgm:cxn modelId="{ADED21DD-2478-4866-9BFC-AC12A480F0CB}" type="presParOf" srcId="{98E7E658-8DC1-4F4E-BCB6-D07FB3F1F3D4}" destId="{71E4B0D4-B604-4467-B666-8FDBC9B18292}" srcOrd="1" destOrd="0" presId="urn:microsoft.com/office/officeart/2008/layout/PictureStrips"/>
    <dgm:cxn modelId="{87737C28-A115-4B9D-83B4-119D89D1A6FF}" type="presParOf" srcId="{98E7E658-8DC1-4F4E-BCB6-D07FB3F1F3D4}" destId="{6F2D230A-6171-4203-B618-9C6AE770DC61}" srcOrd="2" destOrd="0" presId="urn:microsoft.com/office/officeart/2008/layout/PictureStrips"/>
    <dgm:cxn modelId="{35E903EB-4812-4A24-B669-397BD2DCBA19}" type="presParOf" srcId="{6F2D230A-6171-4203-B618-9C6AE770DC61}" destId="{F4E58F04-3961-4644-BD7E-5E111715BD84}" srcOrd="0" destOrd="0" presId="urn:microsoft.com/office/officeart/2008/layout/PictureStrips"/>
    <dgm:cxn modelId="{E49580B7-EEE2-4EC6-A1FB-F5801C671886}" type="presParOf" srcId="{6F2D230A-6171-4203-B618-9C6AE770DC61}" destId="{10C8B669-3EC0-4CAF-874A-72D190B4EE62}" srcOrd="1" destOrd="0" presId="urn:microsoft.com/office/officeart/2008/layout/PictureStrips"/>
    <dgm:cxn modelId="{C367E99A-D563-4AFE-A088-BA5AA8D06E79}" type="presParOf" srcId="{98E7E658-8DC1-4F4E-BCB6-D07FB3F1F3D4}" destId="{43811067-C8F4-43B3-BC0F-4884E0EBF40A}" srcOrd="3" destOrd="0" presId="urn:microsoft.com/office/officeart/2008/layout/PictureStrips"/>
    <dgm:cxn modelId="{75988087-FA6D-4F74-A615-57E78DEE7DD6}" type="presParOf" srcId="{98E7E658-8DC1-4F4E-BCB6-D07FB3F1F3D4}" destId="{8E3C913C-C71F-4C65-A9A5-F59E9BB032B9}" srcOrd="4" destOrd="0" presId="urn:microsoft.com/office/officeart/2008/layout/PictureStrips"/>
    <dgm:cxn modelId="{A2F15540-FF38-4362-BDA2-061990C4AAE3}" type="presParOf" srcId="{8E3C913C-C71F-4C65-A9A5-F59E9BB032B9}" destId="{3632975A-6565-4D1A-91E9-6F9FAACEA948}" srcOrd="0" destOrd="0" presId="urn:microsoft.com/office/officeart/2008/layout/PictureStrips"/>
    <dgm:cxn modelId="{283644A5-C093-401E-AD69-6C162880515A}" type="presParOf" srcId="{8E3C913C-C71F-4C65-A9A5-F59E9BB032B9}" destId="{531EB32F-3D78-485A-B239-3037A2D00006}" srcOrd="1" destOrd="0" presId="urn:microsoft.com/office/officeart/2008/layout/PictureStrips"/>
    <dgm:cxn modelId="{CA602945-BE3F-43E9-A721-50243EDE0051}" type="presParOf" srcId="{98E7E658-8DC1-4F4E-BCB6-D07FB3F1F3D4}" destId="{201B884D-9013-4921-AACC-5DBBB52CBD6F}" srcOrd="5" destOrd="0" presId="urn:microsoft.com/office/officeart/2008/layout/PictureStrips"/>
    <dgm:cxn modelId="{1EF4C20A-D865-4FF4-BEF9-E868AD09480F}" type="presParOf" srcId="{98E7E658-8DC1-4F4E-BCB6-D07FB3F1F3D4}" destId="{099BFD1F-3360-488D-A190-547351EE5C04}" srcOrd="6" destOrd="0" presId="urn:microsoft.com/office/officeart/2008/layout/PictureStrips"/>
    <dgm:cxn modelId="{F6FDBEBC-24F7-4947-B623-E697EEFDC589}" type="presParOf" srcId="{099BFD1F-3360-488D-A190-547351EE5C04}" destId="{9235BF3B-782C-4210-9245-74B49E0718B2}" srcOrd="0" destOrd="0" presId="urn:microsoft.com/office/officeart/2008/layout/PictureStrips"/>
    <dgm:cxn modelId="{EFAB700C-0BC1-4193-B127-0A1498788F01}" type="presParOf" srcId="{099BFD1F-3360-488D-A190-547351EE5C04}" destId="{1D3AD018-2129-44B9-B73D-E0171C516836}" srcOrd="1" destOrd="0" presId="urn:microsoft.com/office/officeart/2008/layout/PictureStrips"/>
    <dgm:cxn modelId="{AE52E409-CD4A-4424-8838-25B9DEDCF8BC}" type="presParOf" srcId="{98E7E658-8DC1-4F4E-BCB6-D07FB3F1F3D4}" destId="{DF7D189D-D03A-476B-8C81-BE1B55E1747E}" srcOrd="7" destOrd="0" presId="urn:microsoft.com/office/officeart/2008/layout/PictureStrips"/>
    <dgm:cxn modelId="{4D018775-96F3-4B1E-9E8B-F04CE88896FA}" type="presParOf" srcId="{98E7E658-8DC1-4F4E-BCB6-D07FB3F1F3D4}" destId="{C7896998-0CF6-46DF-97E1-6BADAB980769}" srcOrd="8" destOrd="0" presId="urn:microsoft.com/office/officeart/2008/layout/PictureStrips"/>
    <dgm:cxn modelId="{CBA41507-5F89-4FDC-B97E-D6B944E0006E}" type="presParOf" srcId="{C7896998-0CF6-46DF-97E1-6BADAB980769}" destId="{358CEE81-B7F2-4FC0-B29A-912BAC928619}" srcOrd="0" destOrd="0" presId="urn:microsoft.com/office/officeart/2008/layout/PictureStrips"/>
    <dgm:cxn modelId="{2E0EEA8A-265A-44B1-853C-B08C54578682}" type="presParOf" srcId="{C7896998-0CF6-46DF-97E1-6BADAB980769}" destId="{21949A3D-2BFB-404F-B026-8DA424F45DDE}"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469DA1-301F-4820-B0C3-6D203C6CA4F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9624DC41-DDDC-4066-ABFC-4E3FC8CF6BCE}">
      <dgm:prSet/>
      <dgm:spPr/>
      <dgm:t>
        <a:bodyPr/>
        <a:lstStyle/>
        <a:p>
          <a:r>
            <a:rPr lang="en-AU" b="0" i="0"/>
            <a:t>Internal Developer Platforms</a:t>
          </a:r>
          <a:endParaRPr lang="en-AU"/>
        </a:p>
      </dgm:t>
    </dgm:pt>
    <dgm:pt modelId="{997FE06D-F03D-40A9-B058-FF2949E175FE}" type="parTrans" cxnId="{87C4EA30-FCC6-4049-9391-BDB4E61FAE7A}">
      <dgm:prSet/>
      <dgm:spPr/>
      <dgm:t>
        <a:bodyPr/>
        <a:lstStyle/>
        <a:p>
          <a:endParaRPr lang="en-AU"/>
        </a:p>
      </dgm:t>
    </dgm:pt>
    <dgm:pt modelId="{F974D181-9653-49F2-9FCB-91B4C56A16D7}" type="sibTrans" cxnId="{87C4EA30-FCC6-4049-9391-BDB4E61FAE7A}">
      <dgm:prSet/>
      <dgm:spPr/>
      <dgm:t>
        <a:bodyPr/>
        <a:lstStyle/>
        <a:p>
          <a:endParaRPr lang="en-AU"/>
        </a:p>
      </dgm:t>
    </dgm:pt>
    <dgm:pt modelId="{8D35A735-7DD1-44D2-9CA8-D8FAFA3EB7B1}">
      <dgm:prSet/>
      <dgm:spPr/>
      <dgm:t>
        <a:bodyPr/>
        <a:lstStyle/>
        <a:p>
          <a:r>
            <a:rPr lang="en-AU" b="0" i="0"/>
            <a:t>Golden Paths to Production</a:t>
          </a:r>
          <a:endParaRPr lang="en-AU"/>
        </a:p>
      </dgm:t>
    </dgm:pt>
    <dgm:pt modelId="{47C0E370-AB47-422A-9E85-1FFDD6646001}" type="parTrans" cxnId="{F3D942A7-7E55-4EEC-870D-FA2A1AB4111F}">
      <dgm:prSet/>
      <dgm:spPr/>
      <dgm:t>
        <a:bodyPr/>
        <a:lstStyle/>
        <a:p>
          <a:endParaRPr lang="en-AU"/>
        </a:p>
      </dgm:t>
    </dgm:pt>
    <dgm:pt modelId="{1563BCB1-8F9C-463E-8E10-6380A82F517F}" type="sibTrans" cxnId="{F3D942A7-7E55-4EEC-870D-FA2A1AB4111F}">
      <dgm:prSet/>
      <dgm:spPr/>
      <dgm:t>
        <a:bodyPr/>
        <a:lstStyle/>
        <a:p>
          <a:endParaRPr lang="en-AU"/>
        </a:p>
      </dgm:t>
    </dgm:pt>
    <dgm:pt modelId="{9EE296EB-32DF-4F7C-8F44-1C1C75E4C76E}">
      <dgm:prSet/>
      <dgm:spPr/>
      <dgm:t>
        <a:bodyPr/>
        <a:lstStyle/>
        <a:p>
          <a:r>
            <a:rPr lang="en-AU" b="0" i="0"/>
            <a:t>Automation &amp; Self-Service</a:t>
          </a:r>
          <a:endParaRPr lang="en-AU"/>
        </a:p>
      </dgm:t>
    </dgm:pt>
    <dgm:pt modelId="{E87E2033-CFF1-427F-A9B3-F84AEB706075}" type="parTrans" cxnId="{20EB55A7-6DF1-4DFD-A97B-63901E3050DF}">
      <dgm:prSet/>
      <dgm:spPr/>
      <dgm:t>
        <a:bodyPr/>
        <a:lstStyle/>
        <a:p>
          <a:endParaRPr lang="en-AU"/>
        </a:p>
      </dgm:t>
    </dgm:pt>
    <dgm:pt modelId="{7FB09115-A17F-41D7-9129-9A88D85A93D7}" type="sibTrans" cxnId="{20EB55A7-6DF1-4DFD-A97B-63901E3050DF}">
      <dgm:prSet/>
      <dgm:spPr/>
      <dgm:t>
        <a:bodyPr/>
        <a:lstStyle/>
        <a:p>
          <a:endParaRPr lang="en-AU"/>
        </a:p>
      </dgm:t>
    </dgm:pt>
    <dgm:pt modelId="{B5EE275C-0591-4884-B4F9-7997251C902A}">
      <dgm:prSet/>
      <dgm:spPr/>
      <dgm:t>
        <a:bodyPr/>
        <a:lstStyle/>
        <a:p>
          <a:r>
            <a:rPr lang="en-AU" b="0" i="0" dirty="0"/>
            <a:t>Product Mindset</a:t>
          </a:r>
          <a:endParaRPr lang="en-AU" dirty="0"/>
        </a:p>
      </dgm:t>
    </dgm:pt>
    <dgm:pt modelId="{BFCB2E11-CE6C-455E-BD87-86D45C3174E0}" type="parTrans" cxnId="{B2138256-E221-4DA9-B5CB-857E8C11A2B1}">
      <dgm:prSet/>
      <dgm:spPr/>
      <dgm:t>
        <a:bodyPr/>
        <a:lstStyle/>
        <a:p>
          <a:endParaRPr lang="en-AU"/>
        </a:p>
      </dgm:t>
    </dgm:pt>
    <dgm:pt modelId="{96ADA62D-F51B-4820-BE9E-35071EDD4197}" type="sibTrans" cxnId="{B2138256-E221-4DA9-B5CB-857E8C11A2B1}">
      <dgm:prSet/>
      <dgm:spPr/>
      <dgm:t>
        <a:bodyPr/>
        <a:lstStyle/>
        <a:p>
          <a:endParaRPr lang="en-AU"/>
        </a:p>
      </dgm:t>
    </dgm:pt>
    <dgm:pt modelId="{44843F18-AE0E-4D69-A9A6-A3D947D3B4D1}">
      <dgm:prSet/>
      <dgm:spPr/>
      <dgm:t>
        <a:bodyPr/>
        <a:lstStyle/>
        <a:p>
          <a:r>
            <a:rPr lang="en-AU" b="0" i="0"/>
            <a:t>Centralized Expertise</a:t>
          </a:r>
          <a:endParaRPr lang="en-AU"/>
        </a:p>
      </dgm:t>
    </dgm:pt>
    <dgm:pt modelId="{8833EAD2-216D-4DF3-90B5-AE491ABCB350}" type="parTrans" cxnId="{E61D7016-1CF4-4A77-A959-64CCE31ADEB0}">
      <dgm:prSet/>
      <dgm:spPr/>
      <dgm:t>
        <a:bodyPr/>
        <a:lstStyle/>
        <a:p>
          <a:endParaRPr lang="en-AU"/>
        </a:p>
      </dgm:t>
    </dgm:pt>
    <dgm:pt modelId="{734110C1-0D35-40EA-86C6-36A230431FD8}" type="sibTrans" cxnId="{E61D7016-1CF4-4A77-A959-64CCE31ADEB0}">
      <dgm:prSet/>
      <dgm:spPr/>
      <dgm:t>
        <a:bodyPr/>
        <a:lstStyle/>
        <a:p>
          <a:endParaRPr lang="en-AU"/>
        </a:p>
      </dgm:t>
    </dgm:pt>
    <dgm:pt modelId="{6F9DC810-83C2-4801-A790-E830D8F3DCEA}" type="pres">
      <dgm:prSet presAssocID="{94469DA1-301F-4820-B0C3-6D203C6CA4F1}" presName="linear" presStyleCnt="0">
        <dgm:presLayoutVars>
          <dgm:animLvl val="lvl"/>
          <dgm:resizeHandles val="exact"/>
        </dgm:presLayoutVars>
      </dgm:prSet>
      <dgm:spPr/>
    </dgm:pt>
    <dgm:pt modelId="{24F15BD4-CE95-4A5F-A0A8-B12DE11D235A}" type="pres">
      <dgm:prSet presAssocID="{9624DC41-DDDC-4066-ABFC-4E3FC8CF6BCE}" presName="parentText" presStyleLbl="node1" presStyleIdx="0" presStyleCnt="5">
        <dgm:presLayoutVars>
          <dgm:chMax val="0"/>
          <dgm:bulletEnabled val="1"/>
        </dgm:presLayoutVars>
      </dgm:prSet>
      <dgm:spPr/>
    </dgm:pt>
    <dgm:pt modelId="{56EE87EB-56A4-4009-896D-AF67697802C1}" type="pres">
      <dgm:prSet presAssocID="{F974D181-9653-49F2-9FCB-91B4C56A16D7}" presName="spacer" presStyleCnt="0"/>
      <dgm:spPr/>
    </dgm:pt>
    <dgm:pt modelId="{FD9E5CCC-E452-4291-9BAC-0D106D4A0FB7}" type="pres">
      <dgm:prSet presAssocID="{8D35A735-7DD1-44D2-9CA8-D8FAFA3EB7B1}" presName="parentText" presStyleLbl="node1" presStyleIdx="1" presStyleCnt="5">
        <dgm:presLayoutVars>
          <dgm:chMax val="0"/>
          <dgm:bulletEnabled val="1"/>
        </dgm:presLayoutVars>
      </dgm:prSet>
      <dgm:spPr/>
    </dgm:pt>
    <dgm:pt modelId="{5C6A5038-41CE-413E-821B-F37F4A2B8E84}" type="pres">
      <dgm:prSet presAssocID="{1563BCB1-8F9C-463E-8E10-6380A82F517F}" presName="spacer" presStyleCnt="0"/>
      <dgm:spPr/>
    </dgm:pt>
    <dgm:pt modelId="{E21EE9F7-D505-4595-BC7E-CA65CB164C50}" type="pres">
      <dgm:prSet presAssocID="{9EE296EB-32DF-4F7C-8F44-1C1C75E4C76E}" presName="parentText" presStyleLbl="node1" presStyleIdx="2" presStyleCnt="5">
        <dgm:presLayoutVars>
          <dgm:chMax val="0"/>
          <dgm:bulletEnabled val="1"/>
        </dgm:presLayoutVars>
      </dgm:prSet>
      <dgm:spPr/>
    </dgm:pt>
    <dgm:pt modelId="{58908CD7-82B0-4D79-B987-2A625A6CCB2D}" type="pres">
      <dgm:prSet presAssocID="{7FB09115-A17F-41D7-9129-9A88D85A93D7}" presName="spacer" presStyleCnt="0"/>
      <dgm:spPr/>
    </dgm:pt>
    <dgm:pt modelId="{313630A8-C38B-432D-8671-83588CBF4AF5}" type="pres">
      <dgm:prSet presAssocID="{B5EE275C-0591-4884-B4F9-7997251C902A}" presName="parentText" presStyleLbl="node1" presStyleIdx="3" presStyleCnt="5">
        <dgm:presLayoutVars>
          <dgm:chMax val="0"/>
          <dgm:bulletEnabled val="1"/>
        </dgm:presLayoutVars>
      </dgm:prSet>
      <dgm:spPr/>
    </dgm:pt>
    <dgm:pt modelId="{3A5853A5-FF6C-4801-9154-BBC467C16ADE}" type="pres">
      <dgm:prSet presAssocID="{96ADA62D-F51B-4820-BE9E-35071EDD4197}" presName="spacer" presStyleCnt="0"/>
      <dgm:spPr/>
    </dgm:pt>
    <dgm:pt modelId="{41815DE5-4B68-4F99-AF13-EC1FE79F9A51}" type="pres">
      <dgm:prSet presAssocID="{44843F18-AE0E-4D69-A9A6-A3D947D3B4D1}" presName="parentText" presStyleLbl="node1" presStyleIdx="4" presStyleCnt="5">
        <dgm:presLayoutVars>
          <dgm:chMax val="0"/>
          <dgm:bulletEnabled val="1"/>
        </dgm:presLayoutVars>
      </dgm:prSet>
      <dgm:spPr/>
    </dgm:pt>
  </dgm:ptLst>
  <dgm:cxnLst>
    <dgm:cxn modelId="{E61D7016-1CF4-4A77-A959-64CCE31ADEB0}" srcId="{94469DA1-301F-4820-B0C3-6D203C6CA4F1}" destId="{44843F18-AE0E-4D69-A9A6-A3D947D3B4D1}" srcOrd="4" destOrd="0" parTransId="{8833EAD2-216D-4DF3-90B5-AE491ABCB350}" sibTransId="{734110C1-0D35-40EA-86C6-36A230431FD8}"/>
    <dgm:cxn modelId="{87C4EA30-FCC6-4049-9391-BDB4E61FAE7A}" srcId="{94469DA1-301F-4820-B0C3-6D203C6CA4F1}" destId="{9624DC41-DDDC-4066-ABFC-4E3FC8CF6BCE}" srcOrd="0" destOrd="0" parTransId="{997FE06D-F03D-40A9-B058-FF2949E175FE}" sibTransId="{F974D181-9653-49F2-9FCB-91B4C56A16D7}"/>
    <dgm:cxn modelId="{FAE5D05D-FAF2-482B-82AF-E794B2CB680A}" type="presOf" srcId="{9624DC41-DDDC-4066-ABFC-4E3FC8CF6BCE}" destId="{24F15BD4-CE95-4A5F-A0A8-B12DE11D235A}" srcOrd="0" destOrd="0" presId="urn:microsoft.com/office/officeart/2005/8/layout/vList2"/>
    <dgm:cxn modelId="{B2138256-E221-4DA9-B5CB-857E8C11A2B1}" srcId="{94469DA1-301F-4820-B0C3-6D203C6CA4F1}" destId="{B5EE275C-0591-4884-B4F9-7997251C902A}" srcOrd="3" destOrd="0" parTransId="{BFCB2E11-CE6C-455E-BD87-86D45C3174E0}" sibTransId="{96ADA62D-F51B-4820-BE9E-35071EDD4197}"/>
    <dgm:cxn modelId="{883EF6A1-9B93-466F-9167-A3EA6B917C14}" type="presOf" srcId="{8D35A735-7DD1-44D2-9CA8-D8FAFA3EB7B1}" destId="{FD9E5CCC-E452-4291-9BAC-0D106D4A0FB7}" srcOrd="0" destOrd="0" presId="urn:microsoft.com/office/officeart/2005/8/layout/vList2"/>
    <dgm:cxn modelId="{FDF036A6-4FAA-482D-A1D0-1E3C31A3624B}" type="presOf" srcId="{B5EE275C-0591-4884-B4F9-7997251C902A}" destId="{313630A8-C38B-432D-8671-83588CBF4AF5}" srcOrd="0" destOrd="0" presId="urn:microsoft.com/office/officeart/2005/8/layout/vList2"/>
    <dgm:cxn modelId="{F3D942A7-7E55-4EEC-870D-FA2A1AB4111F}" srcId="{94469DA1-301F-4820-B0C3-6D203C6CA4F1}" destId="{8D35A735-7DD1-44D2-9CA8-D8FAFA3EB7B1}" srcOrd="1" destOrd="0" parTransId="{47C0E370-AB47-422A-9E85-1FFDD6646001}" sibTransId="{1563BCB1-8F9C-463E-8E10-6380A82F517F}"/>
    <dgm:cxn modelId="{20EB55A7-6DF1-4DFD-A97B-63901E3050DF}" srcId="{94469DA1-301F-4820-B0C3-6D203C6CA4F1}" destId="{9EE296EB-32DF-4F7C-8F44-1C1C75E4C76E}" srcOrd="2" destOrd="0" parTransId="{E87E2033-CFF1-427F-A9B3-F84AEB706075}" sibTransId="{7FB09115-A17F-41D7-9129-9A88D85A93D7}"/>
    <dgm:cxn modelId="{ABCF7FA8-A611-407E-882F-E53B36D05200}" type="presOf" srcId="{94469DA1-301F-4820-B0C3-6D203C6CA4F1}" destId="{6F9DC810-83C2-4801-A790-E830D8F3DCEA}" srcOrd="0" destOrd="0" presId="urn:microsoft.com/office/officeart/2005/8/layout/vList2"/>
    <dgm:cxn modelId="{E8A62DB2-4683-4EA0-BF4D-AE8C513014A7}" type="presOf" srcId="{44843F18-AE0E-4D69-A9A6-A3D947D3B4D1}" destId="{41815DE5-4B68-4F99-AF13-EC1FE79F9A51}" srcOrd="0" destOrd="0" presId="urn:microsoft.com/office/officeart/2005/8/layout/vList2"/>
    <dgm:cxn modelId="{98534BE9-AED5-489B-ACB3-EA6076C1671C}" type="presOf" srcId="{9EE296EB-32DF-4F7C-8F44-1C1C75E4C76E}" destId="{E21EE9F7-D505-4595-BC7E-CA65CB164C50}" srcOrd="0" destOrd="0" presId="urn:microsoft.com/office/officeart/2005/8/layout/vList2"/>
    <dgm:cxn modelId="{C5B1E719-FD42-4B85-B25E-4A690C07E9EA}" type="presParOf" srcId="{6F9DC810-83C2-4801-A790-E830D8F3DCEA}" destId="{24F15BD4-CE95-4A5F-A0A8-B12DE11D235A}" srcOrd="0" destOrd="0" presId="urn:microsoft.com/office/officeart/2005/8/layout/vList2"/>
    <dgm:cxn modelId="{DCDB4D26-F69E-4EEA-A2D8-32C3DED7D3E3}" type="presParOf" srcId="{6F9DC810-83C2-4801-A790-E830D8F3DCEA}" destId="{56EE87EB-56A4-4009-896D-AF67697802C1}" srcOrd="1" destOrd="0" presId="urn:microsoft.com/office/officeart/2005/8/layout/vList2"/>
    <dgm:cxn modelId="{DED59900-14F0-4E12-B7B0-7108DF3304D2}" type="presParOf" srcId="{6F9DC810-83C2-4801-A790-E830D8F3DCEA}" destId="{FD9E5CCC-E452-4291-9BAC-0D106D4A0FB7}" srcOrd="2" destOrd="0" presId="urn:microsoft.com/office/officeart/2005/8/layout/vList2"/>
    <dgm:cxn modelId="{424027DC-153A-4C0C-B44C-381FE56900AC}" type="presParOf" srcId="{6F9DC810-83C2-4801-A790-E830D8F3DCEA}" destId="{5C6A5038-41CE-413E-821B-F37F4A2B8E84}" srcOrd="3" destOrd="0" presId="urn:microsoft.com/office/officeart/2005/8/layout/vList2"/>
    <dgm:cxn modelId="{7C267453-8D9E-4B1C-ABAA-C4EA040996CD}" type="presParOf" srcId="{6F9DC810-83C2-4801-A790-E830D8F3DCEA}" destId="{E21EE9F7-D505-4595-BC7E-CA65CB164C50}" srcOrd="4" destOrd="0" presId="urn:microsoft.com/office/officeart/2005/8/layout/vList2"/>
    <dgm:cxn modelId="{CFD8FA73-655E-4294-AD1A-BDB05490334D}" type="presParOf" srcId="{6F9DC810-83C2-4801-A790-E830D8F3DCEA}" destId="{58908CD7-82B0-4D79-B987-2A625A6CCB2D}" srcOrd="5" destOrd="0" presId="urn:microsoft.com/office/officeart/2005/8/layout/vList2"/>
    <dgm:cxn modelId="{3FE56682-B2D0-472C-85FA-066A011E4618}" type="presParOf" srcId="{6F9DC810-83C2-4801-A790-E830D8F3DCEA}" destId="{313630A8-C38B-432D-8671-83588CBF4AF5}" srcOrd="6" destOrd="0" presId="urn:microsoft.com/office/officeart/2005/8/layout/vList2"/>
    <dgm:cxn modelId="{A960A054-B830-4FA1-917C-5D460EAE78D0}" type="presParOf" srcId="{6F9DC810-83C2-4801-A790-E830D8F3DCEA}" destId="{3A5853A5-FF6C-4801-9154-BBC467C16ADE}" srcOrd="7" destOrd="0" presId="urn:microsoft.com/office/officeart/2005/8/layout/vList2"/>
    <dgm:cxn modelId="{3A6ED808-3174-492C-A586-534EE9C6B03E}" type="presParOf" srcId="{6F9DC810-83C2-4801-A790-E830D8F3DCEA}" destId="{41815DE5-4B68-4F99-AF13-EC1FE79F9A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C4D19-8F99-43F4-A63F-4FC3ADE75552}"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AU"/>
        </a:p>
      </dgm:t>
    </dgm:pt>
    <dgm:pt modelId="{AC78494D-F3A7-49E6-8201-40B192893C24}">
      <dgm:prSet/>
      <dgm:spPr/>
      <dgm:t>
        <a:bodyPr/>
        <a:lstStyle/>
        <a:p>
          <a:r>
            <a:rPr lang="en-AU" b="0" i="0"/>
            <a:t>Each “customer” is important.</a:t>
          </a:r>
          <a:endParaRPr lang="en-AU"/>
        </a:p>
      </dgm:t>
    </dgm:pt>
    <dgm:pt modelId="{4D491B1C-B9F2-4AA8-B73C-7349D4D04420}" type="parTrans" cxnId="{B8F6B51C-1BFD-4BC7-9F56-068DE8BBEE66}">
      <dgm:prSet/>
      <dgm:spPr/>
      <dgm:t>
        <a:bodyPr/>
        <a:lstStyle/>
        <a:p>
          <a:endParaRPr lang="en-AU"/>
        </a:p>
      </dgm:t>
    </dgm:pt>
    <dgm:pt modelId="{A4D4A160-DFE2-4CF2-A75F-9158C86CAD43}" type="sibTrans" cxnId="{B8F6B51C-1BFD-4BC7-9F56-068DE8BBEE66}">
      <dgm:prSet/>
      <dgm:spPr/>
      <dgm:t>
        <a:bodyPr/>
        <a:lstStyle/>
        <a:p>
          <a:endParaRPr lang="en-AU"/>
        </a:p>
      </dgm:t>
    </dgm:pt>
    <dgm:pt modelId="{7771AC07-6721-454D-BE8A-F4A1B8444592}">
      <dgm:prSet/>
      <dgm:spPr/>
      <dgm:t>
        <a:bodyPr/>
        <a:lstStyle/>
        <a:p>
          <a:r>
            <a:rPr lang="en-AU" b="0" i="0"/>
            <a:t>Adopting a “product” mindset.</a:t>
          </a:r>
          <a:endParaRPr lang="en-AU"/>
        </a:p>
      </dgm:t>
    </dgm:pt>
    <dgm:pt modelId="{C991A365-12FF-4099-93D0-EFB4AD163A42}" type="parTrans" cxnId="{B1F21337-DAC6-49C6-BFB2-0D2923D1F8E4}">
      <dgm:prSet/>
      <dgm:spPr/>
      <dgm:t>
        <a:bodyPr/>
        <a:lstStyle/>
        <a:p>
          <a:endParaRPr lang="en-AU"/>
        </a:p>
      </dgm:t>
    </dgm:pt>
    <dgm:pt modelId="{6DE09480-CA8B-4B43-AE1F-894415FCE1FA}" type="sibTrans" cxnId="{B1F21337-DAC6-49C6-BFB2-0D2923D1F8E4}">
      <dgm:prSet/>
      <dgm:spPr/>
      <dgm:t>
        <a:bodyPr/>
        <a:lstStyle/>
        <a:p>
          <a:endParaRPr lang="en-AU"/>
        </a:p>
      </dgm:t>
    </dgm:pt>
    <dgm:pt modelId="{FB40BE5E-B79A-4F9A-8D6A-4C552D89CC7C}">
      <dgm:prSet/>
      <dgm:spPr/>
      <dgm:t>
        <a:bodyPr/>
        <a:lstStyle/>
        <a:p>
          <a:r>
            <a:rPr lang="en-AU" b="0" i="0"/>
            <a:t>Empowering developers through self-service.</a:t>
          </a:r>
          <a:endParaRPr lang="en-AU"/>
        </a:p>
      </dgm:t>
    </dgm:pt>
    <dgm:pt modelId="{516CB9DE-84CD-4299-B6E6-BB55A9600792}" type="parTrans" cxnId="{8F3FF27A-9E7F-4401-95B0-40EAFDAE052A}">
      <dgm:prSet/>
      <dgm:spPr/>
      <dgm:t>
        <a:bodyPr/>
        <a:lstStyle/>
        <a:p>
          <a:endParaRPr lang="en-AU"/>
        </a:p>
      </dgm:t>
    </dgm:pt>
    <dgm:pt modelId="{D8F272DE-03B2-4F5C-8266-13A5273FEED6}" type="sibTrans" cxnId="{8F3FF27A-9E7F-4401-95B0-40EAFDAE052A}">
      <dgm:prSet/>
      <dgm:spPr/>
      <dgm:t>
        <a:bodyPr/>
        <a:lstStyle/>
        <a:p>
          <a:endParaRPr lang="en-AU"/>
        </a:p>
      </dgm:t>
    </dgm:pt>
    <dgm:pt modelId="{935C9436-1CF1-42D4-8975-0C545F106075}">
      <dgm:prSet/>
      <dgm:spPr/>
      <dgm:t>
        <a:bodyPr/>
        <a:lstStyle/>
        <a:p>
          <a:r>
            <a:rPr lang="en-AU" b="0" i="0" dirty="0"/>
            <a:t>Improving discovery of assets</a:t>
          </a:r>
          <a:endParaRPr lang="en-AU" dirty="0"/>
        </a:p>
      </dgm:t>
    </dgm:pt>
    <dgm:pt modelId="{A2417356-010A-494F-91AB-E6F60BE0DD74}" type="parTrans" cxnId="{203BE95C-8F5A-4CF3-86AF-13EC925C7E04}">
      <dgm:prSet/>
      <dgm:spPr/>
      <dgm:t>
        <a:bodyPr/>
        <a:lstStyle/>
        <a:p>
          <a:endParaRPr lang="en-AU"/>
        </a:p>
      </dgm:t>
    </dgm:pt>
    <dgm:pt modelId="{E6E17A14-6A95-495A-8793-7D148C84861D}" type="sibTrans" cxnId="{203BE95C-8F5A-4CF3-86AF-13EC925C7E04}">
      <dgm:prSet/>
      <dgm:spPr/>
      <dgm:t>
        <a:bodyPr/>
        <a:lstStyle/>
        <a:p>
          <a:endParaRPr lang="en-AU"/>
        </a:p>
      </dgm:t>
    </dgm:pt>
    <dgm:pt modelId="{4AAD4856-7BE5-48DD-A9A5-A7ABD445AC0B}" type="pres">
      <dgm:prSet presAssocID="{3A7C4D19-8F99-43F4-A63F-4FC3ADE75552}" presName="matrix" presStyleCnt="0">
        <dgm:presLayoutVars>
          <dgm:chMax val="1"/>
          <dgm:dir/>
          <dgm:resizeHandles val="exact"/>
        </dgm:presLayoutVars>
      </dgm:prSet>
      <dgm:spPr/>
    </dgm:pt>
    <dgm:pt modelId="{A850E3CC-0EB1-4E75-86A5-6BA6531A0199}" type="pres">
      <dgm:prSet presAssocID="{3A7C4D19-8F99-43F4-A63F-4FC3ADE75552}" presName="diamond" presStyleLbl="bgShp" presStyleIdx="0" presStyleCnt="1"/>
      <dgm:spPr/>
    </dgm:pt>
    <dgm:pt modelId="{4AF357DF-BF80-493C-988E-C6BAC7937BEC}" type="pres">
      <dgm:prSet presAssocID="{3A7C4D19-8F99-43F4-A63F-4FC3ADE75552}" presName="quad1" presStyleLbl="node1" presStyleIdx="0" presStyleCnt="4">
        <dgm:presLayoutVars>
          <dgm:chMax val="0"/>
          <dgm:chPref val="0"/>
          <dgm:bulletEnabled val="1"/>
        </dgm:presLayoutVars>
      </dgm:prSet>
      <dgm:spPr/>
    </dgm:pt>
    <dgm:pt modelId="{B7B470F2-C972-4CE8-A4F1-0F6A871E4BCB}" type="pres">
      <dgm:prSet presAssocID="{3A7C4D19-8F99-43F4-A63F-4FC3ADE75552}" presName="quad2" presStyleLbl="node1" presStyleIdx="1" presStyleCnt="4">
        <dgm:presLayoutVars>
          <dgm:chMax val="0"/>
          <dgm:chPref val="0"/>
          <dgm:bulletEnabled val="1"/>
        </dgm:presLayoutVars>
      </dgm:prSet>
      <dgm:spPr/>
    </dgm:pt>
    <dgm:pt modelId="{1FD77AB2-D79F-45A7-9050-8DF664D734D8}" type="pres">
      <dgm:prSet presAssocID="{3A7C4D19-8F99-43F4-A63F-4FC3ADE75552}" presName="quad3" presStyleLbl="node1" presStyleIdx="2" presStyleCnt="4">
        <dgm:presLayoutVars>
          <dgm:chMax val="0"/>
          <dgm:chPref val="0"/>
          <dgm:bulletEnabled val="1"/>
        </dgm:presLayoutVars>
      </dgm:prSet>
      <dgm:spPr/>
    </dgm:pt>
    <dgm:pt modelId="{4AF46D22-A74F-4573-A6B4-E008FD981F98}" type="pres">
      <dgm:prSet presAssocID="{3A7C4D19-8F99-43F4-A63F-4FC3ADE75552}" presName="quad4" presStyleLbl="node1" presStyleIdx="3" presStyleCnt="4">
        <dgm:presLayoutVars>
          <dgm:chMax val="0"/>
          <dgm:chPref val="0"/>
          <dgm:bulletEnabled val="1"/>
        </dgm:presLayoutVars>
      </dgm:prSet>
      <dgm:spPr/>
    </dgm:pt>
  </dgm:ptLst>
  <dgm:cxnLst>
    <dgm:cxn modelId="{1A29A90E-F3E3-42C5-B564-5C2C2FBF9778}" type="presOf" srcId="{AC78494D-F3A7-49E6-8201-40B192893C24}" destId="{4AF357DF-BF80-493C-988E-C6BAC7937BEC}" srcOrd="0" destOrd="0" presId="urn:microsoft.com/office/officeart/2005/8/layout/matrix3"/>
    <dgm:cxn modelId="{B8F6B51C-1BFD-4BC7-9F56-068DE8BBEE66}" srcId="{3A7C4D19-8F99-43F4-A63F-4FC3ADE75552}" destId="{AC78494D-F3A7-49E6-8201-40B192893C24}" srcOrd="0" destOrd="0" parTransId="{4D491B1C-B9F2-4AA8-B73C-7349D4D04420}" sibTransId="{A4D4A160-DFE2-4CF2-A75F-9158C86CAD43}"/>
    <dgm:cxn modelId="{B1F21337-DAC6-49C6-BFB2-0D2923D1F8E4}" srcId="{3A7C4D19-8F99-43F4-A63F-4FC3ADE75552}" destId="{7771AC07-6721-454D-BE8A-F4A1B8444592}" srcOrd="1" destOrd="0" parTransId="{C991A365-12FF-4099-93D0-EFB4AD163A42}" sibTransId="{6DE09480-CA8B-4B43-AE1F-894415FCE1FA}"/>
    <dgm:cxn modelId="{203BE95C-8F5A-4CF3-86AF-13EC925C7E04}" srcId="{3A7C4D19-8F99-43F4-A63F-4FC3ADE75552}" destId="{935C9436-1CF1-42D4-8975-0C545F106075}" srcOrd="3" destOrd="0" parTransId="{A2417356-010A-494F-91AB-E6F60BE0DD74}" sibTransId="{E6E17A14-6A95-495A-8793-7D148C84861D}"/>
    <dgm:cxn modelId="{8F3FF27A-9E7F-4401-95B0-40EAFDAE052A}" srcId="{3A7C4D19-8F99-43F4-A63F-4FC3ADE75552}" destId="{FB40BE5E-B79A-4F9A-8D6A-4C552D89CC7C}" srcOrd="2" destOrd="0" parTransId="{516CB9DE-84CD-4299-B6E6-BB55A9600792}" sibTransId="{D8F272DE-03B2-4F5C-8266-13A5273FEED6}"/>
    <dgm:cxn modelId="{4C5B288F-0871-4BCB-9590-28D8F9CB7EEC}" type="presOf" srcId="{3A7C4D19-8F99-43F4-A63F-4FC3ADE75552}" destId="{4AAD4856-7BE5-48DD-A9A5-A7ABD445AC0B}" srcOrd="0" destOrd="0" presId="urn:microsoft.com/office/officeart/2005/8/layout/matrix3"/>
    <dgm:cxn modelId="{811551CA-E323-4EB5-AF66-455B2A5C440F}" type="presOf" srcId="{FB40BE5E-B79A-4F9A-8D6A-4C552D89CC7C}" destId="{1FD77AB2-D79F-45A7-9050-8DF664D734D8}" srcOrd="0" destOrd="0" presId="urn:microsoft.com/office/officeart/2005/8/layout/matrix3"/>
    <dgm:cxn modelId="{BD8420F6-56DF-494C-B18C-6CF42BBC6C60}" type="presOf" srcId="{7771AC07-6721-454D-BE8A-F4A1B8444592}" destId="{B7B470F2-C972-4CE8-A4F1-0F6A871E4BCB}" srcOrd="0" destOrd="0" presId="urn:microsoft.com/office/officeart/2005/8/layout/matrix3"/>
    <dgm:cxn modelId="{B8A3EBFC-FC92-475F-978D-D3FCCB0084E5}" type="presOf" srcId="{935C9436-1CF1-42D4-8975-0C545F106075}" destId="{4AF46D22-A74F-4573-A6B4-E008FD981F98}" srcOrd="0" destOrd="0" presId="urn:microsoft.com/office/officeart/2005/8/layout/matrix3"/>
    <dgm:cxn modelId="{26B6D9EF-EAFF-4E81-9D15-512AB645E9B4}" type="presParOf" srcId="{4AAD4856-7BE5-48DD-A9A5-A7ABD445AC0B}" destId="{A850E3CC-0EB1-4E75-86A5-6BA6531A0199}" srcOrd="0" destOrd="0" presId="urn:microsoft.com/office/officeart/2005/8/layout/matrix3"/>
    <dgm:cxn modelId="{01B6258A-3B05-4A0B-B477-31178F32CFC7}" type="presParOf" srcId="{4AAD4856-7BE5-48DD-A9A5-A7ABD445AC0B}" destId="{4AF357DF-BF80-493C-988E-C6BAC7937BEC}" srcOrd="1" destOrd="0" presId="urn:microsoft.com/office/officeart/2005/8/layout/matrix3"/>
    <dgm:cxn modelId="{9C5D9A45-7A9F-41A8-A098-4350BA904F01}" type="presParOf" srcId="{4AAD4856-7BE5-48DD-A9A5-A7ABD445AC0B}" destId="{B7B470F2-C972-4CE8-A4F1-0F6A871E4BCB}" srcOrd="2" destOrd="0" presId="urn:microsoft.com/office/officeart/2005/8/layout/matrix3"/>
    <dgm:cxn modelId="{BECB8BD6-FA46-4622-BB38-86BD17A6C6D8}" type="presParOf" srcId="{4AAD4856-7BE5-48DD-A9A5-A7ABD445AC0B}" destId="{1FD77AB2-D79F-45A7-9050-8DF664D734D8}" srcOrd="3" destOrd="0" presId="urn:microsoft.com/office/officeart/2005/8/layout/matrix3"/>
    <dgm:cxn modelId="{B5D8BF36-378B-40D5-AB0D-9B5E221553C3}" type="presParOf" srcId="{4AAD4856-7BE5-48DD-A9A5-A7ABD445AC0B}" destId="{4AF46D22-A74F-4573-A6B4-E008FD981F9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4AFCF6-B1D6-4923-B5E4-AF9F7902F2F4}"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AU"/>
        </a:p>
      </dgm:t>
    </dgm:pt>
    <dgm:pt modelId="{DDF0FAE8-657A-4F44-BF94-A6D0277C7E1A}">
      <dgm:prSet/>
      <dgm:spPr/>
      <dgm:t>
        <a:bodyPr/>
        <a:lstStyle/>
        <a:p>
          <a:r>
            <a:rPr lang="en-AU" b="0" i="0"/>
            <a:t>Empowering developers with “customer-centric” internal platform.</a:t>
          </a:r>
          <a:endParaRPr lang="en-AU"/>
        </a:p>
      </dgm:t>
    </dgm:pt>
    <dgm:pt modelId="{12F71221-EB7D-4249-B0C2-743CCD49A8DF}" type="parTrans" cxnId="{86B147AA-6FC1-438C-9483-0CF38D9ECAF1}">
      <dgm:prSet/>
      <dgm:spPr/>
      <dgm:t>
        <a:bodyPr/>
        <a:lstStyle/>
        <a:p>
          <a:endParaRPr lang="en-AU"/>
        </a:p>
      </dgm:t>
    </dgm:pt>
    <dgm:pt modelId="{43A97AA4-0430-4855-BA90-58B208BE6EE1}" type="sibTrans" cxnId="{86B147AA-6FC1-438C-9483-0CF38D9ECAF1}">
      <dgm:prSet/>
      <dgm:spPr/>
      <dgm:t>
        <a:bodyPr/>
        <a:lstStyle/>
        <a:p>
          <a:endParaRPr lang="en-AU"/>
        </a:p>
      </dgm:t>
    </dgm:pt>
    <dgm:pt modelId="{8B13B928-4F40-4BB1-97E1-8A64505262A9}">
      <dgm:prSet/>
      <dgm:spPr/>
      <dgm:t>
        <a:bodyPr/>
        <a:lstStyle/>
        <a:p>
          <a:r>
            <a:rPr lang="en-AU" b="0" i="0"/>
            <a:t>Identify optimal development paths</a:t>
          </a:r>
          <a:endParaRPr lang="en-AU"/>
        </a:p>
      </dgm:t>
    </dgm:pt>
    <dgm:pt modelId="{77E7056F-DDB4-47AD-83E4-C1D13665FBDC}" type="parTrans" cxnId="{78F01BD6-3CF7-4CE8-844C-E7E3A32F8EFC}">
      <dgm:prSet/>
      <dgm:spPr/>
      <dgm:t>
        <a:bodyPr/>
        <a:lstStyle/>
        <a:p>
          <a:endParaRPr lang="en-AU"/>
        </a:p>
      </dgm:t>
    </dgm:pt>
    <dgm:pt modelId="{586D6B8B-B614-4AB7-8EAD-71A362D9273F}" type="sibTrans" cxnId="{78F01BD6-3CF7-4CE8-844C-E7E3A32F8EFC}">
      <dgm:prSet/>
      <dgm:spPr/>
      <dgm:t>
        <a:bodyPr/>
        <a:lstStyle/>
        <a:p>
          <a:endParaRPr lang="en-AU"/>
        </a:p>
      </dgm:t>
    </dgm:pt>
    <dgm:pt modelId="{92E6F55C-6DE5-418C-9E96-EDA3B6A9E229}">
      <dgm:prSet/>
      <dgm:spPr/>
      <dgm:t>
        <a:bodyPr/>
        <a:lstStyle/>
        <a:p>
          <a:r>
            <a:rPr lang="en-AU" b="0" i="0"/>
            <a:t>Meet users where they are</a:t>
          </a:r>
          <a:endParaRPr lang="en-AU"/>
        </a:p>
      </dgm:t>
    </dgm:pt>
    <dgm:pt modelId="{AEBECF43-3874-4C0C-A2A8-746A9E8210CE}" type="parTrans" cxnId="{0DA9F69C-35B6-4175-A6C8-AA14BEF51158}">
      <dgm:prSet/>
      <dgm:spPr/>
      <dgm:t>
        <a:bodyPr/>
        <a:lstStyle/>
        <a:p>
          <a:endParaRPr lang="en-AU"/>
        </a:p>
      </dgm:t>
    </dgm:pt>
    <dgm:pt modelId="{96ED74BE-F41F-4208-AC38-8AB0E4DC1EB7}" type="sibTrans" cxnId="{0DA9F69C-35B6-4175-A6C8-AA14BEF51158}">
      <dgm:prSet/>
      <dgm:spPr/>
      <dgm:t>
        <a:bodyPr/>
        <a:lstStyle/>
        <a:p>
          <a:endParaRPr lang="en-AU"/>
        </a:p>
      </dgm:t>
    </dgm:pt>
    <dgm:pt modelId="{2602A62D-DD63-48E3-AEDC-28D8B8D9A491}" type="pres">
      <dgm:prSet presAssocID="{004AFCF6-B1D6-4923-B5E4-AF9F7902F2F4}" presName="CompostProcess" presStyleCnt="0">
        <dgm:presLayoutVars>
          <dgm:dir/>
          <dgm:resizeHandles val="exact"/>
        </dgm:presLayoutVars>
      </dgm:prSet>
      <dgm:spPr/>
    </dgm:pt>
    <dgm:pt modelId="{9AD60621-1E3B-4C83-8247-DD7360527348}" type="pres">
      <dgm:prSet presAssocID="{004AFCF6-B1D6-4923-B5E4-AF9F7902F2F4}" presName="arrow" presStyleLbl="bgShp" presStyleIdx="0" presStyleCnt="1"/>
      <dgm:spPr/>
    </dgm:pt>
    <dgm:pt modelId="{772CEE54-933E-413A-B33C-60E5EB8BBF4C}" type="pres">
      <dgm:prSet presAssocID="{004AFCF6-B1D6-4923-B5E4-AF9F7902F2F4}" presName="linearProcess" presStyleCnt="0"/>
      <dgm:spPr/>
    </dgm:pt>
    <dgm:pt modelId="{76177ACC-15A7-4E25-B2DE-DFDD7EDF6EFD}" type="pres">
      <dgm:prSet presAssocID="{DDF0FAE8-657A-4F44-BF94-A6D0277C7E1A}" presName="textNode" presStyleLbl="node1" presStyleIdx="0" presStyleCnt="3">
        <dgm:presLayoutVars>
          <dgm:bulletEnabled val="1"/>
        </dgm:presLayoutVars>
      </dgm:prSet>
      <dgm:spPr/>
    </dgm:pt>
    <dgm:pt modelId="{AF7EB90A-A11A-4F95-B4AF-9E6DB2374BF3}" type="pres">
      <dgm:prSet presAssocID="{43A97AA4-0430-4855-BA90-58B208BE6EE1}" presName="sibTrans" presStyleCnt="0"/>
      <dgm:spPr/>
    </dgm:pt>
    <dgm:pt modelId="{20C983CA-6BEA-4C9D-A0C2-4390471EE015}" type="pres">
      <dgm:prSet presAssocID="{8B13B928-4F40-4BB1-97E1-8A64505262A9}" presName="textNode" presStyleLbl="node1" presStyleIdx="1" presStyleCnt="3">
        <dgm:presLayoutVars>
          <dgm:bulletEnabled val="1"/>
        </dgm:presLayoutVars>
      </dgm:prSet>
      <dgm:spPr/>
    </dgm:pt>
    <dgm:pt modelId="{D9811408-1DAD-4197-9945-EBAF89686D45}" type="pres">
      <dgm:prSet presAssocID="{586D6B8B-B614-4AB7-8EAD-71A362D9273F}" presName="sibTrans" presStyleCnt="0"/>
      <dgm:spPr/>
    </dgm:pt>
    <dgm:pt modelId="{3AE4E9AD-1A1B-40E0-9385-988E60E9F32E}" type="pres">
      <dgm:prSet presAssocID="{92E6F55C-6DE5-418C-9E96-EDA3B6A9E229}" presName="textNode" presStyleLbl="node1" presStyleIdx="2" presStyleCnt="3">
        <dgm:presLayoutVars>
          <dgm:bulletEnabled val="1"/>
        </dgm:presLayoutVars>
      </dgm:prSet>
      <dgm:spPr/>
    </dgm:pt>
  </dgm:ptLst>
  <dgm:cxnLst>
    <dgm:cxn modelId="{E4B8BB17-886D-493A-BC32-07ECD5A55090}" type="presOf" srcId="{004AFCF6-B1D6-4923-B5E4-AF9F7902F2F4}" destId="{2602A62D-DD63-48E3-AEDC-28D8B8D9A491}" srcOrd="0" destOrd="0" presId="urn:microsoft.com/office/officeart/2005/8/layout/hProcess9"/>
    <dgm:cxn modelId="{A84D3333-F99A-4DDB-8C6B-CEF6577FEFF4}" type="presOf" srcId="{92E6F55C-6DE5-418C-9E96-EDA3B6A9E229}" destId="{3AE4E9AD-1A1B-40E0-9385-988E60E9F32E}" srcOrd="0" destOrd="0" presId="urn:microsoft.com/office/officeart/2005/8/layout/hProcess9"/>
    <dgm:cxn modelId="{B175E034-6C43-4043-AD11-FAE348D07DC9}" type="presOf" srcId="{DDF0FAE8-657A-4F44-BF94-A6D0277C7E1A}" destId="{76177ACC-15A7-4E25-B2DE-DFDD7EDF6EFD}" srcOrd="0" destOrd="0" presId="urn:microsoft.com/office/officeart/2005/8/layout/hProcess9"/>
    <dgm:cxn modelId="{CB8DBC5B-15B1-4915-83A7-BF5CFCF7670E}" type="presOf" srcId="{8B13B928-4F40-4BB1-97E1-8A64505262A9}" destId="{20C983CA-6BEA-4C9D-A0C2-4390471EE015}" srcOrd="0" destOrd="0" presId="urn:microsoft.com/office/officeart/2005/8/layout/hProcess9"/>
    <dgm:cxn modelId="{0DA9F69C-35B6-4175-A6C8-AA14BEF51158}" srcId="{004AFCF6-B1D6-4923-B5E4-AF9F7902F2F4}" destId="{92E6F55C-6DE5-418C-9E96-EDA3B6A9E229}" srcOrd="2" destOrd="0" parTransId="{AEBECF43-3874-4C0C-A2A8-746A9E8210CE}" sibTransId="{96ED74BE-F41F-4208-AC38-8AB0E4DC1EB7}"/>
    <dgm:cxn modelId="{86B147AA-6FC1-438C-9483-0CF38D9ECAF1}" srcId="{004AFCF6-B1D6-4923-B5E4-AF9F7902F2F4}" destId="{DDF0FAE8-657A-4F44-BF94-A6D0277C7E1A}" srcOrd="0" destOrd="0" parTransId="{12F71221-EB7D-4249-B0C2-743CCD49A8DF}" sibTransId="{43A97AA4-0430-4855-BA90-58B208BE6EE1}"/>
    <dgm:cxn modelId="{78F01BD6-3CF7-4CE8-844C-E7E3A32F8EFC}" srcId="{004AFCF6-B1D6-4923-B5E4-AF9F7902F2F4}" destId="{8B13B928-4F40-4BB1-97E1-8A64505262A9}" srcOrd="1" destOrd="0" parTransId="{77E7056F-DDB4-47AD-83E4-C1D13665FBDC}" sibTransId="{586D6B8B-B614-4AB7-8EAD-71A362D9273F}"/>
    <dgm:cxn modelId="{DCBB500F-4271-4C7A-8660-BBA7DADC906C}" type="presParOf" srcId="{2602A62D-DD63-48E3-AEDC-28D8B8D9A491}" destId="{9AD60621-1E3B-4C83-8247-DD7360527348}" srcOrd="0" destOrd="0" presId="urn:microsoft.com/office/officeart/2005/8/layout/hProcess9"/>
    <dgm:cxn modelId="{F8BF3BBB-E5E3-4CBD-BAB4-1AC99833F7EF}" type="presParOf" srcId="{2602A62D-DD63-48E3-AEDC-28D8B8D9A491}" destId="{772CEE54-933E-413A-B33C-60E5EB8BBF4C}" srcOrd="1" destOrd="0" presId="urn:microsoft.com/office/officeart/2005/8/layout/hProcess9"/>
    <dgm:cxn modelId="{F121F855-4542-4D15-81EA-12C49F0084AA}" type="presParOf" srcId="{772CEE54-933E-413A-B33C-60E5EB8BBF4C}" destId="{76177ACC-15A7-4E25-B2DE-DFDD7EDF6EFD}" srcOrd="0" destOrd="0" presId="urn:microsoft.com/office/officeart/2005/8/layout/hProcess9"/>
    <dgm:cxn modelId="{7EA2C10A-0CCF-4C77-AB4B-A2611B018331}" type="presParOf" srcId="{772CEE54-933E-413A-B33C-60E5EB8BBF4C}" destId="{AF7EB90A-A11A-4F95-B4AF-9E6DB2374BF3}" srcOrd="1" destOrd="0" presId="urn:microsoft.com/office/officeart/2005/8/layout/hProcess9"/>
    <dgm:cxn modelId="{26B41FBD-E2A1-457F-AA08-AD9F9E6A5500}" type="presParOf" srcId="{772CEE54-933E-413A-B33C-60E5EB8BBF4C}" destId="{20C983CA-6BEA-4C9D-A0C2-4390471EE015}" srcOrd="2" destOrd="0" presId="urn:microsoft.com/office/officeart/2005/8/layout/hProcess9"/>
    <dgm:cxn modelId="{6267DA0C-36FB-41EB-BF48-1AD39F53A8FB}" type="presParOf" srcId="{772CEE54-933E-413A-B33C-60E5EB8BBF4C}" destId="{D9811408-1DAD-4197-9945-EBAF89686D45}" srcOrd="3" destOrd="0" presId="urn:microsoft.com/office/officeart/2005/8/layout/hProcess9"/>
    <dgm:cxn modelId="{E9E6997C-8401-4F4B-9036-61D542D11D57}" type="presParOf" srcId="{772CEE54-933E-413A-B33C-60E5EB8BBF4C}" destId="{3AE4E9AD-1A1B-40E0-9385-988E60E9F32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814F53-97D4-4BFE-AA48-5406E540FBA2}" type="doc">
      <dgm:prSet loTypeId="urn:microsoft.com/office/officeart/2005/8/layout/process1" loCatId="process" qsTypeId="urn:microsoft.com/office/officeart/2005/8/quickstyle/simple1" qsCatId="simple" csTypeId="urn:microsoft.com/office/officeart/2005/8/colors/colorful2" csCatId="colorful" phldr="1"/>
      <dgm:spPr/>
    </dgm:pt>
    <dgm:pt modelId="{C567E886-5BEC-4E97-BF92-ED35448CCE45}">
      <dgm:prSet phldrT="[Text]"/>
      <dgm:spPr/>
      <dgm:t>
        <a:bodyPr/>
        <a:lstStyle/>
        <a:p>
          <a:r>
            <a:rPr lang="en-AU" dirty="0"/>
            <a:t>IDE</a:t>
          </a:r>
        </a:p>
      </dgm:t>
    </dgm:pt>
    <dgm:pt modelId="{7CABDEA2-39F2-40E6-AE3B-53615484881E}" type="parTrans" cxnId="{0395FC7A-D9E0-41F5-9F32-1B225268ADE1}">
      <dgm:prSet/>
      <dgm:spPr/>
      <dgm:t>
        <a:bodyPr/>
        <a:lstStyle/>
        <a:p>
          <a:endParaRPr lang="en-AU"/>
        </a:p>
      </dgm:t>
    </dgm:pt>
    <dgm:pt modelId="{E1FA14D2-04A2-472E-98B0-A62B02926DD2}" type="sibTrans" cxnId="{0395FC7A-D9E0-41F5-9F32-1B225268ADE1}">
      <dgm:prSet/>
      <dgm:spPr/>
      <dgm:t>
        <a:bodyPr/>
        <a:lstStyle/>
        <a:p>
          <a:endParaRPr lang="en-AU"/>
        </a:p>
      </dgm:t>
    </dgm:pt>
    <dgm:pt modelId="{459D6D15-6109-4D30-A67D-83BEC5720977}">
      <dgm:prSet phldrT="[Text]"/>
      <dgm:spPr/>
      <dgm:t>
        <a:bodyPr/>
        <a:lstStyle/>
        <a:p>
          <a:r>
            <a:rPr lang="en-AU" dirty="0"/>
            <a:t>Source Control</a:t>
          </a:r>
        </a:p>
      </dgm:t>
    </dgm:pt>
    <dgm:pt modelId="{312D35BE-2105-4A84-BB40-D9B58A2A3493}" type="parTrans" cxnId="{E5C9BCFB-E156-4D52-B281-9CADC408E419}">
      <dgm:prSet/>
      <dgm:spPr/>
      <dgm:t>
        <a:bodyPr/>
        <a:lstStyle/>
        <a:p>
          <a:endParaRPr lang="en-AU"/>
        </a:p>
      </dgm:t>
    </dgm:pt>
    <dgm:pt modelId="{E1729715-06BF-4444-8C57-086B1150DCD6}" type="sibTrans" cxnId="{E5C9BCFB-E156-4D52-B281-9CADC408E419}">
      <dgm:prSet/>
      <dgm:spPr/>
      <dgm:t>
        <a:bodyPr/>
        <a:lstStyle/>
        <a:p>
          <a:endParaRPr lang="en-AU"/>
        </a:p>
      </dgm:t>
    </dgm:pt>
    <dgm:pt modelId="{61F39494-266E-42B0-A006-2404794F067F}">
      <dgm:prSet phldrT="[Text]"/>
      <dgm:spPr/>
      <dgm:t>
        <a:bodyPr/>
        <a:lstStyle/>
        <a:p>
          <a:r>
            <a:rPr lang="en-AU" dirty="0"/>
            <a:t>CI/CD</a:t>
          </a:r>
        </a:p>
      </dgm:t>
    </dgm:pt>
    <dgm:pt modelId="{5256140C-55B2-4305-9007-FC0ED472A7DA}" type="parTrans" cxnId="{2FE3205F-28DC-4A54-AE08-419B403618E6}">
      <dgm:prSet/>
      <dgm:spPr/>
      <dgm:t>
        <a:bodyPr/>
        <a:lstStyle/>
        <a:p>
          <a:endParaRPr lang="en-AU"/>
        </a:p>
      </dgm:t>
    </dgm:pt>
    <dgm:pt modelId="{698AA1A0-6ED5-4BD7-AF88-5C6C11317D1D}" type="sibTrans" cxnId="{2FE3205F-28DC-4A54-AE08-419B403618E6}">
      <dgm:prSet/>
      <dgm:spPr/>
      <dgm:t>
        <a:bodyPr/>
        <a:lstStyle/>
        <a:p>
          <a:endParaRPr lang="en-AU"/>
        </a:p>
      </dgm:t>
    </dgm:pt>
    <dgm:pt modelId="{9DEA6D9B-934B-4881-A2E8-984507B90143}">
      <dgm:prSet phldrT="[Text]"/>
      <dgm:spPr/>
      <dgm:t>
        <a:bodyPr/>
        <a:lstStyle/>
        <a:p>
          <a:r>
            <a:rPr lang="en-AU" dirty="0"/>
            <a:t>Application Infrastructure</a:t>
          </a:r>
        </a:p>
      </dgm:t>
    </dgm:pt>
    <dgm:pt modelId="{351A38F7-D7A2-485F-A0F1-04DD2DDC735B}" type="parTrans" cxnId="{3413EBF2-E764-4E70-B8A0-336CBE2F9BDD}">
      <dgm:prSet/>
      <dgm:spPr/>
      <dgm:t>
        <a:bodyPr/>
        <a:lstStyle/>
        <a:p>
          <a:endParaRPr lang="en-AU"/>
        </a:p>
      </dgm:t>
    </dgm:pt>
    <dgm:pt modelId="{56570578-9081-47AE-BA9D-D66DCE76920C}" type="sibTrans" cxnId="{3413EBF2-E764-4E70-B8A0-336CBE2F9BDD}">
      <dgm:prSet/>
      <dgm:spPr/>
      <dgm:t>
        <a:bodyPr/>
        <a:lstStyle/>
        <a:p>
          <a:endParaRPr lang="en-AU"/>
        </a:p>
      </dgm:t>
    </dgm:pt>
    <dgm:pt modelId="{B38A3231-0B83-40FC-9B8A-03A5E06F18E6}">
      <dgm:prSet phldrT="[Text]"/>
      <dgm:spPr/>
      <dgm:t>
        <a:bodyPr/>
        <a:lstStyle/>
        <a:p>
          <a:r>
            <a:rPr lang="en-AU" dirty="0"/>
            <a:t>Monitoring and Observability</a:t>
          </a:r>
        </a:p>
      </dgm:t>
    </dgm:pt>
    <dgm:pt modelId="{5C99358C-D655-4B47-BC78-A49721CB25E0}" type="parTrans" cxnId="{E0F5568C-122E-4829-8928-2FA0BCE22E17}">
      <dgm:prSet/>
      <dgm:spPr/>
      <dgm:t>
        <a:bodyPr/>
        <a:lstStyle/>
        <a:p>
          <a:endParaRPr lang="en-AU"/>
        </a:p>
      </dgm:t>
    </dgm:pt>
    <dgm:pt modelId="{598D8455-70E5-42B6-8587-26351B1AF70B}" type="sibTrans" cxnId="{E0F5568C-122E-4829-8928-2FA0BCE22E17}">
      <dgm:prSet/>
      <dgm:spPr/>
      <dgm:t>
        <a:bodyPr/>
        <a:lstStyle/>
        <a:p>
          <a:endParaRPr lang="en-AU"/>
        </a:p>
      </dgm:t>
    </dgm:pt>
    <dgm:pt modelId="{2B6EDD92-7CE7-45B8-B16A-21A60F94F401}" type="pres">
      <dgm:prSet presAssocID="{0F814F53-97D4-4BFE-AA48-5406E540FBA2}" presName="Name0" presStyleCnt="0">
        <dgm:presLayoutVars>
          <dgm:dir/>
          <dgm:resizeHandles val="exact"/>
        </dgm:presLayoutVars>
      </dgm:prSet>
      <dgm:spPr/>
    </dgm:pt>
    <dgm:pt modelId="{B692342D-F4E2-492C-AB06-A4D34527731D}" type="pres">
      <dgm:prSet presAssocID="{C567E886-5BEC-4E97-BF92-ED35448CCE45}" presName="node" presStyleLbl="node1" presStyleIdx="0" presStyleCnt="5">
        <dgm:presLayoutVars>
          <dgm:bulletEnabled val="1"/>
        </dgm:presLayoutVars>
      </dgm:prSet>
      <dgm:spPr/>
    </dgm:pt>
    <dgm:pt modelId="{23CF7F9D-62D8-4C2A-8CB7-588D8C8C0F21}" type="pres">
      <dgm:prSet presAssocID="{E1FA14D2-04A2-472E-98B0-A62B02926DD2}" presName="sibTrans" presStyleLbl="sibTrans2D1" presStyleIdx="0" presStyleCnt="4"/>
      <dgm:spPr/>
    </dgm:pt>
    <dgm:pt modelId="{2F956CBE-8510-4ED5-8142-2B50A7554217}" type="pres">
      <dgm:prSet presAssocID="{E1FA14D2-04A2-472E-98B0-A62B02926DD2}" presName="connectorText" presStyleLbl="sibTrans2D1" presStyleIdx="0" presStyleCnt="4"/>
      <dgm:spPr/>
    </dgm:pt>
    <dgm:pt modelId="{D6B04247-CC9E-4686-A2A5-E0D8AB4F498C}" type="pres">
      <dgm:prSet presAssocID="{459D6D15-6109-4D30-A67D-83BEC5720977}" presName="node" presStyleLbl="node1" presStyleIdx="1" presStyleCnt="5">
        <dgm:presLayoutVars>
          <dgm:bulletEnabled val="1"/>
        </dgm:presLayoutVars>
      </dgm:prSet>
      <dgm:spPr/>
    </dgm:pt>
    <dgm:pt modelId="{636B0E7D-DA0C-4872-8BBC-CC90165F9CCE}" type="pres">
      <dgm:prSet presAssocID="{E1729715-06BF-4444-8C57-086B1150DCD6}" presName="sibTrans" presStyleLbl="sibTrans2D1" presStyleIdx="1" presStyleCnt="4"/>
      <dgm:spPr/>
    </dgm:pt>
    <dgm:pt modelId="{DD6EB3B9-591F-4E59-B666-94CFBEB9243B}" type="pres">
      <dgm:prSet presAssocID="{E1729715-06BF-4444-8C57-086B1150DCD6}" presName="connectorText" presStyleLbl="sibTrans2D1" presStyleIdx="1" presStyleCnt="4"/>
      <dgm:spPr/>
    </dgm:pt>
    <dgm:pt modelId="{A867EFAD-403B-4A61-895E-BC8D7F8358C6}" type="pres">
      <dgm:prSet presAssocID="{61F39494-266E-42B0-A006-2404794F067F}" presName="node" presStyleLbl="node1" presStyleIdx="2" presStyleCnt="5">
        <dgm:presLayoutVars>
          <dgm:bulletEnabled val="1"/>
        </dgm:presLayoutVars>
      </dgm:prSet>
      <dgm:spPr/>
    </dgm:pt>
    <dgm:pt modelId="{E8DDD723-53FA-4BF0-BC11-26D783D853D3}" type="pres">
      <dgm:prSet presAssocID="{698AA1A0-6ED5-4BD7-AF88-5C6C11317D1D}" presName="sibTrans" presStyleLbl="sibTrans2D1" presStyleIdx="2" presStyleCnt="4"/>
      <dgm:spPr/>
    </dgm:pt>
    <dgm:pt modelId="{F9ACA525-3C8A-47CD-B180-F58674ECE58E}" type="pres">
      <dgm:prSet presAssocID="{698AA1A0-6ED5-4BD7-AF88-5C6C11317D1D}" presName="connectorText" presStyleLbl="sibTrans2D1" presStyleIdx="2" presStyleCnt="4"/>
      <dgm:spPr/>
    </dgm:pt>
    <dgm:pt modelId="{D9DEC39C-53A3-407D-9021-17F43605618C}" type="pres">
      <dgm:prSet presAssocID="{9DEA6D9B-934B-4881-A2E8-984507B90143}" presName="node" presStyleLbl="node1" presStyleIdx="3" presStyleCnt="5">
        <dgm:presLayoutVars>
          <dgm:bulletEnabled val="1"/>
        </dgm:presLayoutVars>
      </dgm:prSet>
      <dgm:spPr/>
    </dgm:pt>
    <dgm:pt modelId="{CF4B5AD0-B846-4BA7-9F38-6AB0BD9D2E26}" type="pres">
      <dgm:prSet presAssocID="{56570578-9081-47AE-BA9D-D66DCE76920C}" presName="sibTrans" presStyleLbl="sibTrans2D1" presStyleIdx="3" presStyleCnt="4"/>
      <dgm:spPr/>
    </dgm:pt>
    <dgm:pt modelId="{2565892A-D9FC-4399-BCC7-236BBE76C976}" type="pres">
      <dgm:prSet presAssocID="{56570578-9081-47AE-BA9D-D66DCE76920C}" presName="connectorText" presStyleLbl="sibTrans2D1" presStyleIdx="3" presStyleCnt="4"/>
      <dgm:spPr/>
    </dgm:pt>
    <dgm:pt modelId="{674B0B0A-E8F9-486D-91D7-AB0D238B1009}" type="pres">
      <dgm:prSet presAssocID="{B38A3231-0B83-40FC-9B8A-03A5E06F18E6}" presName="node" presStyleLbl="node1" presStyleIdx="4" presStyleCnt="5">
        <dgm:presLayoutVars>
          <dgm:bulletEnabled val="1"/>
        </dgm:presLayoutVars>
      </dgm:prSet>
      <dgm:spPr/>
    </dgm:pt>
  </dgm:ptLst>
  <dgm:cxnLst>
    <dgm:cxn modelId="{381A1307-58B8-48D1-A873-E214705E7932}" type="presOf" srcId="{0F814F53-97D4-4BFE-AA48-5406E540FBA2}" destId="{2B6EDD92-7CE7-45B8-B16A-21A60F94F401}" srcOrd="0" destOrd="0" presId="urn:microsoft.com/office/officeart/2005/8/layout/process1"/>
    <dgm:cxn modelId="{4C838119-F6BD-4FEF-8D3C-A15DD6E591D8}" type="presOf" srcId="{E1729715-06BF-4444-8C57-086B1150DCD6}" destId="{DD6EB3B9-591F-4E59-B666-94CFBEB9243B}" srcOrd="1" destOrd="0" presId="urn:microsoft.com/office/officeart/2005/8/layout/process1"/>
    <dgm:cxn modelId="{F7C7D61C-7537-4770-9148-17DA23ECF345}" type="presOf" srcId="{E1FA14D2-04A2-472E-98B0-A62B02926DD2}" destId="{2F956CBE-8510-4ED5-8142-2B50A7554217}" srcOrd="1" destOrd="0" presId="urn:microsoft.com/office/officeart/2005/8/layout/process1"/>
    <dgm:cxn modelId="{9D2B5D20-C374-431E-9090-49E6D3844B55}" type="presOf" srcId="{B38A3231-0B83-40FC-9B8A-03A5E06F18E6}" destId="{674B0B0A-E8F9-486D-91D7-AB0D238B1009}" srcOrd="0" destOrd="0" presId="urn:microsoft.com/office/officeart/2005/8/layout/process1"/>
    <dgm:cxn modelId="{B59AE238-0AF4-44FC-9054-21BD8CB3EF50}" type="presOf" srcId="{698AA1A0-6ED5-4BD7-AF88-5C6C11317D1D}" destId="{F9ACA525-3C8A-47CD-B180-F58674ECE58E}" srcOrd="1" destOrd="0" presId="urn:microsoft.com/office/officeart/2005/8/layout/process1"/>
    <dgm:cxn modelId="{B4AECB3F-301D-490C-8919-E1E7FC875583}" type="presOf" srcId="{698AA1A0-6ED5-4BD7-AF88-5C6C11317D1D}" destId="{E8DDD723-53FA-4BF0-BC11-26D783D853D3}" srcOrd="0" destOrd="0" presId="urn:microsoft.com/office/officeart/2005/8/layout/process1"/>
    <dgm:cxn modelId="{2FE3205F-28DC-4A54-AE08-419B403618E6}" srcId="{0F814F53-97D4-4BFE-AA48-5406E540FBA2}" destId="{61F39494-266E-42B0-A006-2404794F067F}" srcOrd="2" destOrd="0" parTransId="{5256140C-55B2-4305-9007-FC0ED472A7DA}" sibTransId="{698AA1A0-6ED5-4BD7-AF88-5C6C11317D1D}"/>
    <dgm:cxn modelId="{6EE45845-3110-44CE-B90F-EE61DDBF0AC7}" type="presOf" srcId="{56570578-9081-47AE-BA9D-D66DCE76920C}" destId="{CF4B5AD0-B846-4BA7-9F38-6AB0BD9D2E26}" srcOrd="0" destOrd="0" presId="urn:microsoft.com/office/officeart/2005/8/layout/process1"/>
    <dgm:cxn modelId="{E6A4166F-526F-4D3F-A193-8827E5237074}" type="presOf" srcId="{C567E886-5BEC-4E97-BF92-ED35448CCE45}" destId="{B692342D-F4E2-492C-AB06-A4D34527731D}" srcOrd="0" destOrd="0" presId="urn:microsoft.com/office/officeart/2005/8/layout/process1"/>
    <dgm:cxn modelId="{DBF8D456-EF4C-4EE4-B8CE-BF88B88E09D6}" type="presOf" srcId="{61F39494-266E-42B0-A006-2404794F067F}" destId="{A867EFAD-403B-4A61-895E-BC8D7F8358C6}" srcOrd="0" destOrd="0" presId="urn:microsoft.com/office/officeart/2005/8/layout/process1"/>
    <dgm:cxn modelId="{0395FC7A-D9E0-41F5-9F32-1B225268ADE1}" srcId="{0F814F53-97D4-4BFE-AA48-5406E540FBA2}" destId="{C567E886-5BEC-4E97-BF92-ED35448CCE45}" srcOrd="0" destOrd="0" parTransId="{7CABDEA2-39F2-40E6-AE3B-53615484881E}" sibTransId="{E1FA14D2-04A2-472E-98B0-A62B02926DD2}"/>
    <dgm:cxn modelId="{8AFE7D82-ABF8-429C-9272-59E6AC423EEB}" type="presOf" srcId="{E1FA14D2-04A2-472E-98B0-A62B02926DD2}" destId="{23CF7F9D-62D8-4C2A-8CB7-588D8C8C0F21}" srcOrd="0" destOrd="0" presId="urn:microsoft.com/office/officeart/2005/8/layout/process1"/>
    <dgm:cxn modelId="{E0F5568C-122E-4829-8928-2FA0BCE22E17}" srcId="{0F814F53-97D4-4BFE-AA48-5406E540FBA2}" destId="{B38A3231-0B83-40FC-9B8A-03A5E06F18E6}" srcOrd="4" destOrd="0" parTransId="{5C99358C-D655-4B47-BC78-A49721CB25E0}" sibTransId="{598D8455-70E5-42B6-8587-26351B1AF70B}"/>
    <dgm:cxn modelId="{B62A56A6-1B26-42C3-BA38-3C3287F8E163}" type="presOf" srcId="{E1729715-06BF-4444-8C57-086B1150DCD6}" destId="{636B0E7D-DA0C-4872-8BBC-CC90165F9CCE}" srcOrd="0" destOrd="0" presId="urn:microsoft.com/office/officeart/2005/8/layout/process1"/>
    <dgm:cxn modelId="{924364B5-3627-4509-9481-2948A8E91AD2}" type="presOf" srcId="{56570578-9081-47AE-BA9D-D66DCE76920C}" destId="{2565892A-D9FC-4399-BCC7-236BBE76C976}" srcOrd="1" destOrd="0" presId="urn:microsoft.com/office/officeart/2005/8/layout/process1"/>
    <dgm:cxn modelId="{EBFAF7DC-C30C-4C81-B9AD-0767CBDECDF3}" type="presOf" srcId="{459D6D15-6109-4D30-A67D-83BEC5720977}" destId="{D6B04247-CC9E-4686-A2A5-E0D8AB4F498C}" srcOrd="0" destOrd="0" presId="urn:microsoft.com/office/officeart/2005/8/layout/process1"/>
    <dgm:cxn modelId="{55EE3BE3-4A3D-444F-9567-9CFB0CE7BC7F}" type="presOf" srcId="{9DEA6D9B-934B-4881-A2E8-984507B90143}" destId="{D9DEC39C-53A3-407D-9021-17F43605618C}" srcOrd="0" destOrd="0" presId="urn:microsoft.com/office/officeart/2005/8/layout/process1"/>
    <dgm:cxn modelId="{3413EBF2-E764-4E70-B8A0-336CBE2F9BDD}" srcId="{0F814F53-97D4-4BFE-AA48-5406E540FBA2}" destId="{9DEA6D9B-934B-4881-A2E8-984507B90143}" srcOrd="3" destOrd="0" parTransId="{351A38F7-D7A2-485F-A0F1-04DD2DDC735B}" sibTransId="{56570578-9081-47AE-BA9D-D66DCE76920C}"/>
    <dgm:cxn modelId="{E5C9BCFB-E156-4D52-B281-9CADC408E419}" srcId="{0F814F53-97D4-4BFE-AA48-5406E540FBA2}" destId="{459D6D15-6109-4D30-A67D-83BEC5720977}" srcOrd="1" destOrd="0" parTransId="{312D35BE-2105-4A84-BB40-D9B58A2A3493}" sibTransId="{E1729715-06BF-4444-8C57-086B1150DCD6}"/>
    <dgm:cxn modelId="{81053ABD-A9D7-44DD-9BA6-46F6DFD927ED}" type="presParOf" srcId="{2B6EDD92-7CE7-45B8-B16A-21A60F94F401}" destId="{B692342D-F4E2-492C-AB06-A4D34527731D}" srcOrd="0" destOrd="0" presId="urn:microsoft.com/office/officeart/2005/8/layout/process1"/>
    <dgm:cxn modelId="{AA8A2F6F-F4C8-41BD-9978-0783815D4036}" type="presParOf" srcId="{2B6EDD92-7CE7-45B8-B16A-21A60F94F401}" destId="{23CF7F9D-62D8-4C2A-8CB7-588D8C8C0F21}" srcOrd="1" destOrd="0" presId="urn:microsoft.com/office/officeart/2005/8/layout/process1"/>
    <dgm:cxn modelId="{771C52AD-B4E5-430F-A76A-00EAE8727247}" type="presParOf" srcId="{23CF7F9D-62D8-4C2A-8CB7-588D8C8C0F21}" destId="{2F956CBE-8510-4ED5-8142-2B50A7554217}" srcOrd="0" destOrd="0" presId="urn:microsoft.com/office/officeart/2005/8/layout/process1"/>
    <dgm:cxn modelId="{CD8A4CA1-056A-4ADC-9096-15B504948FEA}" type="presParOf" srcId="{2B6EDD92-7CE7-45B8-B16A-21A60F94F401}" destId="{D6B04247-CC9E-4686-A2A5-E0D8AB4F498C}" srcOrd="2" destOrd="0" presId="urn:microsoft.com/office/officeart/2005/8/layout/process1"/>
    <dgm:cxn modelId="{4B566122-7DB6-45AF-A65C-2292BB30EA11}" type="presParOf" srcId="{2B6EDD92-7CE7-45B8-B16A-21A60F94F401}" destId="{636B0E7D-DA0C-4872-8BBC-CC90165F9CCE}" srcOrd="3" destOrd="0" presId="urn:microsoft.com/office/officeart/2005/8/layout/process1"/>
    <dgm:cxn modelId="{69ECF3E1-8FEC-4694-BD5C-18B3A19C31AC}" type="presParOf" srcId="{636B0E7D-DA0C-4872-8BBC-CC90165F9CCE}" destId="{DD6EB3B9-591F-4E59-B666-94CFBEB9243B}" srcOrd="0" destOrd="0" presId="urn:microsoft.com/office/officeart/2005/8/layout/process1"/>
    <dgm:cxn modelId="{E7C2E517-2AA9-4EBE-BDFC-F55196FE483D}" type="presParOf" srcId="{2B6EDD92-7CE7-45B8-B16A-21A60F94F401}" destId="{A867EFAD-403B-4A61-895E-BC8D7F8358C6}" srcOrd="4" destOrd="0" presId="urn:microsoft.com/office/officeart/2005/8/layout/process1"/>
    <dgm:cxn modelId="{3A4B08A2-B8A6-455B-BDAF-52BA7907D715}" type="presParOf" srcId="{2B6EDD92-7CE7-45B8-B16A-21A60F94F401}" destId="{E8DDD723-53FA-4BF0-BC11-26D783D853D3}" srcOrd="5" destOrd="0" presId="urn:microsoft.com/office/officeart/2005/8/layout/process1"/>
    <dgm:cxn modelId="{6FF51965-DF44-4F3B-BF30-F90D06B2F0E8}" type="presParOf" srcId="{E8DDD723-53FA-4BF0-BC11-26D783D853D3}" destId="{F9ACA525-3C8A-47CD-B180-F58674ECE58E}" srcOrd="0" destOrd="0" presId="urn:microsoft.com/office/officeart/2005/8/layout/process1"/>
    <dgm:cxn modelId="{ED6BB7D0-BAF8-4708-970B-B6141A0246A6}" type="presParOf" srcId="{2B6EDD92-7CE7-45B8-B16A-21A60F94F401}" destId="{D9DEC39C-53A3-407D-9021-17F43605618C}" srcOrd="6" destOrd="0" presId="urn:microsoft.com/office/officeart/2005/8/layout/process1"/>
    <dgm:cxn modelId="{D67FB8B0-9231-4D07-A8F9-F12E72128F48}" type="presParOf" srcId="{2B6EDD92-7CE7-45B8-B16A-21A60F94F401}" destId="{CF4B5AD0-B846-4BA7-9F38-6AB0BD9D2E26}" srcOrd="7" destOrd="0" presId="urn:microsoft.com/office/officeart/2005/8/layout/process1"/>
    <dgm:cxn modelId="{B1CC4B51-2749-4DB1-AD9E-744A6534943E}" type="presParOf" srcId="{CF4B5AD0-B846-4BA7-9F38-6AB0BD9D2E26}" destId="{2565892A-D9FC-4399-BCC7-236BBE76C976}" srcOrd="0" destOrd="0" presId="urn:microsoft.com/office/officeart/2005/8/layout/process1"/>
    <dgm:cxn modelId="{5F8D9751-1E6A-436A-A59B-E68EAB1E693C}" type="presParOf" srcId="{2B6EDD92-7CE7-45B8-B16A-21A60F94F401}" destId="{674B0B0A-E8F9-486D-91D7-AB0D238B100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89E447-82E1-4204-90C7-C3D30CE0DC3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17387BDA-6B53-40BA-982A-8DCB0CD1D088}">
      <dgm:prSet custT="1"/>
      <dgm:spPr/>
      <dgm:t>
        <a:bodyPr/>
        <a:lstStyle/>
        <a:p>
          <a:pPr algn="ctr"/>
          <a:r>
            <a:rPr lang="en-AU" sz="1600" b="0" i="0" dirty="0"/>
            <a:t>Providing a great </a:t>
          </a:r>
          <a:r>
            <a:rPr lang="en-AU" sz="1600" b="0" i="0" dirty="0" err="1"/>
            <a:t>DevEx</a:t>
          </a:r>
          <a:r>
            <a:rPr lang="en-AU" sz="1600" b="0" i="0" dirty="0"/>
            <a:t> for our Developers</a:t>
          </a:r>
          <a:endParaRPr lang="en-AU" sz="1600" dirty="0"/>
        </a:p>
      </dgm:t>
    </dgm:pt>
    <dgm:pt modelId="{4840EF27-1E83-4565-A7B4-A5D00A3CCC66}" type="parTrans" cxnId="{3C8E8CEC-4CEC-46B3-84DF-7DB73D15BE0B}">
      <dgm:prSet/>
      <dgm:spPr/>
      <dgm:t>
        <a:bodyPr/>
        <a:lstStyle/>
        <a:p>
          <a:endParaRPr lang="en-AU"/>
        </a:p>
      </dgm:t>
    </dgm:pt>
    <dgm:pt modelId="{8F371F7D-B368-41CA-B970-24C97C6BDD81}" type="sibTrans" cxnId="{3C8E8CEC-4CEC-46B3-84DF-7DB73D15BE0B}">
      <dgm:prSet/>
      <dgm:spPr/>
      <dgm:t>
        <a:bodyPr/>
        <a:lstStyle/>
        <a:p>
          <a:endParaRPr lang="en-AU"/>
        </a:p>
      </dgm:t>
    </dgm:pt>
    <dgm:pt modelId="{DF8D9FEC-E9FC-4BE7-A621-4D891C349026}">
      <dgm:prSet custT="1"/>
      <dgm:spPr/>
      <dgm:t>
        <a:bodyPr/>
        <a:lstStyle/>
        <a:p>
          <a:r>
            <a:rPr lang="en-AU" sz="1400" b="0" i="0" dirty="0"/>
            <a:t>They should want to use the tools that make up our platform.</a:t>
          </a:r>
          <a:endParaRPr lang="en-AU" sz="1400" dirty="0"/>
        </a:p>
      </dgm:t>
    </dgm:pt>
    <dgm:pt modelId="{A9C0E64B-A642-4D38-9B9C-43DECD55B0A2}" type="parTrans" cxnId="{22B24DC5-F42A-4F77-8274-EE3FC3CAF6C4}">
      <dgm:prSet/>
      <dgm:spPr/>
      <dgm:t>
        <a:bodyPr/>
        <a:lstStyle/>
        <a:p>
          <a:endParaRPr lang="en-AU"/>
        </a:p>
      </dgm:t>
    </dgm:pt>
    <dgm:pt modelId="{73A4A9C5-189D-4E1A-BEEB-F8DE82B23ABF}" type="sibTrans" cxnId="{22B24DC5-F42A-4F77-8274-EE3FC3CAF6C4}">
      <dgm:prSet/>
      <dgm:spPr/>
      <dgm:t>
        <a:bodyPr/>
        <a:lstStyle/>
        <a:p>
          <a:endParaRPr lang="en-AU"/>
        </a:p>
      </dgm:t>
    </dgm:pt>
    <dgm:pt modelId="{3932142D-4AE9-4675-AACE-F79EF41E5D49}">
      <dgm:prSet custT="1"/>
      <dgm:spPr/>
      <dgm:t>
        <a:bodyPr/>
        <a:lstStyle/>
        <a:p>
          <a:r>
            <a:rPr lang="en-AU" sz="1400" b="0" i="0" dirty="0"/>
            <a:t>Platform Engineers working alongside developers on improving that experience</a:t>
          </a:r>
          <a:endParaRPr lang="en-AU" sz="1400" dirty="0"/>
        </a:p>
      </dgm:t>
    </dgm:pt>
    <dgm:pt modelId="{AB54851E-1F05-477A-ACBC-8350CDF20EC7}" type="parTrans" cxnId="{A796E512-2B2E-4051-95EE-452BB1FEDB39}">
      <dgm:prSet/>
      <dgm:spPr/>
      <dgm:t>
        <a:bodyPr/>
        <a:lstStyle/>
        <a:p>
          <a:endParaRPr lang="en-AU"/>
        </a:p>
      </dgm:t>
    </dgm:pt>
    <dgm:pt modelId="{388650A1-68BC-415D-9D05-76B58169DAFE}" type="sibTrans" cxnId="{A796E512-2B2E-4051-95EE-452BB1FEDB39}">
      <dgm:prSet/>
      <dgm:spPr/>
      <dgm:t>
        <a:bodyPr/>
        <a:lstStyle/>
        <a:p>
          <a:endParaRPr lang="en-AU"/>
        </a:p>
      </dgm:t>
    </dgm:pt>
    <dgm:pt modelId="{200BCE89-85C3-4EAE-B44D-0D1EA171A8FA}">
      <dgm:prSet custT="1"/>
      <dgm:spPr/>
      <dgm:t>
        <a:bodyPr/>
        <a:lstStyle/>
        <a:p>
          <a:pPr algn="ctr"/>
          <a:r>
            <a:rPr lang="en-AU" sz="1600" b="0" i="0" dirty="0"/>
            <a:t>Measuring the “product”</a:t>
          </a:r>
          <a:endParaRPr lang="en-AU" sz="1600" dirty="0"/>
        </a:p>
      </dgm:t>
    </dgm:pt>
    <dgm:pt modelId="{7287A5C5-7687-4FA9-A2AF-2C7C65C1D81E}" type="parTrans" cxnId="{CF9B7045-13E1-40BB-95CF-85A58FBE3C4E}">
      <dgm:prSet/>
      <dgm:spPr/>
      <dgm:t>
        <a:bodyPr/>
        <a:lstStyle/>
        <a:p>
          <a:endParaRPr lang="en-AU"/>
        </a:p>
      </dgm:t>
    </dgm:pt>
    <dgm:pt modelId="{F1AD6258-4C6B-419C-B180-07F9F8388690}" type="sibTrans" cxnId="{CF9B7045-13E1-40BB-95CF-85A58FBE3C4E}">
      <dgm:prSet/>
      <dgm:spPr/>
      <dgm:t>
        <a:bodyPr/>
        <a:lstStyle/>
        <a:p>
          <a:endParaRPr lang="en-AU"/>
        </a:p>
      </dgm:t>
    </dgm:pt>
    <dgm:pt modelId="{2B541603-44F8-4ADD-9803-7E380D52788B}">
      <dgm:prSet custT="1"/>
      <dgm:spPr/>
      <dgm:t>
        <a:bodyPr/>
        <a:lstStyle/>
        <a:p>
          <a:r>
            <a:rPr lang="en-AU" sz="1400" b="0" i="0" dirty="0"/>
            <a:t>Ensuring that the platform delivers the value we want</a:t>
          </a:r>
          <a:endParaRPr lang="en-AU" sz="1400" dirty="0"/>
        </a:p>
      </dgm:t>
    </dgm:pt>
    <dgm:pt modelId="{FB67212A-814C-45DC-9835-5069D69F3790}" type="parTrans" cxnId="{65C791BE-288F-44B7-BA8F-881021B9B2C3}">
      <dgm:prSet/>
      <dgm:spPr/>
      <dgm:t>
        <a:bodyPr/>
        <a:lstStyle/>
        <a:p>
          <a:endParaRPr lang="en-AU"/>
        </a:p>
      </dgm:t>
    </dgm:pt>
    <dgm:pt modelId="{C3B964C4-4F54-4F5A-ABE8-02535493DDEA}" type="sibTrans" cxnId="{65C791BE-288F-44B7-BA8F-881021B9B2C3}">
      <dgm:prSet/>
      <dgm:spPr/>
      <dgm:t>
        <a:bodyPr/>
        <a:lstStyle/>
        <a:p>
          <a:endParaRPr lang="en-AU"/>
        </a:p>
      </dgm:t>
    </dgm:pt>
    <dgm:pt modelId="{8474E248-3492-4EC9-8A1C-DE6FDB5ABB8F}" type="pres">
      <dgm:prSet presAssocID="{8189E447-82E1-4204-90C7-C3D30CE0DC37}" presName="linear" presStyleCnt="0">
        <dgm:presLayoutVars>
          <dgm:animLvl val="lvl"/>
          <dgm:resizeHandles val="exact"/>
        </dgm:presLayoutVars>
      </dgm:prSet>
      <dgm:spPr/>
    </dgm:pt>
    <dgm:pt modelId="{04A7C5D3-D8C2-4A53-A1BC-9C3BC7948C15}" type="pres">
      <dgm:prSet presAssocID="{17387BDA-6B53-40BA-982A-8DCB0CD1D088}" presName="parentText" presStyleLbl="node1" presStyleIdx="0" presStyleCnt="2">
        <dgm:presLayoutVars>
          <dgm:chMax val="0"/>
          <dgm:bulletEnabled val="1"/>
        </dgm:presLayoutVars>
      </dgm:prSet>
      <dgm:spPr/>
    </dgm:pt>
    <dgm:pt modelId="{40CAFA63-4667-43C7-ADBD-3C6048867F99}" type="pres">
      <dgm:prSet presAssocID="{17387BDA-6B53-40BA-982A-8DCB0CD1D088}" presName="childText" presStyleLbl="revTx" presStyleIdx="0" presStyleCnt="2">
        <dgm:presLayoutVars>
          <dgm:bulletEnabled val="1"/>
        </dgm:presLayoutVars>
      </dgm:prSet>
      <dgm:spPr/>
    </dgm:pt>
    <dgm:pt modelId="{B2D2BC61-EB66-4B1E-B5AF-EB54DCA8C561}" type="pres">
      <dgm:prSet presAssocID="{200BCE89-85C3-4EAE-B44D-0D1EA171A8FA}" presName="parentText" presStyleLbl="node1" presStyleIdx="1" presStyleCnt="2">
        <dgm:presLayoutVars>
          <dgm:chMax val="0"/>
          <dgm:bulletEnabled val="1"/>
        </dgm:presLayoutVars>
      </dgm:prSet>
      <dgm:spPr/>
    </dgm:pt>
    <dgm:pt modelId="{B85436FE-C7BB-46AD-A649-5D291E536121}" type="pres">
      <dgm:prSet presAssocID="{200BCE89-85C3-4EAE-B44D-0D1EA171A8FA}" presName="childText" presStyleLbl="revTx" presStyleIdx="1" presStyleCnt="2">
        <dgm:presLayoutVars>
          <dgm:bulletEnabled val="1"/>
        </dgm:presLayoutVars>
      </dgm:prSet>
      <dgm:spPr/>
    </dgm:pt>
  </dgm:ptLst>
  <dgm:cxnLst>
    <dgm:cxn modelId="{5C69E008-D821-4F63-A95B-33008B6C866E}" type="presOf" srcId="{200BCE89-85C3-4EAE-B44D-0D1EA171A8FA}" destId="{B2D2BC61-EB66-4B1E-B5AF-EB54DCA8C561}" srcOrd="0" destOrd="0" presId="urn:microsoft.com/office/officeart/2005/8/layout/vList2"/>
    <dgm:cxn modelId="{A796E512-2B2E-4051-95EE-452BB1FEDB39}" srcId="{17387BDA-6B53-40BA-982A-8DCB0CD1D088}" destId="{3932142D-4AE9-4675-AACE-F79EF41E5D49}" srcOrd="1" destOrd="0" parTransId="{AB54851E-1F05-477A-ACBC-8350CDF20EC7}" sibTransId="{388650A1-68BC-415D-9D05-76B58169DAFE}"/>
    <dgm:cxn modelId="{EB28DD26-3A2E-460A-BEE2-4818E139E7FD}" type="presOf" srcId="{2B541603-44F8-4ADD-9803-7E380D52788B}" destId="{B85436FE-C7BB-46AD-A649-5D291E536121}" srcOrd="0" destOrd="0" presId="urn:microsoft.com/office/officeart/2005/8/layout/vList2"/>
    <dgm:cxn modelId="{CF9B7045-13E1-40BB-95CF-85A58FBE3C4E}" srcId="{8189E447-82E1-4204-90C7-C3D30CE0DC37}" destId="{200BCE89-85C3-4EAE-B44D-0D1EA171A8FA}" srcOrd="1" destOrd="0" parTransId="{7287A5C5-7687-4FA9-A2AF-2C7C65C1D81E}" sibTransId="{F1AD6258-4C6B-419C-B180-07F9F8388690}"/>
    <dgm:cxn modelId="{11B57C93-576F-4398-800A-6A732749FE55}" type="presOf" srcId="{DF8D9FEC-E9FC-4BE7-A621-4D891C349026}" destId="{40CAFA63-4667-43C7-ADBD-3C6048867F99}" srcOrd="0" destOrd="0" presId="urn:microsoft.com/office/officeart/2005/8/layout/vList2"/>
    <dgm:cxn modelId="{65C791BE-288F-44B7-BA8F-881021B9B2C3}" srcId="{200BCE89-85C3-4EAE-B44D-0D1EA171A8FA}" destId="{2B541603-44F8-4ADD-9803-7E380D52788B}" srcOrd="0" destOrd="0" parTransId="{FB67212A-814C-45DC-9835-5069D69F3790}" sibTransId="{C3B964C4-4F54-4F5A-ABE8-02535493DDEA}"/>
    <dgm:cxn modelId="{6B8E58C0-6E2C-4244-8C05-87B11E47EDEC}" type="presOf" srcId="{3932142D-4AE9-4675-AACE-F79EF41E5D49}" destId="{40CAFA63-4667-43C7-ADBD-3C6048867F99}" srcOrd="0" destOrd="1" presId="urn:microsoft.com/office/officeart/2005/8/layout/vList2"/>
    <dgm:cxn modelId="{22B24DC5-F42A-4F77-8274-EE3FC3CAF6C4}" srcId="{17387BDA-6B53-40BA-982A-8DCB0CD1D088}" destId="{DF8D9FEC-E9FC-4BE7-A621-4D891C349026}" srcOrd="0" destOrd="0" parTransId="{A9C0E64B-A642-4D38-9B9C-43DECD55B0A2}" sibTransId="{73A4A9C5-189D-4E1A-BEEB-F8DE82B23ABF}"/>
    <dgm:cxn modelId="{91FE01D4-0EEC-4F26-B00B-B8465DC3AD9E}" type="presOf" srcId="{8189E447-82E1-4204-90C7-C3D30CE0DC37}" destId="{8474E248-3492-4EC9-8A1C-DE6FDB5ABB8F}" srcOrd="0" destOrd="0" presId="urn:microsoft.com/office/officeart/2005/8/layout/vList2"/>
    <dgm:cxn modelId="{3C8E8CEC-4CEC-46B3-84DF-7DB73D15BE0B}" srcId="{8189E447-82E1-4204-90C7-C3D30CE0DC37}" destId="{17387BDA-6B53-40BA-982A-8DCB0CD1D088}" srcOrd="0" destOrd="0" parTransId="{4840EF27-1E83-4565-A7B4-A5D00A3CCC66}" sibTransId="{8F371F7D-B368-41CA-B970-24C97C6BDD81}"/>
    <dgm:cxn modelId="{CC40A2EC-3C24-4624-B8A4-36CC9B6B7A51}" type="presOf" srcId="{17387BDA-6B53-40BA-982A-8DCB0CD1D088}" destId="{04A7C5D3-D8C2-4A53-A1BC-9C3BC7948C15}" srcOrd="0" destOrd="0" presId="urn:microsoft.com/office/officeart/2005/8/layout/vList2"/>
    <dgm:cxn modelId="{48164099-D724-4544-979C-BBF4C72ECA2B}" type="presParOf" srcId="{8474E248-3492-4EC9-8A1C-DE6FDB5ABB8F}" destId="{04A7C5D3-D8C2-4A53-A1BC-9C3BC7948C15}" srcOrd="0" destOrd="0" presId="urn:microsoft.com/office/officeart/2005/8/layout/vList2"/>
    <dgm:cxn modelId="{45D762D3-395F-4F02-AE3E-E2E6781EA8E6}" type="presParOf" srcId="{8474E248-3492-4EC9-8A1C-DE6FDB5ABB8F}" destId="{40CAFA63-4667-43C7-ADBD-3C6048867F99}" srcOrd="1" destOrd="0" presId="urn:microsoft.com/office/officeart/2005/8/layout/vList2"/>
    <dgm:cxn modelId="{F6F8ABED-09AB-4A97-AD78-678421B1F438}" type="presParOf" srcId="{8474E248-3492-4EC9-8A1C-DE6FDB5ABB8F}" destId="{B2D2BC61-EB66-4B1E-B5AF-EB54DCA8C561}" srcOrd="2" destOrd="0" presId="urn:microsoft.com/office/officeart/2005/8/layout/vList2"/>
    <dgm:cxn modelId="{F91E4C6A-63EF-459F-BCE8-BF3D356B2BD8}" type="presParOf" srcId="{8474E248-3492-4EC9-8A1C-DE6FDB5ABB8F}" destId="{B85436FE-C7BB-46AD-A649-5D291E53612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CB5345-AB4A-4DE6-8773-0D99C77C6AA6}"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AU"/>
        </a:p>
      </dgm:t>
    </dgm:pt>
    <dgm:pt modelId="{D6D5FA33-2F56-425D-95CD-B5FB6823B666}">
      <dgm:prSet/>
      <dgm:spPr/>
      <dgm:t>
        <a:bodyPr/>
        <a:lstStyle/>
        <a:p>
          <a:r>
            <a:rPr lang="en-AU" b="0" i="0"/>
            <a:t>Speed/time to business value</a:t>
          </a:r>
          <a:endParaRPr lang="en-AU"/>
        </a:p>
      </dgm:t>
    </dgm:pt>
    <dgm:pt modelId="{9B5B15EC-6832-4772-887A-DE2D2AE8044F}" type="parTrans" cxnId="{E85CA278-9FAC-4D68-98B7-7AA444F0CBA6}">
      <dgm:prSet/>
      <dgm:spPr/>
      <dgm:t>
        <a:bodyPr/>
        <a:lstStyle/>
        <a:p>
          <a:endParaRPr lang="en-AU"/>
        </a:p>
      </dgm:t>
    </dgm:pt>
    <dgm:pt modelId="{3FB4DF55-A9A4-4BFD-9569-2D09464D96F5}" type="sibTrans" cxnId="{E85CA278-9FAC-4D68-98B7-7AA444F0CBA6}">
      <dgm:prSet/>
      <dgm:spPr/>
      <dgm:t>
        <a:bodyPr/>
        <a:lstStyle/>
        <a:p>
          <a:endParaRPr lang="en-AU"/>
        </a:p>
      </dgm:t>
    </dgm:pt>
    <dgm:pt modelId="{DECEF488-D399-4287-B826-3941DF4361BD}">
      <dgm:prSet/>
      <dgm:spPr/>
      <dgm:t>
        <a:bodyPr/>
        <a:lstStyle/>
        <a:p>
          <a:r>
            <a:rPr lang="en-AU" b="0" i="0"/>
            <a:t>Median days to complete a PR</a:t>
          </a:r>
          <a:endParaRPr lang="en-AU"/>
        </a:p>
      </dgm:t>
    </dgm:pt>
    <dgm:pt modelId="{DA593538-40D3-45E9-8945-A042067A7B62}" type="parTrans" cxnId="{2E3BBC4D-5C1A-4634-945C-6C9F19A9BF33}">
      <dgm:prSet/>
      <dgm:spPr/>
      <dgm:t>
        <a:bodyPr/>
        <a:lstStyle/>
        <a:p>
          <a:endParaRPr lang="en-AU"/>
        </a:p>
      </dgm:t>
    </dgm:pt>
    <dgm:pt modelId="{AF3A1785-2C3C-42C2-8A49-5F9FEACA58F8}" type="sibTrans" cxnId="{2E3BBC4D-5C1A-4634-945C-6C9F19A9BF33}">
      <dgm:prSet/>
      <dgm:spPr/>
      <dgm:t>
        <a:bodyPr/>
        <a:lstStyle/>
        <a:p>
          <a:endParaRPr lang="en-AU"/>
        </a:p>
      </dgm:t>
    </dgm:pt>
    <dgm:pt modelId="{883E2A57-6482-4E01-871D-80603F4F58FE}">
      <dgm:prSet/>
      <dgm:spPr/>
      <dgm:t>
        <a:bodyPr/>
        <a:lstStyle/>
        <a:p>
          <a:r>
            <a:rPr lang="en-AU" b="0" i="0"/>
            <a:t>Median minutes for build/test processes</a:t>
          </a:r>
          <a:endParaRPr lang="en-AU"/>
        </a:p>
      </dgm:t>
    </dgm:pt>
    <dgm:pt modelId="{50902C8B-E7E0-495F-A596-CDB2E54F5DA5}" type="parTrans" cxnId="{9F1FC269-C925-436E-980C-7D90F3649325}">
      <dgm:prSet/>
      <dgm:spPr/>
      <dgm:t>
        <a:bodyPr/>
        <a:lstStyle/>
        <a:p>
          <a:endParaRPr lang="en-AU"/>
        </a:p>
      </dgm:t>
    </dgm:pt>
    <dgm:pt modelId="{38017152-0C9C-4859-8ECA-6D857F7C2B8A}" type="sibTrans" cxnId="{9F1FC269-C925-436E-980C-7D90F3649325}">
      <dgm:prSet/>
      <dgm:spPr/>
      <dgm:t>
        <a:bodyPr/>
        <a:lstStyle/>
        <a:p>
          <a:endParaRPr lang="en-AU"/>
        </a:p>
      </dgm:t>
    </dgm:pt>
    <dgm:pt modelId="{7C6B3920-13F1-4C4A-A992-81E6F9092116}">
      <dgm:prSet/>
      <dgm:spPr/>
      <dgm:t>
        <a:bodyPr/>
        <a:lstStyle/>
        <a:p>
          <a:r>
            <a:rPr lang="en-AU" b="0" i="0"/>
            <a:t>Median time to merge PRs</a:t>
          </a:r>
          <a:endParaRPr lang="en-AU"/>
        </a:p>
      </dgm:t>
    </dgm:pt>
    <dgm:pt modelId="{14214E3C-BD93-4B5B-AAF7-515CF33E7213}" type="parTrans" cxnId="{94C40A62-4E83-458E-BB57-CE75DFB4A56C}">
      <dgm:prSet/>
      <dgm:spPr/>
      <dgm:t>
        <a:bodyPr/>
        <a:lstStyle/>
        <a:p>
          <a:endParaRPr lang="en-AU"/>
        </a:p>
      </dgm:t>
    </dgm:pt>
    <dgm:pt modelId="{36215E16-15AE-4CCB-B106-F8827917E187}" type="sibTrans" cxnId="{94C40A62-4E83-458E-BB57-CE75DFB4A56C}">
      <dgm:prSet/>
      <dgm:spPr/>
      <dgm:t>
        <a:bodyPr/>
        <a:lstStyle/>
        <a:p>
          <a:endParaRPr lang="en-AU"/>
        </a:p>
      </dgm:t>
    </dgm:pt>
    <dgm:pt modelId="{CC4AE35F-B6DE-411A-86BE-F9342470C6DC}">
      <dgm:prSet/>
      <dgm:spPr/>
      <dgm:t>
        <a:bodyPr/>
        <a:lstStyle/>
        <a:p>
          <a:r>
            <a:rPr lang="en-AU" b="0" i="0"/>
            <a:t>Software Quality</a:t>
          </a:r>
          <a:endParaRPr lang="en-AU"/>
        </a:p>
      </dgm:t>
    </dgm:pt>
    <dgm:pt modelId="{020AB83F-22E1-40E7-913E-C5D5F22FDE6A}" type="parTrans" cxnId="{A04C558B-9386-493E-BFDE-833AAA21D44A}">
      <dgm:prSet/>
      <dgm:spPr/>
      <dgm:t>
        <a:bodyPr/>
        <a:lstStyle/>
        <a:p>
          <a:endParaRPr lang="en-AU"/>
        </a:p>
      </dgm:t>
    </dgm:pt>
    <dgm:pt modelId="{1BAC3937-C671-4A85-BA41-079E1C946532}" type="sibTrans" cxnId="{A04C558B-9386-493E-BFDE-833AAA21D44A}">
      <dgm:prSet/>
      <dgm:spPr/>
      <dgm:t>
        <a:bodyPr/>
        <a:lstStyle/>
        <a:p>
          <a:endParaRPr lang="en-AU"/>
        </a:p>
      </dgm:t>
    </dgm:pt>
    <dgm:pt modelId="{E28C8733-B156-404C-B6C0-D033D480314A}">
      <dgm:prSet/>
      <dgm:spPr/>
      <dgm:t>
        <a:bodyPr/>
        <a:lstStyle/>
        <a:p>
          <a:r>
            <a:rPr lang="en-AU" b="0" i="0"/>
            <a:t>Issues created per month per dev</a:t>
          </a:r>
          <a:endParaRPr lang="en-AU"/>
        </a:p>
      </dgm:t>
    </dgm:pt>
    <dgm:pt modelId="{46B65A8C-DAD8-4AC0-99AD-59B340CC30A1}" type="parTrans" cxnId="{B851E1F2-E580-4FB0-89BD-189C67C46AC0}">
      <dgm:prSet/>
      <dgm:spPr/>
      <dgm:t>
        <a:bodyPr/>
        <a:lstStyle/>
        <a:p>
          <a:endParaRPr lang="en-AU"/>
        </a:p>
      </dgm:t>
    </dgm:pt>
    <dgm:pt modelId="{91102CD0-9569-4F0E-A453-CD0883697278}" type="sibTrans" cxnId="{B851E1F2-E580-4FB0-89BD-189C67C46AC0}">
      <dgm:prSet/>
      <dgm:spPr/>
      <dgm:t>
        <a:bodyPr/>
        <a:lstStyle/>
        <a:p>
          <a:endParaRPr lang="en-AU"/>
        </a:p>
      </dgm:t>
    </dgm:pt>
    <dgm:pt modelId="{AB6E84C1-82C6-458C-9724-D8EBF8C24C39}">
      <dgm:prSet/>
      <dgm:spPr/>
      <dgm:t>
        <a:bodyPr/>
        <a:lstStyle/>
        <a:p>
          <a:r>
            <a:rPr lang="en-AU" b="0" i="0"/>
            <a:t>Mean time to remediate</a:t>
          </a:r>
          <a:endParaRPr lang="en-AU"/>
        </a:p>
      </dgm:t>
    </dgm:pt>
    <dgm:pt modelId="{6347521E-29C5-4900-A7EA-D9B117B70B78}" type="parTrans" cxnId="{31F20F51-76DE-47C2-8A3B-9C2AF93ECA94}">
      <dgm:prSet/>
      <dgm:spPr/>
      <dgm:t>
        <a:bodyPr/>
        <a:lstStyle/>
        <a:p>
          <a:endParaRPr lang="en-AU"/>
        </a:p>
      </dgm:t>
    </dgm:pt>
    <dgm:pt modelId="{0E667EBB-B94A-4B93-AA15-956FDC14EE8E}" type="sibTrans" cxnId="{31F20F51-76DE-47C2-8A3B-9C2AF93ECA94}">
      <dgm:prSet/>
      <dgm:spPr/>
      <dgm:t>
        <a:bodyPr/>
        <a:lstStyle/>
        <a:p>
          <a:endParaRPr lang="en-AU"/>
        </a:p>
      </dgm:t>
    </dgm:pt>
    <dgm:pt modelId="{30EB43AE-C2A2-46CE-8E5E-4E866618D806}">
      <dgm:prSet/>
      <dgm:spPr/>
      <dgm:t>
        <a:bodyPr/>
        <a:lstStyle/>
        <a:p>
          <a:r>
            <a:rPr lang="en-AU" b="0" i="0"/>
            <a:t>Mean time to investigate security issues</a:t>
          </a:r>
          <a:endParaRPr lang="en-AU"/>
        </a:p>
      </dgm:t>
    </dgm:pt>
    <dgm:pt modelId="{C9046C91-0630-4645-9183-DE9A8DE7F1E6}" type="parTrans" cxnId="{57483DFF-7C4A-4383-AE39-143BF28FD0FF}">
      <dgm:prSet/>
      <dgm:spPr/>
      <dgm:t>
        <a:bodyPr/>
        <a:lstStyle/>
        <a:p>
          <a:endParaRPr lang="en-AU"/>
        </a:p>
      </dgm:t>
    </dgm:pt>
    <dgm:pt modelId="{B49BCF84-060A-4F73-AABC-A1200EB40ED7}" type="sibTrans" cxnId="{57483DFF-7C4A-4383-AE39-143BF28FD0FF}">
      <dgm:prSet/>
      <dgm:spPr/>
      <dgm:t>
        <a:bodyPr/>
        <a:lstStyle/>
        <a:p>
          <a:endParaRPr lang="en-AU"/>
        </a:p>
      </dgm:t>
    </dgm:pt>
    <dgm:pt modelId="{B9932E0B-1AEA-4BD4-8024-F9011537FCCD}">
      <dgm:prSet/>
      <dgm:spPr/>
      <dgm:t>
        <a:bodyPr/>
        <a:lstStyle/>
        <a:p>
          <a:r>
            <a:rPr lang="en-AU" b="0" i="0"/>
            <a:t>Ease of use of the Platform</a:t>
          </a:r>
          <a:endParaRPr lang="en-AU"/>
        </a:p>
      </dgm:t>
    </dgm:pt>
    <dgm:pt modelId="{E9610995-16E3-4749-AD4B-7CDA19091EFA}" type="parTrans" cxnId="{C9FF54EF-63D1-4BC1-87AC-67C109DCAF4A}">
      <dgm:prSet/>
      <dgm:spPr/>
      <dgm:t>
        <a:bodyPr/>
        <a:lstStyle/>
        <a:p>
          <a:endParaRPr lang="en-AU"/>
        </a:p>
      </dgm:t>
    </dgm:pt>
    <dgm:pt modelId="{AF8D6E28-483D-4CD5-9C9F-539E21A1ED61}" type="sibTrans" cxnId="{C9FF54EF-63D1-4BC1-87AC-67C109DCAF4A}">
      <dgm:prSet/>
      <dgm:spPr/>
      <dgm:t>
        <a:bodyPr/>
        <a:lstStyle/>
        <a:p>
          <a:endParaRPr lang="en-AU"/>
        </a:p>
      </dgm:t>
    </dgm:pt>
    <dgm:pt modelId="{0F37F021-0655-4950-BF17-0CB8616A32F2}">
      <dgm:prSet/>
      <dgm:spPr/>
      <dgm:t>
        <a:bodyPr/>
        <a:lstStyle/>
        <a:p>
          <a:r>
            <a:rPr lang="en-AU" b="0" i="0"/>
            <a:t>Net user satisfaction (NSAT)</a:t>
          </a:r>
          <a:endParaRPr lang="en-AU"/>
        </a:p>
      </dgm:t>
    </dgm:pt>
    <dgm:pt modelId="{847E0607-DF49-4C79-AE23-BEBD85A344ED}" type="parTrans" cxnId="{7B008DA5-34CF-4C80-9325-6B3F1605CF0A}">
      <dgm:prSet/>
      <dgm:spPr/>
      <dgm:t>
        <a:bodyPr/>
        <a:lstStyle/>
        <a:p>
          <a:endParaRPr lang="en-AU"/>
        </a:p>
      </dgm:t>
    </dgm:pt>
    <dgm:pt modelId="{CB7617CB-2906-4C19-B92E-1FEB700F65D0}" type="sibTrans" cxnId="{7B008DA5-34CF-4C80-9325-6B3F1605CF0A}">
      <dgm:prSet/>
      <dgm:spPr/>
      <dgm:t>
        <a:bodyPr/>
        <a:lstStyle/>
        <a:p>
          <a:endParaRPr lang="en-AU"/>
        </a:p>
      </dgm:t>
    </dgm:pt>
    <dgm:pt modelId="{1F2EF673-0773-4F33-AB00-9268C31B050B}">
      <dgm:prSet/>
      <dgm:spPr/>
      <dgm:t>
        <a:bodyPr/>
        <a:lstStyle/>
        <a:p>
          <a:r>
            <a:rPr lang="en-AU" b="0" i="0"/>
            <a:t>Ecosystem quality</a:t>
          </a:r>
          <a:endParaRPr lang="en-AU"/>
        </a:p>
      </dgm:t>
    </dgm:pt>
    <dgm:pt modelId="{BD622883-EF2D-48B4-881B-5B1AE58297E8}" type="parTrans" cxnId="{36C3DE90-6DA5-45C0-94BB-64AD62A93E2C}">
      <dgm:prSet/>
      <dgm:spPr/>
      <dgm:t>
        <a:bodyPr/>
        <a:lstStyle/>
        <a:p>
          <a:endParaRPr lang="en-AU"/>
        </a:p>
      </dgm:t>
    </dgm:pt>
    <dgm:pt modelId="{67A9D86F-159C-46CD-BDA5-A1513D380894}" type="sibTrans" cxnId="{36C3DE90-6DA5-45C0-94BB-64AD62A93E2C}">
      <dgm:prSet/>
      <dgm:spPr/>
      <dgm:t>
        <a:bodyPr/>
        <a:lstStyle/>
        <a:p>
          <a:endParaRPr lang="en-AU"/>
        </a:p>
      </dgm:t>
    </dgm:pt>
    <dgm:pt modelId="{15988929-CD00-443F-93C8-4FF0BF92684E}">
      <dgm:prSet/>
      <dgm:spPr/>
      <dgm:t>
        <a:bodyPr/>
        <a:lstStyle/>
        <a:p>
          <a:r>
            <a:rPr lang="en-AU" b="0" i="0"/>
            <a:t>Qualitative survey questions “I’m empowered by the platform”</a:t>
          </a:r>
          <a:endParaRPr lang="en-AU"/>
        </a:p>
      </dgm:t>
    </dgm:pt>
    <dgm:pt modelId="{E5B0AEDC-49F9-4388-A0CA-0865DB9B991C}" type="parTrans" cxnId="{E23F82F9-C449-4C4E-BCCA-074BBD9BFE07}">
      <dgm:prSet/>
      <dgm:spPr/>
      <dgm:t>
        <a:bodyPr/>
        <a:lstStyle/>
        <a:p>
          <a:endParaRPr lang="en-AU"/>
        </a:p>
      </dgm:t>
    </dgm:pt>
    <dgm:pt modelId="{68350065-029F-4957-B8A0-59A3DF55590A}" type="sibTrans" cxnId="{E23F82F9-C449-4C4E-BCCA-074BBD9BFE07}">
      <dgm:prSet/>
      <dgm:spPr/>
      <dgm:t>
        <a:bodyPr/>
        <a:lstStyle/>
        <a:p>
          <a:endParaRPr lang="en-AU"/>
        </a:p>
      </dgm:t>
    </dgm:pt>
    <dgm:pt modelId="{C94C9EF3-E8BE-44BD-BC3A-EE7631AF8576}" type="pres">
      <dgm:prSet presAssocID="{9CCB5345-AB4A-4DE6-8773-0D99C77C6AA6}" presName="Name0" presStyleCnt="0">
        <dgm:presLayoutVars>
          <dgm:dir/>
          <dgm:animLvl val="lvl"/>
          <dgm:resizeHandles val="exact"/>
        </dgm:presLayoutVars>
      </dgm:prSet>
      <dgm:spPr/>
    </dgm:pt>
    <dgm:pt modelId="{8D0DC5CD-0801-465F-8D7F-8F6C5081183D}" type="pres">
      <dgm:prSet presAssocID="{D6D5FA33-2F56-425D-95CD-B5FB6823B666}" presName="linNode" presStyleCnt="0"/>
      <dgm:spPr/>
    </dgm:pt>
    <dgm:pt modelId="{096C684F-9F35-43A0-B5F5-3A50B31DD526}" type="pres">
      <dgm:prSet presAssocID="{D6D5FA33-2F56-425D-95CD-B5FB6823B666}" presName="parentText" presStyleLbl="node1" presStyleIdx="0" presStyleCnt="4">
        <dgm:presLayoutVars>
          <dgm:chMax val="1"/>
          <dgm:bulletEnabled val="1"/>
        </dgm:presLayoutVars>
      </dgm:prSet>
      <dgm:spPr/>
    </dgm:pt>
    <dgm:pt modelId="{B0C7B98C-37F3-4162-AE8E-4992BFAAC7A8}" type="pres">
      <dgm:prSet presAssocID="{D6D5FA33-2F56-425D-95CD-B5FB6823B666}" presName="descendantText" presStyleLbl="alignAccFollowNode1" presStyleIdx="0" presStyleCnt="4">
        <dgm:presLayoutVars>
          <dgm:bulletEnabled val="1"/>
        </dgm:presLayoutVars>
      </dgm:prSet>
      <dgm:spPr/>
    </dgm:pt>
    <dgm:pt modelId="{14FF7D2E-DC21-4BF2-BAE4-E9A6267FCA3B}" type="pres">
      <dgm:prSet presAssocID="{3FB4DF55-A9A4-4BFD-9569-2D09464D96F5}" presName="sp" presStyleCnt="0"/>
      <dgm:spPr/>
    </dgm:pt>
    <dgm:pt modelId="{4B674B16-E9D7-4646-8EB3-73282FFB5B83}" type="pres">
      <dgm:prSet presAssocID="{CC4AE35F-B6DE-411A-86BE-F9342470C6DC}" presName="linNode" presStyleCnt="0"/>
      <dgm:spPr/>
    </dgm:pt>
    <dgm:pt modelId="{66B90D5B-642E-4C9B-99A7-64C8ED3D5D92}" type="pres">
      <dgm:prSet presAssocID="{CC4AE35F-B6DE-411A-86BE-F9342470C6DC}" presName="parentText" presStyleLbl="node1" presStyleIdx="1" presStyleCnt="4">
        <dgm:presLayoutVars>
          <dgm:chMax val="1"/>
          <dgm:bulletEnabled val="1"/>
        </dgm:presLayoutVars>
      </dgm:prSet>
      <dgm:spPr/>
    </dgm:pt>
    <dgm:pt modelId="{72A3FF08-1229-4579-958D-BE957A86D927}" type="pres">
      <dgm:prSet presAssocID="{CC4AE35F-B6DE-411A-86BE-F9342470C6DC}" presName="descendantText" presStyleLbl="alignAccFollowNode1" presStyleIdx="1" presStyleCnt="4">
        <dgm:presLayoutVars>
          <dgm:bulletEnabled val="1"/>
        </dgm:presLayoutVars>
      </dgm:prSet>
      <dgm:spPr/>
    </dgm:pt>
    <dgm:pt modelId="{A7005458-B906-4987-B685-78208999E6F9}" type="pres">
      <dgm:prSet presAssocID="{1BAC3937-C671-4A85-BA41-079E1C946532}" presName="sp" presStyleCnt="0"/>
      <dgm:spPr/>
    </dgm:pt>
    <dgm:pt modelId="{3FB1499F-ED6F-4CB3-A8CA-7164DBB56007}" type="pres">
      <dgm:prSet presAssocID="{B9932E0B-1AEA-4BD4-8024-F9011537FCCD}" presName="linNode" presStyleCnt="0"/>
      <dgm:spPr/>
    </dgm:pt>
    <dgm:pt modelId="{7A298886-5B65-43C9-9093-07B8B3C00E81}" type="pres">
      <dgm:prSet presAssocID="{B9932E0B-1AEA-4BD4-8024-F9011537FCCD}" presName="parentText" presStyleLbl="node1" presStyleIdx="2" presStyleCnt="4">
        <dgm:presLayoutVars>
          <dgm:chMax val="1"/>
          <dgm:bulletEnabled val="1"/>
        </dgm:presLayoutVars>
      </dgm:prSet>
      <dgm:spPr/>
    </dgm:pt>
    <dgm:pt modelId="{867109F7-BDC3-46D6-95BB-F1AF58E0DEBD}" type="pres">
      <dgm:prSet presAssocID="{B9932E0B-1AEA-4BD4-8024-F9011537FCCD}" presName="descendantText" presStyleLbl="alignAccFollowNode1" presStyleIdx="2" presStyleCnt="4">
        <dgm:presLayoutVars>
          <dgm:bulletEnabled val="1"/>
        </dgm:presLayoutVars>
      </dgm:prSet>
      <dgm:spPr/>
    </dgm:pt>
    <dgm:pt modelId="{B6F7FC77-AB4A-40AD-A632-28ADE97D3780}" type="pres">
      <dgm:prSet presAssocID="{AF8D6E28-483D-4CD5-9C9F-539E21A1ED61}" presName="sp" presStyleCnt="0"/>
      <dgm:spPr/>
    </dgm:pt>
    <dgm:pt modelId="{C33BBA4A-FA59-418D-8CE7-04D5A55FEB9C}" type="pres">
      <dgm:prSet presAssocID="{1F2EF673-0773-4F33-AB00-9268C31B050B}" presName="linNode" presStyleCnt="0"/>
      <dgm:spPr/>
    </dgm:pt>
    <dgm:pt modelId="{6D346550-996A-493D-A458-490C57A0316A}" type="pres">
      <dgm:prSet presAssocID="{1F2EF673-0773-4F33-AB00-9268C31B050B}" presName="parentText" presStyleLbl="node1" presStyleIdx="3" presStyleCnt="4">
        <dgm:presLayoutVars>
          <dgm:chMax val="1"/>
          <dgm:bulletEnabled val="1"/>
        </dgm:presLayoutVars>
      </dgm:prSet>
      <dgm:spPr/>
    </dgm:pt>
    <dgm:pt modelId="{4F0644A2-29B6-4801-AF1B-0F2C670E20D3}" type="pres">
      <dgm:prSet presAssocID="{1F2EF673-0773-4F33-AB00-9268C31B050B}" presName="descendantText" presStyleLbl="alignAccFollowNode1" presStyleIdx="3" presStyleCnt="4">
        <dgm:presLayoutVars>
          <dgm:bulletEnabled val="1"/>
        </dgm:presLayoutVars>
      </dgm:prSet>
      <dgm:spPr/>
    </dgm:pt>
  </dgm:ptLst>
  <dgm:cxnLst>
    <dgm:cxn modelId="{CBAB4601-9FCB-4BD7-9326-09916F7A729B}" type="presOf" srcId="{0F37F021-0655-4950-BF17-0CB8616A32F2}" destId="{867109F7-BDC3-46D6-95BB-F1AF58E0DEBD}" srcOrd="0" destOrd="0" presId="urn:microsoft.com/office/officeart/2005/8/layout/vList5"/>
    <dgm:cxn modelId="{A4A93E0D-ECD0-42F1-A772-BBDD4D931C04}" type="presOf" srcId="{1F2EF673-0773-4F33-AB00-9268C31B050B}" destId="{6D346550-996A-493D-A458-490C57A0316A}" srcOrd="0" destOrd="0" presId="urn:microsoft.com/office/officeart/2005/8/layout/vList5"/>
    <dgm:cxn modelId="{94C40A62-4E83-458E-BB57-CE75DFB4A56C}" srcId="{D6D5FA33-2F56-425D-95CD-B5FB6823B666}" destId="{7C6B3920-13F1-4C4A-A992-81E6F9092116}" srcOrd="2" destOrd="0" parTransId="{14214E3C-BD93-4B5B-AAF7-515CF33E7213}" sibTransId="{36215E16-15AE-4CCB-B106-F8827917E187}"/>
    <dgm:cxn modelId="{B7512948-2F1C-40E4-89C0-5B48375F9D23}" type="presOf" srcId="{E28C8733-B156-404C-B6C0-D033D480314A}" destId="{72A3FF08-1229-4579-958D-BE957A86D927}" srcOrd="0" destOrd="0" presId="urn:microsoft.com/office/officeart/2005/8/layout/vList5"/>
    <dgm:cxn modelId="{9F1FC269-C925-436E-980C-7D90F3649325}" srcId="{D6D5FA33-2F56-425D-95CD-B5FB6823B666}" destId="{883E2A57-6482-4E01-871D-80603F4F58FE}" srcOrd="1" destOrd="0" parTransId="{50902C8B-E7E0-495F-A596-CDB2E54F5DA5}" sibTransId="{38017152-0C9C-4859-8ECA-6D857F7C2B8A}"/>
    <dgm:cxn modelId="{2E3BBC4D-5C1A-4634-945C-6C9F19A9BF33}" srcId="{D6D5FA33-2F56-425D-95CD-B5FB6823B666}" destId="{DECEF488-D399-4287-B826-3941DF4361BD}" srcOrd="0" destOrd="0" parTransId="{DA593538-40D3-45E9-8945-A042067A7B62}" sibTransId="{AF3A1785-2C3C-42C2-8A49-5F9FEACA58F8}"/>
    <dgm:cxn modelId="{31F20F51-76DE-47C2-8A3B-9C2AF93ECA94}" srcId="{CC4AE35F-B6DE-411A-86BE-F9342470C6DC}" destId="{AB6E84C1-82C6-458C-9724-D8EBF8C24C39}" srcOrd="1" destOrd="0" parTransId="{6347521E-29C5-4900-A7EA-D9B117B70B78}" sibTransId="{0E667EBB-B94A-4B93-AA15-956FDC14EE8E}"/>
    <dgm:cxn modelId="{E85CA278-9FAC-4D68-98B7-7AA444F0CBA6}" srcId="{9CCB5345-AB4A-4DE6-8773-0D99C77C6AA6}" destId="{D6D5FA33-2F56-425D-95CD-B5FB6823B666}" srcOrd="0" destOrd="0" parTransId="{9B5B15EC-6832-4772-887A-DE2D2AE8044F}" sibTransId="{3FB4DF55-A9A4-4BFD-9569-2D09464D96F5}"/>
    <dgm:cxn modelId="{8BF5BA80-3261-47C0-BA0C-AE7C943B6C1F}" type="presOf" srcId="{B9932E0B-1AEA-4BD4-8024-F9011537FCCD}" destId="{7A298886-5B65-43C9-9093-07B8B3C00E81}" srcOrd="0" destOrd="0" presId="urn:microsoft.com/office/officeart/2005/8/layout/vList5"/>
    <dgm:cxn modelId="{A04C558B-9386-493E-BFDE-833AAA21D44A}" srcId="{9CCB5345-AB4A-4DE6-8773-0D99C77C6AA6}" destId="{CC4AE35F-B6DE-411A-86BE-F9342470C6DC}" srcOrd="1" destOrd="0" parTransId="{020AB83F-22E1-40E7-913E-C5D5F22FDE6A}" sibTransId="{1BAC3937-C671-4A85-BA41-079E1C946532}"/>
    <dgm:cxn modelId="{30E5908E-1A2A-4BBF-903E-646EE6E9F0BA}" type="presOf" srcId="{9CCB5345-AB4A-4DE6-8773-0D99C77C6AA6}" destId="{C94C9EF3-E8BE-44BD-BC3A-EE7631AF8576}" srcOrd="0" destOrd="0" presId="urn:microsoft.com/office/officeart/2005/8/layout/vList5"/>
    <dgm:cxn modelId="{36C3DE90-6DA5-45C0-94BB-64AD62A93E2C}" srcId="{9CCB5345-AB4A-4DE6-8773-0D99C77C6AA6}" destId="{1F2EF673-0773-4F33-AB00-9268C31B050B}" srcOrd="3" destOrd="0" parTransId="{BD622883-EF2D-48B4-881B-5B1AE58297E8}" sibTransId="{67A9D86F-159C-46CD-BDA5-A1513D380894}"/>
    <dgm:cxn modelId="{4D0C76A0-D682-4296-9531-4CED296EF6E9}" type="presOf" srcId="{30EB43AE-C2A2-46CE-8E5E-4E866618D806}" destId="{72A3FF08-1229-4579-958D-BE957A86D927}" srcOrd="0" destOrd="2" presId="urn:microsoft.com/office/officeart/2005/8/layout/vList5"/>
    <dgm:cxn modelId="{9A6D96A4-C770-4A79-AA70-3FD120A9736E}" type="presOf" srcId="{883E2A57-6482-4E01-871D-80603F4F58FE}" destId="{B0C7B98C-37F3-4162-AE8E-4992BFAAC7A8}" srcOrd="0" destOrd="1" presId="urn:microsoft.com/office/officeart/2005/8/layout/vList5"/>
    <dgm:cxn modelId="{7B008DA5-34CF-4C80-9325-6B3F1605CF0A}" srcId="{B9932E0B-1AEA-4BD4-8024-F9011537FCCD}" destId="{0F37F021-0655-4950-BF17-0CB8616A32F2}" srcOrd="0" destOrd="0" parTransId="{847E0607-DF49-4C79-AE23-BEBD85A344ED}" sibTransId="{CB7617CB-2906-4C19-B92E-1FEB700F65D0}"/>
    <dgm:cxn modelId="{66F823AC-A3A0-4FB8-93F0-0CCCE2A6F32C}" type="presOf" srcId="{7C6B3920-13F1-4C4A-A992-81E6F9092116}" destId="{B0C7B98C-37F3-4162-AE8E-4992BFAAC7A8}" srcOrd="0" destOrd="2" presId="urn:microsoft.com/office/officeart/2005/8/layout/vList5"/>
    <dgm:cxn modelId="{F9FF48AC-3393-4918-9054-ED8F6A320B22}" type="presOf" srcId="{AB6E84C1-82C6-458C-9724-D8EBF8C24C39}" destId="{72A3FF08-1229-4579-958D-BE957A86D927}" srcOrd="0" destOrd="1" presId="urn:microsoft.com/office/officeart/2005/8/layout/vList5"/>
    <dgm:cxn modelId="{AF81F7B1-8194-4261-B61B-93DAF5F55191}" type="presOf" srcId="{15988929-CD00-443F-93C8-4FF0BF92684E}" destId="{4F0644A2-29B6-4801-AF1B-0F2C670E20D3}" srcOrd="0" destOrd="0" presId="urn:microsoft.com/office/officeart/2005/8/layout/vList5"/>
    <dgm:cxn modelId="{B309A0BC-8FA8-4D54-95E5-6BF37D0A87F9}" type="presOf" srcId="{DECEF488-D399-4287-B826-3941DF4361BD}" destId="{B0C7B98C-37F3-4162-AE8E-4992BFAAC7A8}" srcOrd="0" destOrd="0" presId="urn:microsoft.com/office/officeart/2005/8/layout/vList5"/>
    <dgm:cxn modelId="{C9FF54EF-63D1-4BC1-87AC-67C109DCAF4A}" srcId="{9CCB5345-AB4A-4DE6-8773-0D99C77C6AA6}" destId="{B9932E0B-1AEA-4BD4-8024-F9011537FCCD}" srcOrd="2" destOrd="0" parTransId="{E9610995-16E3-4749-AD4B-7CDA19091EFA}" sibTransId="{AF8D6E28-483D-4CD5-9C9F-539E21A1ED61}"/>
    <dgm:cxn modelId="{F82582EF-52EB-4473-BDFA-A77BA19B47F8}" type="presOf" srcId="{CC4AE35F-B6DE-411A-86BE-F9342470C6DC}" destId="{66B90D5B-642E-4C9B-99A7-64C8ED3D5D92}" srcOrd="0" destOrd="0" presId="urn:microsoft.com/office/officeart/2005/8/layout/vList5"/>
    <dgm:cxn modelId="{7C5DF5EF-CF17-46B5-811F-EF718AA38EA4}" type="presOf" srcId="{D6D5FA33-2F56-425D-95CD-B5FB6823B666}" destId="{096C684F-9F35-43A0-B5F5-3A50B31DD526}" srcOrd="0" destOrd="0" presId="urn:microsoft.com/office/officeart/2005/8/layout/vList5"/>
    <dgm:cxn modelId="{B851E1F2-E580-4FB0-89BD-189C67C46AC0}" srcId="{CC4AE35F-B6DE-411A-86BE-F9342470C6DC}" destId="{E28C8733-B156-404C-B6C0-D033D480314A}" srcOrd="0" destOrd="0" parTransId="{46B65A8C-DAD8-4AC0-99AD-59B340CC30A1}" sibTransId="{91102CD0-9569-4F0E-A453-CD0883697278}"/>
    <dgm:cxn modelId="{E23F82F9-C449-4C4E-BCCA-074BBD9BFE07}" srcId="{1F2EF673-0773-4F33-AB00-9268C31B050B}" destId="{15988929-CD00-443F-93C8-4FF0BF92684E}" srcOrd="0" destOrd="0" parTransId="{E5B0AEDC-49F9-4388-A0CA-0865DB9B991C}" sibTransId="{68350065-029F-4957-B8A0-59A3DF55590A}"/>
    <dgm:cxn modelId="{57483DFF-7C4A-4383-AE39-143BF28FD0FF}" srcId="{CC4AE35F-B6DE-411A-86BE-F9342470C6DC}" destId="{30EB43AE-C2A2-46CE-8E5E-4E866618D806}" srcOrd="2" destOrd="0" parTransId="{C9046C91-0630-4645-9183-DE9A8DE7F1E6}" sibTransId="{B49BCF84-060A-4F73-AABC-A1200EB40ED7}"/>
    <dgm:cxn modelId="{A987DB1E-A37A-44A2-A44C-90EACB329D47}" type="presParOf" srcId="{C94C9EF3-E8BE-44BD-BC3A-EE7631AF8576}" destId="{8D0DC5CD-0801-465F-8D7F-8F6C5081183D}" srcOrd="0" destOrd="0" presId="urn:microsoft.com/office/officeart/2005/8/layout/vList5"/>
    <dgm:cxn modelId="{FF36A16E-A641-47C8-96FB-CF6B27CAAC35}" type="presParOf" srcId="{8D0DC5CD-0801-465F-8D7F-8F6C5081183D}" destId="{096C684F-9F35-43A0-B5F5-3A50B31DD526}" srcOrd="0" destOrd="0" presId="urn:microsoft.com/office/officeart/2005/8/layout/vList5"/>
    <dgm:cxn modelId="{DF87382C-92AF-4CCF-B6F5-A0F382E20E7B}" type="presParOf" srcId="{8D0DC5CD-0801-465F-8D7F-8F6C5081183D}" destId="{B0C7B98C-37F3-4162-AE8E-4992BFAAC7A8}" srcOrd="1" destOrd="0" presId="urn:microsoft.com/office/officeart/2005/8/layout/vList5"/>
    <dgm:cxn modelId="{3CB5324E-B554-4700-81DD-33936A78A2CE}" type="presParOf" srcId="{C94C9EF3-E8BE-44BD-BC3A-EE7631AF8576}" destId="{14FF7D2E-DC21-4BF2-BAE4-E9A6267FCA3B}" srcOrd="1" destOrd="0" presId="urn:microsoft.com/office/officeart/2005/8/layout/vList5"/>
    <dgm:cxn modelId="{808E7400-410B-4D0D-87C8-EF5224F22830}" type="presParOf" srcId="{C94C9EF3-E8BE-44BD-BC3A-EE7631AF8576}" destId="{4B674B16-E9D7-4646-8EB3-73282FFB5B83}" srcOrd="2" destOrd="0" presId="urn:microsoft.com/office/officeart/2005/8/layout/vList5"/>
    <dgm:cxn modelId="{E394EBA7-7EDB-4111-A289-0C91BB859959}" type="presParOf" srcId="{4B674B16-E9D7-4646-8EB3-73282FFB5B83}" destId="{66B90D5B-642E-4C9B-99A7-64C8ED3D5D92}" srcOrd="0" destOrd="0" presId="urn:microsoft.com/office/officeart/2005/8/layout/vList5"/>
    <dgm:cxn modelId="{6A3B834B-0966-48E9-841F-DD27DDADA304}" type="presParOf" srcId="{4B674B16-E9D7-4646-8EB3-73282FFB5B83}" destId="{72A3FF08-1229-4579-958D-BE957A86D927}" srcOrd="1" destOrd="0" presId="urn:microsoft.com/office/officeart/2005/8/layout/vList5"/>
    <dgm:cxn modelId="{10A0050E-0C09-4E4D-91E4-9D2C8B78BD60}" type="presParOf" srcId="{C94C9EF3-E8BE-44BD-BC3A-EE7631AF8576}" destId="{A7005458-B906-4987-B685-78208999E6F9}" srcOrd="3" destOrd="0" presId="urn:microsoft.com/office/officeart/2005/8/layout/vList5"/>
    <dgm:cxn modelId="{01AE2535-F8F5-4C0D-8CA8-A37F686EFFAC}" type="presParOf" srcId="{C94C9EF3-E8BE-44BD-BC3A-EE7631AF8576}" destId="{3FB1499F-ED6F-4CB3-A8CA-7164DBB56007}" srcOrd="4" destOrd="0" presId="urn:microsoft.com/office/officeart/2005/8/layout/vList5"/>
    <dgm:cxn modelId="{1019226B-7D7E-4E82-BA72-4FE9970BFDAA}" type="presParOf" srcId="{3FB1499F-ED6F-4CB3-A8CA-7164DBB56007}" destId="{7A298886-5B65-43C9-9093-07B8B3C00E81}" srcOrd="0" destOrd="0" presId="urn:microsoft.com/office/officeart/2005/8/layout/vList5"/>
    <dgm:cxn modelId="{56FD5E2B-1524-4747-AFFE-3F2D37CC2D1A}" type="presParOf" srcId="{3FB1499F-ED6F-4CB3-A8CA-7164DBB56007}" destId="{867109F7-BDC3-46D6-95BB-F1AF58E0DEBD}" srcOrd="1" destOrd="0" presId="urn:microsoft.com/office/officeart/2005/8/layout/vList5"/>
    <dgm:cxn modelId="{C3010F4F-86BE-4993-93B2-5DB189846606}" type="presParOf" srcId="{C94C9EF3-E8BE-44BD-BC3A-EE7631AF8576}" destId="{B6F7FC77-AB4A-40AD-A632-28ADE97D3780}" srcOrd="5" destOrd="0" presId="urn:microsoft.com/office/officeart/2005/8/layout/vList5"/>
    <dgm:cxn modelId="{96ADB857-5BDA-4CF3-9BCE-7D107D49BA2A}" type="presParOf" srcId="{C94C9EF3-E8BE-44BD-BC3A-EE7631AF8576}" destId="{C33BBA4A-FA59-418D-8CE7-04D5A55FEB9C}" srcOrd="6" destOrd="0" presId="urn:microsoft.com/office/officeart/2005/8/layout/vList5"/>
    <dgm:cxn modelId="{D058BE33-D636-4E91-81C3-82D7235319A1}" type="presParOf" srcId="{C33BBA4A-FA59-418D-8CE7-04D5A55FEB9C}" destId="{6D346550-996A-493D-A458-490C57A0316A}" srcOrd="0" destOrd="0" presId="urn:microsoft.com/office/officeart/2005/8/layout/vList5"/>
    <dgm:cxn modelId="{12175234-871F-4B82-A467-C365BDE07EA4}" type="presParOf" srcId="{C33BBA4A-FA59-418D-8CE7-04D5A55FEB9C}" destId="{4F0644A2-29B6-4801-AF1B-0F2C670E20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A52C97-EA02-4705-BA08-4FC341D953E8}"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AU"/>
        </a:p>
      </dgm:t>
    </dgm:pt>
    <dgm:pt modelId="{684E7BA9-29AE-4542-8FA0-CF183B96A09B}">
      <dgm:prSet phldrT="[Text]"/>
      <dgm:spPr/>
      <dgm:t>
        <a:bodyPr/>
        <a:lstStyle/>
        <a:p>
          <a:r>
            <a:rPr lang="en-AU" dirty="0"/>
            <a:t>Start Right</a:t>
          </a:r>
        </a:p>
      </dgm:t>
    </dgm:pt>
    <dgm:pt modelId="{3C603A88-24B5-4358-BDC6-011D1B4F52B0}" type="parTrans" cxnId="{58688071-650F-410E-AD82-388079FD9BF9}">
      <dgm:prSet/>
      <dgm:spPr/>
      <dgm:t>
        <a:bodyPr/>
        <a:lstStyle/>
        <a:p>
          <a:endParaRPr lang="en-AU"/>
        </a:p>
      </dgm:t>
    </dgm:pt>
    <dgm:pt modelId="{CB6F8B4A-DA1D-4240-A52B-DA1C6860FC02}" type="sibTrans" cxnId="{58688071-650F-410E-AD82-388079FD9BF9}">
      <dgm:prSet/>
      <dgm:spPr/>
      <dgm:t>
        <a:bodyPr/>
        <a:lstStyle/>
        <a:p>
          <a:endParaRPr lang="en-AU"/>
        </a:p>
      </dgm:t>
    </dgm:pt>
    <dgm:pt modelId="{73140D61-FA81-421C-8F72-7686CAC652D6}">
      <dgm:prSet phldrT="[Text]"/>
      <dgm:spPr/>
      <dgm:t>
        <a:bodyPr/>
        <a:lstStyle/>
        <a:p>
          <a:r>
            <a:rPr lang="en-AU" dirty="0"/>
            <a:t>Automated policy, scanning, and governance</a:t>
          </a:r>
        </a:p>
      </dgm:t>
    </dgm:pt>
    <dgm:pt modelId="{D4F7B92F-5618-49AF-8A9A-2ED5E559ACB9}" type="parTrans" cxnId="{6F3C7F6A-AB6E-403A-9941-C2D4CD2C8A3A}">
      <dgm:prSet/>
      <dgm:spPr/>
      <dgm:t>
        <a:bodyPr/>
        <a:lstStyle/>
        <a:p>
          <a:endParaRPr lang="en-AU"/>
        </a:p>
      </dgm:t>
    </dgm:pt>
    <dgm:pt modelId="{7042A726-435A-4EDE-AFB6-1C1BED75008F}" type="sibTrans" cxnId="{6F3C7F6A-AB6E-403A-9941-C2D4CD2C8A3A}">
      <dgm:prSet/>
      <dgm:spPr/>
      <dgm:t>
        <a:bodyPr/>
        <a:lstStyle/>
        <a:p>
          <a:endParaRPr lang="en-AU"/>
        </a:p>
      </dgm:t>
    </dgm:pt>
    <dgm:pt modelId="{EA3696F8-CF88-425A-8F19-744F773C11C7}">
      <dgm:prSet phldrT="[Text]"/>
      <dgm:spPr/>
      <dgm:t>
        <a:bodyPr/>
        <a:lstStyle/>
        <a:p>
          <a:r>
            <a:rPr lang="en-AU" dirty="0"/>
            <a:t>“Stay Right”</a:t>
          </a:r>
        </a:p>
      </dgm:t>
    </dgm:pt>
    <dgm:pt modelId="{79C749A9-427E-440C-AEF8-A5075BF4E537}" type="parTrans" cxnId="{17FD9CE0-B4F8-45C0-87FC-B6572EC06264}">
      <dgm:prSet/>
      <dgm:spPr/>
      <dgm:t>
        <a:bodyPr/>
        <a:lstStyle/>
        <a:p>
          <a:endParaRPr lang="en-AU"/>
        </a:p>
      </dgm:t>
    </dgm:pt>
    <dgm:pt modelId="{45FFA12F-D895-43F4-911E-4E01DCEEC65F}" type="sibTrans" cxnId="{17FD9CE0-B4F8-45C0-87FC-B6572EC06264}">
      <dgm:prSet/>
      <dgm:spPr/>
      <dgm:t>
        <a:bodyPr/>
        <a:lstStyle/>
        <a:p>
          <a:endParaRPr lang="en-AU"/>
        </a:p>
      </dgm:t>
    </dgm:pt>
    <dgm:pt modelId="{85A1BB5A-47D7-46DD-8301-3FE4ECD8EB7A}">
      <dgm:prSet phldrT="[Text]"/>
      <dgm:spPr/>
      <dgm:t>
        <a:bodyPr/>
        <a:lstStyle/>
        <a:p>
          <a:r>
            <a:rPr lang="en-AU" dirty="0"/>
            <a:t>Development Teams</a:t>
          </a:r>
        </a:p>
      </dgm:t>
    </dgm:pt>
    <dgm:pt modelId="{38CECF25-0776-4E89-AB2D-6B2F42E8E53E}" type="parTrans" cxnId="{F6F4D349-082A-4EA0-A4CD-14A0DABBCFF5}">
      <dgm:prSet/>
      <dgm:spPr/>
      <dgm:t>
        <a:bodyPr/>
        <a:lstStyle/>
        <a:p>
          <a:endParaRPr lang="en-AU"/>
        </a:p>
      </dgm:t>
    </dgm:pt>
    <dgm:pt modelId="{1FCB7A85-0E9E-4A30-BA22-4657649C30FF}" type="sibTrans" cxnId="{F6F4D349-082A-4EA0-A4CD-14A0DABBCFF5}">
      <dgm:prSet/>
      <dgm:spPr/>
      <dgm:t>
        <a:bodyPr/>
        <a:lstStyle/>
        <a:p>
          <a:endParaRPr lang="en-AU"/>
        </a:p>
      </dgm:t>
    </dgm:pt>
    <dgm:pt modelId="{A13EAF22-5E9D-4E05-99E6-29ED7F1779F1}" type="pres">
      <dgm:prSet presAssocID="{43A52C97-EA02-4705-BA08-4FC341D953E8}" presName="Name0" presStyleCnt="0">
        <dgm:presLayoutVars>
          <dgm:dir/>
          <dgm:resizeHandles val="exact"/>
        </dgm:presLayoutVars>
      </dgm:prSet>
      <dgm:spPr/>
    </dgm:pt>
    <dgm:pt modelId="{5BBCE42D-0E03-422C-A612-702F5F661C84}" type="pres">
      <dgm:prSet presAssocID="{43A52C97-EA02-4705-BA08-4FC341D953E8}" presName="cycle" presStyleCnt="0"/>
      <dgm:spPr/>
    </dgm:pt>
    <dgm:pt modelId="{FFD2393B-63FF-40A8-BA13-B3DD2E0CB6D1}" type="pres">
      <dgm:prSet presAssocID="{684E7BA9-29AE-4542-8FA0-CF183B96A09B}" presName="nodeFirstNode" presStyleLbl="node1" presStyleIdx="0" presStyleCnt="4">
        <dgm:presLayoutVars>
          <dgm:bulletEnabled val="1"/>
        </dgm:presLayoutVars>
      </dgm:prSet>
      <dgm:spPr/>
    </dgm:pt>
    <dgm:pt modelId="{7B9178DF-7E08-4632-8D61-C25E96A31E96}" type="pres">
      <dgm:prSet presAssocID="{CB6F8B4A-DA1D-4240-A52B-DA1C6860FC02}" presName="sibTransFirstNode" presStyleLbl="bgShp" presStyleIdx="0" presStyleCnt="1"/>
      <dgm:spPr/>
    </dgm:pt>
    <dgm:pt modelId="{6C1C5000-1398-442A-8F18-28D182CAC08C}" type="pres">
      <dgm:prSet presAssocID="{73140D61-FA81-421C-8F72-7686CAC652D6}" presName="nodeFollowingNodes" presStyleLbl="node1" presStyleIdx="1" presStyleCnt="4" custRadScaleRad="235058" custRadScaleInc="-4257">
        <dgm:presLayoutVars>
          <dgm:bulletEnabled val="1"/>
        </dgm:presLayoutVars>
      </dgm:prSet>
      <dgm:spPr/>
    </dgm:pt>
    <dgm:pt modelId="{23A86445-5A75-488C-BB14-11EED9B71C80}" type="pres">
      <dgm:prSet presAssocID="{EA3696F8-CF88-425A-8F19-744F773C11C7}" presName="nodeFollowingNodes" presStyleLbl="node1" presStyleIdx="2" presStyleCnt="4">
        <dgm:presLayoutVars>
          <dgm:bulletEnabled val="1"/>
        </dgm:presLayoutVars>
      </dgm:prSet>
      <dgm:spPr/>
    </dgm:pt>
    <dgm:pt modelId="{53662F86-2665-44CC-B4B3-3C8C92E391FF}" type="pres">
      <dgm:prSet presAssocID="{85A1BB5A-47D7-46DD-8301-3FE4ECD8EB7A}" presName="nodeFollowingNodes" presStyleLbl="node1" presStyleIdx="3" presStyleCnt="4" custRadScaleRad="239223" custRadScaleInc="7117">
        <dgm:presLayoutVars>
          <dgm:bulletEnabled val="1"/>
        </dgm:presLayoutVars>
      </dgm:prSet>
      <dgm:spPr/>
    </dgm:pt>
  </dgm:ptLst>
  <dgm:cxnLst>
    <dgm:cxn modelId="{6502D35B-5091-420D-9FCA-2E0813240C95}" type="presOf" srcId="{EA3696F8-CF88-425A-8F19-744F773C11C7}" destId="{23A86445-5A75-488C-BB14-11EED9B71C80}" srcOrd="0" destOrd="0" presId="urn:microsoft.com/office/officeart/2005/8/layout/cycle3"/>
    <dgm:cxn modelId="{F6F4D349-082A-4EA0-A4CD-14A0DABBCFF5}" srcId="{43A52C97-EA02-4705-BA08-4FC341D953E8}" destId="{85A1BB5A-47D7-46DD-8301-3FE4ECD8EB7A}" srcOrd="3" destOrd="0" parTransId="{38CECF25-0776-4E89-AB2D-6B2F42E8E53E}" sibTransId="{1FCB7A85-0E9E-4A30-BA22-4657649C30FF}"/>
    <dgm:cxn modelId="{6F3C7F6A-AB6E-403A-9941-C2D4CD2C8A3A}" srcId="{43A52C97-EA02-4705-BA08-4FC341D953E8}" destId="{73140D61-FA81-421C-8F72-7686CAC652D6}" srcOrd="1" destOrd="0" parTransId="{D4F7B92F-5618-49AF-8A9A-2ED5E559ACB9}" sibTransId="{7042A726-435A-4EDE-AFB6-1C1BED75008F}"/>
    <dgm:cxn modelId="{58688071-650F-410E-AD82-388079FD9BF9}" srcId="{43A52C97-EA02-4705-BA08-4FC341D953E8}" destId="{684E7BA9-29AE-4542-8FA0-CF183B96A09B}" srcOrd="0" destOrd="0" parTransId="{3C603A88-24B5-4358-BDC6-011D1B4F52B0}" sibTransId="{CB6F8B4A-DA1D-4240-A52B-DA1C6860FC02}"/>
    <dgm:cxn modelId="{38090956-6088-45BC-ABA2-19FA1F8D2783}" type="presOf" srcId="{684E7BA9-29AE-4542-8FA0-CF183B96A09B}" destId="{FFD2393B-63FF-40A8-BA13-B3DD2E0CB6D1}" srcOrd="0" destOrd="0" presId="urn:microsoft.com/office/officeart/2005/8/layout/cycle3"/>
    <dgm:cxn modelId="{CBEAA28E-BC0B-41A6-AF24-887CDFFE5FC3}" type="presOf" srcId="{73140D61-FA81-421C-8F72-7686CAC652D6}" destId="{6C1C5000-1398-442A-8F18-28D182CAC08C}" srcOrd="0" destOrd="0" presId="urn:microsoft.com/office/officeart/2005/8/layout/cycle3"/>
    <dgm:cxn modelId="{A7B547A6-59C6-429F-8C0F-DFF46E4CF111}" type="presOf" srcId="{43A52C97-EA02-4705-BA08-4FC341D953E8}" destId="{A13EAF22-5E9D-4E05-99E6-29ED7F1779F1}" srcOrd="0" destOrd="0" presId="urn:microsoft.com/office/officeart/2005/8/layout/cycle3"/>
    <dgm:cxn modelId="{CB84E4D9-6BCC-4D17-B647-1257362FE2EF}" type="presOf" srcId="{CB6F8B4A-DA1D-4240-A52B-DA1C6860FC02}" destId="{7B9178DF-7E08-4632-8D61-C25E96A31E96}" srcOrd="0" destOrd="0" presId="urn:microsoft.com/office/officeart/2005/8/layout/cycle3"/>
    <dgm:cxn modelId="{17FD9CE0-B4F8-45C0-87FC-B6572EC06264}" srcId="{43A52C97-EA02-4705-BA08-4FC341D953E8}" destId="{EA3696F8-CF88-425A-8F19-744F773C11C7}" srcOrd="2" destOrd="0" parTransId="{79C749A9-427E-440C-AEF8-A5075BF4E537}" sibTransId="{45FFA12F-D895-43F4-911E-4E01DCEEC65F}"/>
    <dgm:cxn modelId="{53707AF4-008A-4A8E-96B8-6E13C0DE488E}" type="presOf" srcId="{85A1BB5A-47D7-46DD-8301-3FE4ECD8EB7A}" destId="{53662F86-2665-44CC-B4B3-3C8C92E391FF}" srcOrd="0" destOrd="0" presId="urn:microsoft.com/office/officeart/2005/8/layout/cycle3"/>
    <dgm:cxn modelId="{017BA1FF-763E-41DD-8F87-C9D76A8B2E67}" type="presParOf" srcId="{A13EAF22-5E9D-4E05-99E6-29ED7F1779F1}" destId="{5BBCE42D-0E03-422C-A612-702F5F661C84}" srcOrd="0" destOrd="0" presId="urn:microsoft.com/office/officeart/2005/8/layout/cycle3"/>
    <dgm:cxn modelId="{37A52DC3-39B5-4175-B23B-FBE1AAD8A5F4}" type="presParOf" srcId="{5BBCE42D-0E03-422C-A612-702F5F661C84}" destId="{FFD2393B-63FF-40A8-BA13-B3DD2E0CB6D1}" srcOrd="0" destOrd="0" presId="urn:microsoft.com/office/officeart/2005/8/layout/cycle3"/>
    <dgm:cxn modelId="{8E622CFA-C8ED-4254-B171-DEFB48F75BDB}" type="presParOf" srcId="{5BBCE42D-0E03-422C-A612-702F5F661C84}" destId="{7B9178DF-7E08-4632-8D61-C25E96A31E96}" srcOrd="1" destOrd="0" presId="urn:microsoft.com/office/officeart/2005/8/layout/cycle3"/>
    <dgm:cxn modelId="{31F683B4-FFAE-4E32-B39B-439F9A4A0513}" type="presParOf" srcId="{5BBCE42D-0E03-422C-A612-702F5F661C84}" destId="{6C1C5000-1398-442A-8F18-28D182CAC08C}" srcOrd="2" destOrd="0" presId="urn:microsoft.com/office/officeart/2005/8/layout/cycle3"/>
    <dgm:cxn modelId="{3CF54292-AF3C-4A67-89D0-C2479906ED3F}" type="presParOf" srcId="{5BBCE42D-0E03-422C-A612-702F5F661C84}" destId="{23A86445-5A75-488C-BB14-11EED9B71C80}" srcOrd="3" destOrd="0" presId="urn:microsoft.com/office/officeart/2005/8/layout/cycle3"/>
    <dgm:cxn modelId="{41D618DE-AB32-4F9B-B83A-2FFB65B998A1}" type="presParOf" srcId="{5BBCE42D-0E03-422C-A612-702F5F661C84}" destId="{53662F86-2665-44CC-B4B3-3C8C92E391FF}"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D6194-EF22-4BAB-8C86-4D28CCD18FA8}">
      <dsp:nvSpPr>
        <dsp:cNvPr id="0" name=""/>
        <dsp:cNvSpPr/>
      </dsp:nvSpPr>
      <dsp:spPr>
        <a:xfrm>
          <a:off x="187900" y="566749"/>
          <a:ext cx="2511326" cy="784789"/>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1564"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Platform Engineering</a:t>
          </a:r>
          <a:r>
            <a:rPr lang="en-US" sz="1000" b="0" i="0" kern="1200" baseline="0"/>
            <a:t> builds on DevOps principles to enhance security, compliance, costs, and time-to-value through self-service and a governed framework. </a:t>
          </a:r>
          <a:endParaRPr lang="en-AU" sz="1000" kern="1200"/>
        </a:p>
      </dsp:txBody>
      <dsp:txXfrm>
        <a:off x="187900" y="566749"/>
        <a:ext cx="2511326" cy="784789"/>
      </dsp:txXfrm>
    </dsp:sp>
    <dsp:sp modelId="{5455F31D-F6EB-4E88-A6B9-B0FA0C5522CC}">
      <dsp:nvSpPr>
        <dsp:cNvPr id="0" name=""/>
        <dsp:cNvSpPr/>
      </dsp:nvSpPr>
      <dsp:spPr>
        <a:xfrm>
          <a:off x="83261" y="453391"/>
          <a:ext cx="549352" cy="82402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E58F04-3961-4644-BD7E-5E111715BD84}">
      <dsp:nvSpPr>
        <dsp:cNvPr id="0" name=""/>
        <dsp:cNvSpPr/>
      </dsp:nvSpPr>
      <dsp:spPr>
        <a:xfrm>
          <a:off x="2896374" y="566749"/>
          <a:ext cx="2511326" cy="784789"/>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7511"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Industry Momentum</a:t>
          </a:r>
          <a:r>
            <a:rPr lang="en-US" sz="1000" b="0" i="0" kern="1200" baseline="0"/>
            <a:t>: Gartner predicts 80% of engineering orgs will have platform engineering teams by 2026, focusing on internal developer platforms. </a:t>
          </a:r>
          <a:endParaRPr lang="en-AU" sz="1000" kern="1200"/>
        </a:p>
      </dsp:txBody>
      <dsp:txXfrm>
        <a:off x="2896374" y="566749"/>
        <a:ext cx="2511326" cy="784789"/>
      </dsp:txXfrm>
    </dsp:sp>
    <dsp:sp modelId="{10C8B669-3EC0-4CAF-874A-72D190B4EE62}">
      <dsp:nvSpPr>
        <dsp:cNvPr id="0" name=""/>
        <dsp:cNvSpPr/>
      </dsp:nvSpPr>
      <dsp:spPr>
        <a:xfrm>
          <a:off x="2791736" y="453391"/>
          <a:ext cx="549352" cy="82402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32975A-6565-4D1A-91E9-6F9FAACEA948}">
      <dsp:nvSpPr>
        <dsp:cNvPr id="0" name=""/>
        <dsp:cNvSpPr/>
      </dsp:nvSpPr>
      <dsp:spPr>
        <a:xfrm>
          <a:off x="5604848" y="566749"/>
          <a:ext cx="2511326" cy="784789"/>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7511"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Accelerating Business Value</a:t>
          </a:r>
          <a:r>
            <a:rPr lang="en-US" sz="1000" b="0" i="0" kern="1200" baseline="0"/>
            <a:t>: Platforms scale across domains (e.g., Dynamics, Salesforce, Twilio) to streamline operations and reduce delivery time. </a:t>
          </a:r>
          <a:endParaRPr lang="en-AU" sz="1000" kern="1200"/>
        </a:p>
      </dsp:txBody>
      <dsp:txXfrm>
        <a:off x="5604848" y="566749"/>
        <a:ext cx="2511326" cy="784789"/>
      </dsp:txXfrm>
    </dsp:sp>
    <dsp:sp modelId="{531EB32F-3D78-485A-B239-3037A2D00006}">
      <dsp:nvSpPr>
        <dsp:cNvPr id="0" name=""/>
        <dsp:cNvSpPr/>
      </dsp:nvSpPr>
      <dsp:spPr>
        <a:xfrm>
          <a:off x="5500210" y="453391"/>
          <a:ext cx="549352" cy="82402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35BF3B-782C-4210-9245-74B49E0718B2}">
      <dsp:nvSpPr>
        <dsp:cNvPr id="0" name=""/>
        <dsp:cNvSpPr/>
      </dsp:nvSpPr>
      <dsp:spPr>
        <a:xfrm>
          <a:off x="1542137" y="1557407"/>
          <a:ext cx="2511326" cy="784789"/>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7511"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Developer Enablement</a:t>
          </a:r>
          <a:r>
            <a:rPr lang="en-US" sz="1000" b="0" i="0" kern="1200" baseline="0"/>
            <a:t>: Internal platforms improve developer experience through self-service tools, reusable patterns, and early security feedback. </a:t>
          </a:r>
          <a:endParaRPr lang="en-AU" sz="1000" kern="1200"/>
        </a:p>
      </dsp:txBody>
      <dsp:txXfrm>
        <a:off x="1542137" y="1557407"/>
        <a:ext cx="2511326" cy="784789"/>
      </dsp:txXfrm>
    </dsp:sp>
    <dsp:sp modelId="{1D3AD018-2129-44B9-B73D-E0171C516836}">
      <dsp:nvSpPr>
        <dsp:cNvPr id="0" name=""/>
        <dsp:cNvSpPr/>
      </dsp:nvSpPr>
      <dsp:spPr>
        <a:xfrm>
          <a:off x="1437498" y="1444048"/>
          <a:ext cx="549352" cy="82402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8CEE81-B7F2-4FC0-B29A-912BAC928619}">
      <dsp:nvSpPr>
        <dsp:cNvPr id="0" name=""/>
        <dsp:cNvSpPr/>
      </dsp:nvSpPr>
      <dsp:spPr>
        <a:xfrm>
          <a:off x="4250611" y="1557407"/>
          <a:ext cx="2511326" cy="784789"/>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7511"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Operational Simplicity</a:t>
          </a:r>
          <a:r>
            <a:rPr lang="en-US" sz="1000" b="0" i="0" kern="1200" baseline="0"/>
            <a:t>: Platforms reduce toil by abstracting infrastructure, automating workflows, and managing developer tools. </a:t>
          </a:r>
          <a:endParaRPr lang="en-AU" sz="1000" kern="1200"/>
        </a:p>
      </dsp:txBody>
      <dsp:txXfrm>
        <a:off x="4250611" y="1557407"/>
        <a:ext cx="2511326" cy="784789"/>
      </dsp:txXfrm>
    </dsp:sp>
    <dsp:sp modelId="{21949A3D-2BFB-404F-B026-8DA424F45DDE}">
      <dsp:nvSpPr>
        <dsp:cNvPr id="0" name=""/>
        <dsp:cNvSpPr/>
      </dsp:nvSpPr>
      <dsp:spPr>
        <a:xfrm>
          <a:off x="4145973" y="1444048"/>
          <a:ext cx="549352" cy="82402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5BD4-CE95-4A5F-A0A8-B12DE11D235A}">
      <dsp:nvSpPr>
        <dsp:cNvPr id="0" name=""/>
        <dsp:cNvSpPr/>
      </dsp:nvSpPr>
      <dsp:spPr>
        <a:xfrm>
          <a:off x="0" y="47160"/>
          <a:ext cx="3481200" cy="327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AU" sz="1400" b="0" i="0" kern="1200"/>
            <a:t>Internal Developer Platforms</a:t>
          </a:r>
          <a:endParaRPr lang="en-AU" sz="1400" kern="1200"/>
        </a:p>
      </dsp:txBody>
      <dsp:txXfrm>
        <a:off x="15992" y="63152"/>
        <a:ext cx="3449216" cy="295616"/>
      </dsp:txXfrm>
    </dsp:sp>
    <dsp:sp modelId="{FD9E5CCC-E452-4291-9BAC-0D106D4A0FB7}">
      <dsp:nvSpPr>
        <dsp:cNvPr id="0" name=""/>
        <dsp:cNvSpPr/>
      </dsp:nvSpPr>
      <dsp:spPr>
        <a:xfrm>
          <a:off x="0" y="415080"/>
          <a:ext cx="3481200" cy="327600"/>
        </a:xfrm>
        <a:prstGeom prst="roundRect">
          <a:avLst/>
        </a:prstGeom>
        <a:solidFill>
          <a:schemeClr val="accent2">
            <a:hueOff val="-2213615"/>
            <a:satOff val="3455"/>
            <a:lumOff val="1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AU" sz="1400" b="0" i="0" kern="1200"/>
            <a:t>Golden Paths to Production</a:t>
          </a:r>
          <a:endParaRPr lang="en-AU" sz="1400" kern="1200"/>
        </a:p>
      </dsp:txBody>
      <dsp:txXfrm>
        <a:off x="15992" y="431072"/>
        <a:ext cx="3449216" cy="295616"/>
      </dsp:txXfrm>
    </dsp:sp>
    <dsp:sp modelId="{E21EE9F7-D505-4595-BC7E-CA65CB164C50}">
      <dsp:nvSpPr>
        <dsp:cNvPr id="0" name=""/>
        <dsp:cNvSpPr/>
      </dsp:nvSpPr>
      <dsp:spPr>
        <a:xfrm>
          <a:off x="0" y="783000"/>
          <a:ext cx="3481200" cy="327600"/>
        </a:xfrm>
        <a:prstGeom prst="roundRect">
          <a:avLst/>
        </a:prstGeom>
        <a:solidFill>
          <a:schemeClr val="accent2">
            <a:hueOff val="-4427230"/>
            <a:satOff val="6910"/>
            <a:lumOff val="36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AU" sz="1400" b="0" i="0" kern="1200"/>
            <a:t>Automation &amp; Self-Service</a:t>
          </a:r>
          <a:endParaRPr lang="en-AU" sz="1400" kern="1200"/>
        </a:p>
      </dsp:txBody>
      <dsp:txXfrm>
        <a:off x="15992" y="798992"/>
        <a:ext cx="3449216" cy="295616"/>
      </dsp:txXfrm>
    </dsp:sp>
    <dsp:sp modelId="{313630A8-C38B-432D-8671-83588CBF4AF5}">
      <dsp:nvSpPr>
        <dsp:cNvPr id="0" name=""/>
        <dsp:cNvSpPr/>
      </dsp:nvSpPr>
      <dsp:spPr>
        <a:xfrm>
          <a:off x="0" y="1150920"/>
          <a:ext cx="3481200" cy="327600"/>
        </a:xfrm>
        <a:prstGeom prst="roundRect">
          <a:avLst/>
        </a:prstGeom>
        <a:solidFill>
          <a:schemeClr val="accent2">
            <a:hueOff val="-6640844"/>
            <a:satOff val="10365"/>
            <a:lumOff val="54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AU" sz="1400" b="0" i="0" kern="1200" dirty="0"/>
            <a:t>Product Mindset</a:t>
          </a:r>
          <a:endParaRPr lang="en-AU" sz="1400" kern="1200" dirty="0"/>
        </a:p>
      </dsp:txBody>
      <dsp:txXfrm>
        <a:off x="15992" y="1166912"/>
        <a:ext cx="3449216" cy="295616"/>
      </dsp:txXfrm>
    </dsp:sp>
    <dsp:sp modelId="{41815DE5-4B68-4F99-AF13-EC1FE79F9A51}">
      <dsp:nvSpPr>
        <dsp:cNvPr id="0" name=""/>
        <dsp:cNvSpPr/>
      </dsp:nvSpPr>
      <dsp:spPr>
        <a:xfrm>
          <a:off x="0" y="1518840"/>
          <a:ext cx="3481200" cy="327600"/>
        </a:xfrm>
        <a:prstGeom prst="round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AU" sz="1400" b="0" i="0" kern="1200"/>
            <a:t>Centralized Expertise</a:t>
          </a:r>
          <a:endParaRPr lang="en-AU" sz="1400" kern="1200"/>
        </a:p>
      </dsp:txBody>
      <dsp:txXfrm>
        <a:off x="15992" y="1534832"/>
        <a:ext cx="3449216" cy="295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0E3CC-0EB1-4E75-86A5-6BA6531A0199}">
      <dsp:nvSpPr>
        <dsp:cNvPr id="0" name=""/>
        <dsp:cNvSpPr/>
      </dsp:nvSpPr>
      <dsp:spPr>
        <a:xfrm>
          <a:off x="3178225" y="0"/>
          <a:ext cx="4227084" cy="422708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F357DF-BF80-493C-988E-C6BAC7937BEC}">
      <dsp:nvSpPr>
        <dsp:cNvPr id="0" name=""/>
        <dsp:cNvSpPr/>
      </dsp:nvSpPr>
      <dsp:spPr>
        <a:xfrm>
          <a:off x="3579797" y="401572"/>
          <a:ext cx="1648562" cy="164856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b="0" i="0" kern="1200"/>
            <a:t>Each “customer” is important.</a:t>
          </a:r>
          <a:endParaRPr lang="en-AU" sz="1900" kern="1200"/>
        </a:p>
      </dsp:txBody>
      <dsp:txXfrm>
        <a:off x="3660273" y="482048"/>
        <a:ext cx="1487610" cy="1487610"/>
      </dsp:txXfrm>
    </dsp:sp>
    <dsp:sp modelId="{B7B470F2-C972-4CE8-A4F1-0F6A871E4BCB}">
      <dsp:nvSpPr>
        <dsp:cNvPr id="0" name=""/>
        <dsp:cNvSpPr/>
      </dsp:nvSpPr>
      <dsp:spPr>
        <a:xfrm>
          <a:off x="5355173" y="401572"/>
          <a:ext cx="1648562" cy="1648562"/>
        </a:xfrm>
        <a:prstGeom prst="roundRect">
          <a:avLst/>
        </a:prstGeom>
        <a:solidFill>
          <a:schemeClr val="accent2">
            <a:hueOff val="-2951487"/>
            <a:satOff val="4607"/>
            <a:lumOff val="24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b="0" i="0" kern="1200"/>
            <a:t>Adopting a “product” mindset.</a:t>
          </a:r>
          <a:endParaRPr lang="en-AU" sz="1900" kern="1200"/>
        </a:p>
      </dsp:txBody>
      <dsp:txXfrm>
        <a:off x="5435649" y="482048"/>
        <a:ext cx="1487610" cy="1487610"/>
      </dsp:txXfrm>
    </dsp:sp>
    <dsp:sp modelId="{1FD77AB2-D79F-45A7-9050-8DF664D734D8}">
      <dsp:nvSpPr>
        <dsp:cNvPr id="0" name=""/>
        <dsp:cNvSpPr/>
      </dsp:nvSpPr>
      <dsp:spPr>
        <a:xfrm>
          <a:off x="3579797" y="2176948"/>
          <a:ext cx="1648562" cy="1648562"/>
        </a:xfrm>
        <a:prstGeom prst="roundRect">
          <a:avLst/>
        </a:prstGeom>
        <a:solidFill>
          <a:schemeClr val="accent2">
            <a:hueOff val="-5902973"/>
            <a:satOff val="9213"/>
            <a:lumOff val="48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b="0" i="0" kern="1200"/>
            <a:t>Empowering developers through self-service.</a:t>
          </a:r>
          <a:endParaRPr lang="en-AU" sz="1900" kern="1200"/>
        </a:p>
      </dsp:txBody>
      <dsp:txXfrm>
        <a:off x="3660273" y="2257424"/>
        <a:ext cx="1487610" cy="1487610"/>
      </dsp:txXfrm>
    </dsp:sp>
    <dsp:sp modelId="{4AF46D22-A74F-4573-A6B4-E008FD981F98}">
      <dsp:nvSpPr>
        <dsp:cNvPr id="0" name=""/>
        <dsp:cNvSpPr/>
      </dsp:nvSpPr>
      <dsp:spPr>
        <a:xfrm>
          <a:off x="5355173" y="2176948"/>
          <a:ext cx="1648562" cy="1648562"/>
        </a:xfrm>
        <a:prstGeom prst="round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b="0" i="0" kern="1200" dirty="0"/>
            <a:t>Improving discovery of assets</a:t>
          </a:r>
          <a:endParaRPr lang="en-AU" sz="1900" kern="1200" dirty="0"/>
        </a:p>
      </dsp:txBody>
      <dsp:txXfrm>
        <a:off x="5435649" y="2257424"/>
        <a:ext cx="1487610" cy="14876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60621-1E3B-4C83-8247-DD7360527348}">
      <dsp:nvSpPr>
        <dsp:cNvPr id="0" name=""/>
        <dsp:cNvSpPr/>
      </dsp:nvSpPr>
      <dsp:spPr>
        <a:xfrm>
          <a:off x="450031" y="0"/>
          <a:ext cx="5100356" cy="326393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177ACC-15A7-4E25-B2DE-DFDD7EDF6EFD}">
      <dsp:nvSpPr>
        <dsp:cNvPr id="0" name=""/>
        <dsp:cNvSpPr/>
      </dsp:nvSpPr>
      <dsp:spPr>
        <a:xfrm>
          <a:off x="203334" y="979179"/>
          <a:ext cx="1800125" cy="130557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0" i="0" kern="1200"/>
            <a:t>Empowering developers with “customer-centric” internal platform.</a:t>
          </a:r>
          <a:endParaRPr lang="en-AU" sz="1600" kern="1200"/>
        </a:p>
      </dsp:txBody>
      <dsp:txXfrm>
        <a:off x="267067" y="1042912"/>
        <a:ext cx="1672659" cy="1178106"/>
      </dsp:txXfrm>
    </dsp:sp>
    <dsp:sp modelId="{20C983CA-6BEA-4C9D-A0C2-4390471EE015}">
      <dsp:nvSpPr>
        <dsp:cNvPr id="0" name=""/>
        <dsp:cNvSpPr/>
      </dsp:nvSpPr>
      <dsp:spPr>
        <a:xfrm>
          <a:off x="2100146" y="979179"/>
          <a:ext cx="1800125" cy="130557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0" i="0" kern="1200"/>
            <a:t>Identify optimal development paths</a:t>
          </a:r>
          <a:endParaRPr lang="en-AU" sz="1600" kern="1200"/>
        </a:p>
      </dsp:txBody>
      <dsp:txXfrm>
        <a:off x="2163879" y="1042912"/>
        <a:ext cx="1672659" cy="1178106"/>
      </dsp:txXfrm>
    </dsp:sp>
    <dsp:sp modelId="{3AE4E9AD-1A1B-40E0-9385-988E60E9F32E}">
      <dsp:nvSpPr>
        <dsp:cNvPr id="0" name=""/>
        <dsp:cNvSpPr/>
      </dsp:nvSpPr>
      <dsp:spPr>
        <a:xfrm>
          <a:off x="3996958" y="979179"/>
          <a:ext cx="1800125" cy="130557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0" i="0" kern="1200"/>
            <a:t>Meet users where they are</a:t>
          </a:r>
          <a:endParaRPr lang="en-AU" sz="1600" kern="1200"/>
        </a:p>
      </dsp:txBody>
      <dsp:txXfrm>
        <a:off x="4060691" y="1042912"/>
        <a:ext cx="1672659" cy="11781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2342D-F4E2-492C-AB06-A4D34527731D}">
      <dsp:nvSpPr>
        <dsp:cNvPr id="0" name=""/>
        <dsp:cNvSpPr/>
      </dsp:nvSpPr>
      <dsp:spPr>
        <a:xfrm>
          <a:off x="3466" y="748195"/>
          <a:ext cx="1074573" cy="64474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dirty="0"/>
            <a:t>IDE</a:t>
          </a:r>
        </a:p>
      </dsp:txBody>
      <dsp:txXfrm>
        <a:off x="22350" y="767079"/>
        <a:ext cx="1036805" cy="606975"/>
      </dsp:txXfrm>
    </dsp:sp>
    <dsp:sp modelId="{23CF7F9D-62D8-4C2A-8CB7-588D8C8C0F21}">
      <dsp:nvSpPr>
        <dsp:cNvPr id="0" name=""/>
        <dsp:cNvSpPr/>
      </dsp:nvSpPr>
      <dsp:spPr>
        <a:xfrm>
          <a:off x="1185496" y="937320"/>
          <a:ext cx="227809" cy="26649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a:off x="1185496" y="990619"/>
        <a:ext cx="159466" cy="159896"/>
      </dsp:txXfrm>
    </dsp:sp>
    <dsp:sp modelId="{D6B04247-CC9E-4686-A2A5-E0D8AB4F498C}">
      <dsp:nvSpPr>
        <dsp:cNvPr id="0" name=""/>
        <dsp:cNvSpPr/>
      </dsp:nvSpPr>
      <dsp:spPr>
        <a:xfrm>
          <a:off x="1507868" y="748195"/>
          <a:ext cx="1074573" cy="644743"/>
        </a:xfrm>
        <a:prstGeom prst="roundRect">
          <a:avLst>
            <a:gd name="adj" fmla="val 10000"/>
          </a:avLst>
        </a:prstGeom>
        <a:solidFill>
          <a:schemeClr val="accent2">
            <a:hueOff val="-2213615"/>
            <a:satOff val="3455"/>
            <a:lumOff val="1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dirty="0"/>
            <a:t>Source Control</a:t>
          </a:r>
        </a:p>
      </dsp:txBody>
      <dsp:txXfrm>
        <a:off x="1526752" y="767079"/>
        <a:ext cx="1036805" cy="606975"/>
      </dsp:txXfrm>
    </dsp:sp>
    <dsp:sp modelId="{636B0E7D-DA0C-4872-8BBC-CC90165F9CCE}">
      <dsp:nvSpPr>
        <dsp:cNvPr id="0" name=""/>
        <dsp:cNvSpPr/>
      </dsp:nvSpPr>
      <dsp:spPr>
        <a:xfrm>
          <a:off x="2689899" y="937320"/>
          <a:ext cx="227809" cy="266494"/>
        </a:xfrm>
        <a:prstGeom prst="rightArrow">
          <a:avLst>
            <a:gd name="adj1" fmla="val 60000"/>
            <a:gd name="adj2" fmla="val 50000"/>
          </a:avLst>
        </a:prstGeom>
        <a:solidFill>
          <a:schemeClr val="accent2">
            <a:hueOff val="-2951487"/>
            <a:satOff val="4607"/>
            <a:lumOff val="24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a:off x="2689899" y="990619"/>
        <a:ext cx="159466" cy="159896"/>
      </dsp:txXfrm>
    </dsp:sp>
    <dsp:sp modelId="{A867EFAD-403B-4A61-895E-BC8D7F8358C6}">
      <dsp:nvSpPr>
        <dsp:cNvPr id="0" name=""/>
        <dsp:cNvSpPr/>
      </dsp:nvSpPr>
      <dsp:spPr>
        <a:xfrm>
          <a:off x="3012271" y="748195"/>
          <a:ext cx="1074573" cy="644743"/>
        </a:xfrm>
        <a:prstGeom prst="roundRect">
          <a:avLst>
            <a:gd name="adj" fmla="val 10000"/>
          </a:avLst>
        </a:prstGeom>
        <a:solidFill>
          <a:schemeClr val="accent2">
            <a:hueOff val="-4427230"/>
            <a:satOff val="6910"/>
            <a:lumOff val="36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dirty="0"/>
            <a:t>CI/CD</a:t>
          </a:r>
        </a:p>
      </dsp:txBody>
      <dsp:txXfrm>
        <a:off x="3031155" y="767079"/>
        <a:ext cx="1036805" cy="606975"/>
      </dsp:txXfrm>
    </dsp:sp>
    <dsp:sp modelId="{E8DDD723-53FA-4BF0-BC11-26D783D853D3}">
      <dsp:nvSpPr>
        <dsp:cNvPr id="0" name=""/>
        <dsp:cNvSpPr/>
      </dsp:nvSpPr>
      <dsp:spPr>
        <a:xfrm>
          <a:off x="4194301" y="937320"/>
          <a:ext cx="227809" cy="266494"/>
        </a:xfrm>
        <a:prstGeom prst="rightArrow">
          <a:avLst>
            <a:gd name="adj1" fmla="val 60000"/>
            <a:gd name="adj2" fmla="val 50000"/>
          </a:avLst>
        </a:prstGeom>
        <a:solidFill>
          <a:schemeClr val="accent2">
            <a:hueOff val="-5902973"/>
            <a:satOff val="9213"/>
            <a:lumOff val="48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a:off x="4194301" y="990619"/>
        <a:ext cx="159466" cy="159896"/>
      </dsp:txXfrm>
    </dsp:sp>
    <dsp:sp modelId="{D9DEC39C-53A3-407D-9021-17F43605618C}">
      <dsp:nvSpPr>
        <dsp:cNvPr id="0" name=""/>
        <dsp:cNvSpPr/>
      </dsp:nvSpPr>
      <dsp:spPr>
        <a:xfrm>
          <a:off x="4516673" y="748195"/>
          <a:ext cx="1074573" cy="644743"/>
        </a:xfrm>
        <a:prstGeom prst="roundRect">
          <a:avLst>
            <a:gd name="adj" fmla="val 10000"/>
          </a:avLst>
        </a:prstGeom>
        <a:solidFill>
          <a:schemeClr val="accent2">
            <a:hueOff val="-6640844"/>
            <a:satOff val="10365"/>
            <a:lumOff val="54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dirty="0"/>
            <a:t>Application Infrastructure</a:t>
          </a:r>
        </a:p>
      </dsp:txBody>
      <dsp:txXfrm>
        <a:off x="4535557" y="767079"/>
        <a:ext cx="1036805" cy="606975"/>
      </dsp:txXfrm>
    </dsp:sp>
    <dsp:sp modelId="{CF4B5AD0-B846-4BA7-9F38-6AB0BD9D2E26}">
      <dsp:nvSpPr>
        <dsp:cNvPr id="0" name=""/>
        <dsp:cNvSpPr/>
      </dsp:nvSpPr>
      <dsp:spPr>
        <a:xfrm>
          <a:off x="5698704" y="937320"/>
          <a:ext cx="227809" cy="266494"/>
        </a:xfrm>
        <a:prstGeom prst="rightArrow">
          <a:avLst>
            <a:gd name="adj1" fmla="val 60000"/>
            <a:gd name="adj2" fmla="val 50000"/>
          </a:avLst>
        </a:prstGeom>
        <a:solidFill>
          <a:schemeClr val="accent2">
            <a:hueOff val="-8854460"/>
            <a:satOff val="13820"/>
            <a:lumOff val="725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a:off x="5698704" y="990619"/>
        <a:ext cx="159466" cy="159896"/>
      </dsp:txXfrm>
    </dsp:sp>
    <dsp:sp modelId="{674B0B0A-E8F9-486D-91D7-AB0D238B1009}">
      <dsp:nvSpPr>
        <dsp:cNvPr id="0" name=""/>
        <dsp:cNvSpPr/>
      </dsp:nvSpPr>
      <dsp:spPr>
        <a:xfrm>
          <a:off x="6021076" y="748195"/>
          <a:ext cx="1074573" cy="644743"/>
        </a:xfrm>
        <a:prstGeom prst="roundRect">
          <a:avLst>
            <a:gd name="adj" fmla="val 10000"/>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dirty="0"/>
            <a:t>Monitoring and Observability</a:t>
          </a:r>
        </a:p>
      </dsp:txBody>
      <dsp:txXfrm>
        <a:off x="6039960" y="767079"/>
        <a:ext cx="1036805" cy="606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7C5D3-D8C2-4A53-A1BC-9C3BC7948C15}">
      <dsp:nvSpPr>
        <dsp:cNvPr id="0" name=""/>
        <dsp:cNvSpPr/>
      </dsp:nvSpPr>
      <dsp:spPr>
        <a:xfrm>
          <a:off x="0" y="6104"/>
          <a:ext cx="3481200" cy="6037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0" i="0" kern="1200" dirty="0"/>
            <a:t>Providing a great </a:t>
          </a:r>
          <a:r>
            <a:rPr lang="en-AU" sz="1600" b="0" i="0" kern="1200" dirty="0" err="1"/>
            <a:t>DevEx</a:t>
          </a:r>
          <a:r>
            <a:rPr lang="en-AU" sz="1600" b="0" i="0" kern="1200" dirty="0"/>
            <a:t> for our Developers</a:t>
          </a:r>
          <a:endParaRPr lang="en-AU" sz="1600" kern="1200" dirty="0"/>
        </a:p>
      </dsp:txBody>
      <dsp:txXfrm>
        <a:off x="29471" y="35575"/>
        <a:ext cx="3422258" cy="544777"/>
      </dsp:txXfrm>
    </dsp:sp>
    <dsp:sp modelId="{40CAFA63-4667-43C7-ADBD-3C6048867F99}">
      <dsp:nvSpPr>
        <dsp:cNvPr id="0" name=""/>
        <dsp:cNvSpPr/>
      </dsp:nvSpPr>
      <dsp:spPr>
        <a:xfrm>
          <a:off x="0" y="609824"/>
          <a:ext cx="3481200" cy="1018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28"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AU" sz="1400" b="0" i="0" kern="1200" dirty="0"/>
            <a:t>They should want to use the tools that make up our platform.</a:t>
          </a:r>
          <a:endParaRPr lang="en-AU" sz="1400" kern="1200" dirty="0"/>
        </a:p>
        <a:p>
          <a:pPr marL="114300" lvl="1" indent="-114300" algn="l" defTabSz="622300">
            <a:lnSpc>
              <a:spcPct val="90000"/>
            </a:lnSpc>
            <a:spcBef>
              <a:spcPct val="0"/>
            </a:spcBef>
            <a:spcAft>
              <a:spcPct val="20000"/>
            </a:spcAft>
            <a:buChar char="•"/>
          </a:pPr>
          <a:r>
            <a:rPr lang="en-AU" sz="1400" b="0" i="0" kern="1200" dirty="0"/>
            <a:t>Platform Engineers working alongside developers on improving that experience</a:t>
          </a:r>
          <a:endParaRPr lang="en-AU" sz="1400" kern="1200" dirty="0"/>
        </a:p>
      </dsp:txBody>
      <dsp:txXfrm>
        <a:off x="0" y="609824"/>
        <a:ext cx="3481200" cy="1018440"/>
      </dsp:txXfrm>
    </dsp:sp>
    <dsp:sp modelId="{B2D2BC61-EB66-4B1E-B5AF-EB54DCA8C561}">
      <dsp:nvSpPr>
        <dsp:cNvPr id="0" name=""/>
        <dsp:cNvSpPr/>
      </dsp:nvSpPr>
      <dsp:spPr>
        <a:xfrm>
          <a:off x="0" y="1628264"/>
          <a:ext cx="3481200" cy="603719"/>
        </a:xfrm>
        <a:prstGeom prst="round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0" i="0" kern="1200" dirty="0"/>
            <a:t>Measuring the “product”</a:t>
          </a:r>
          <a:endParaRPr lang="en-AU" sz="1600" kern="1200" dirty="0"/>
        </a:p>
      </dsp:txBody>
      <dsp:txXfrm>
        <a:off x="29471" y="1657735"/>
        <a:ext cx="3422258" cy="544777"/>
      </dsp:txXfrm>
    </dsp:sp>
    <dsp:sp modelId="{B85436FE-C7BB-46AD-A649-5D291E536121}">
      <dsp:nvSpPr>
        <dsp:cNvPr id="0" name=""/>
        <dsp:cNvSpPr/>
      </dsp:nvSpPr>
      <dsp:spPr>
        <a:xfrm>
          <a:off x="0" y="2231984"/>
          <a:ext cx="3481200" cy="40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28"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AU" sz="1400" b="0" i="0" kern="1200" dirty="0"/>
            <a:t>Ensuring that the platform delivers the value we want</a:t>
          </a:r>
          <a:endParaRPr lang="en-AU" sz="1400" kern="1200" dirty="0"/>
        </a:p>
      </dsp:txBody>
      <dsp:txXfrm>
        <a:off x="0" y="2231984"/>
        <a:ext cx="3481200" cy="4098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7B98C-37F3-4162-AE8E-4992BFAAC7A8}">
      <dsp:nvSpPr>
        <dsp:cNvPr id="0" name=""/>
        <dsp:cNvSpPr/>
      </dsp:nvSpPr>
      <dsp:spPr>
        <a:xfrm rot="5400000">
          <a:off x="5142947" y="-2138328"/>
          <a:ext cx="718528" cy="51785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AU" sz="1300" b="0" i="0" kern="1200"/>
            <a:t>Median days to complete a PR</a:t>
          </a:r>
          <a:endParaRPr lang="en-AU" sz="1300" kern="1200"/>
        </a:p>
        <a:p>
          <a:pPr marL="114300" lvl="1" indent="-114300" algn="l" defTabSz="577850">
            <a:lnSpc>
              <a:spcPct val="90000"/>
            </a:lnSpc>
            <a:spcBef>
              <a:spcPct val="0"/>
            </a:spcBef>
            <a:spcAft>
              <a:spcPct val="15000"/>
            </a:spcAft>
            <a:buChar char="•"/>
          </a:pPr>
          <a:r>
            <a:rPr lang="en-AU" sz="1300" b="0" i="0" kern="1200"/>
            <a:t>Median minutes for build/test processes</a:t>
          </a:r>
          <a:endParaRPr lang="en-AU" sz="1300" kern="1200"/>
        </a:p>
        <a:p>
          <a:pPr marL="114300" lvl="1" indent="-114300" algn="l" defTabSz="577850">
            <a:lnSpc>
              <a:spcPct val="90000"/>
            </a:lnSpc>
            <a:spcBef>
              <a:spcPct val="0"/>
            </a:spcBef>
            <a:spcAft>
              <a:spcPct val="15000"/>
            </a:spcAft>
            <a:buChar char="•"/>
          </a:pPr>
          <a:r>
            <a:rPr lang="en-AU" sz="1300" b="0" i="0" kern="1200"/>
            <a:t>Median time to merge PRs</a:t>
          </a:r>
          <a:endParaRPr lang="en-AU" sz="1300" kern="1200"/>
        </a:p>
      </dsp:txBody>
      <dsp:txXfrm rot="-5400000">
        <a:off x="2912935" y="126760"/>
        <a:ext cx="5143476" cy="648376"/>
      </dsp:txXfrm>
    </dsp:sp>
    <dsp:sp modelId="{096C684F-9F35-43A0-B5F5-3A50B31DD526}">
      <dsp:nvSpPr>
        <dsp:cNvPr id="0" name=""/>
        <dsp:cNvSpPr/>
      </dsp:nvSpPr>
      <dsp:spPr>
        <a:xfrm>
          <a:off x="0" y="1867"/>
          <a:ext cx="2912935" cy="8981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0" i="0" kern="1200"/>
            <a:t>Speed/time to business value</a:t>
          </a:r>
          <a:endParaRPr lang="en-AU" sz="2600" kern="1200"/>
        </a:p>
      </dsp:txBody>
      <dsp:txXfrm>
        <a:off x="43845" y="45712"/>
        <a:ext cx="2825245" cy="810470"/>
      </dsp:txXfrm>
    </dsp:sp>
    <dsp:sp modelId="{72A3FF08-1229-4579-958D-BE957A86D927}">
      <dsp:nvSpPr>
        <dsp:cNvPr id="0" name=""/>
        <dsp:cNvSpPr/>
      </dsp:nvSpPr>
      <dsp:spPr>
        <a:xfrm rot="5400000">
          <a:off x="5142947" y="-1195260"/>
          <a:ext cx="718528" cy="5178552"/>
        </a:xfrm>
        <a:prstGeom prst="round2SameRect">
          <a:avLst/>
        </a:prstGeom>
        <a:solidFill>
          <a:schemeClr val="accent2">
            <a:tint val="40000"/>
            <a:alpha val="90000"/>
            <a:hueOff val="-2960269"/>
            <a:satOff val="5543"/>
            <a:lumOff val="658"/>
            <a:alphaOff val="0"/>
          </a:schemeClr>
        </a:solidFill>
        <a:ln w="25400" cap="flat" cmpd="sng" algn="ctr">
          <a:solidFill>
            <a:schemeClr val="accent2">
              <a:tint val="40000"/>
              <a:alpha val="90000"/>
              <a:hueOff val="-2960269"/>
              <a:satOff val="5543"/>
              <a:lumOff val="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AU" sz="1300" b="0" i="0" kern="1200"/>
            <a:t>Issues created per month per dev</a:t>
          </a:r>
          <a:endParaRPr lang="en-AU" sz="1300" kern="1200"/>
        </a:p>
        <a:p>
          <a:pPr marL="114300" lvl="1" indent="-114300" algn="l" defTabSz="577850">
            <a:lnSpc>
              <a:spcPct val="90000"/>
            </a:lnSpc>
            <a:spcBef>
              <a:spcPct val="0"/>
            </a:spcBef>
            <a:spcAft>
              <a:spcPct val="15000"/>
            </a:spcAft>
            <a:buChar char="•"/>
          </a:pPr>
          <a:r>
            <a:rPr lang="en-AU" sz="1300" b="0" i="0" kern="1200"/>
            <a:t>Mean time to remediate</a:t>
          </a:r>
          <a:endParaRPr lang="en-AU" sz="1300" kern="1200"/>
        </a:p>
        <a:p>
          <a:pPr marL="114300" lvl="1" indent="-114300" algn="l" defTabSz="577850">
            <a:lnSpc>
              <a:spcPct val="90000"/>
            </a:lnSpc>
            <a:spcBef>
              <a:spcPct val="0"/>
            </a:spcBef>
            <a:spcAft>
              <a:spcPct val="15000"/>
            </a:spcAft>
            <a:buChar char="•"/>
          </a:pPr>
          <a:r>
            <a:rPr lang="en-AU" sz="1300" b="0" i="0" kern="1200"/>
            <a:t>Mean time to investigate security issues</a:t>
          </a:r>
          <a:endParaRPr lang="en-AU" sz="1300" kern="1200"/>
        </a:p>
      </dsp:txBody>
      <dsp:txXfrm rot="-5400000">
        <a:off x="2912935" y="1069828"/>
        <a:ext cx="5143476" cy="648376"/>
      </dsp:txXfrm>
    </dsp:sp>
    <dsp:sp modelId="{66B90D5B-642E-4C9B-99A7-64C8ED3D5D92}">
      <dsp:nvSpPr>
        <dsp:cNvPr id="0" name=""/>
        <dsp:cNvSpPr/>
      </dsp:nvSpPr>
      <dsp:spPr>
        <a:xfrm>
          <a:off x="0" y="944935"/>
          <a:ext cx="2912935" cy="898160"/>
        </a:xfrm>
        <a:prstGeom prst="roundRect">
          <a:avLst/>
        </a:prstGeom>
        <a:solidFill>
          <a:schemeClr val="accent2">
            <a:hueOff val="-2951487"/>
            <a:satOff val="4607"/>
            <a:lumOff val="24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0" i="0" kern="1200"/>
            <a:t>Software Quality</a:t>
          </a:r>
          <a:endParaRPr lang="en-AU" sz="2600" kern="1200"/>
        </a:p>
      </dsp:txBody>
      <dsp:txXfrm>
        <a:off x="43845" y="988780"/>
        <a:ext cx="2825245" cy="810470"/>
      </dsp:txXfrm>
    </dsp:sp>
    <dsp:sp modelId="{867109F7-BDC3-46D6-95BB-F1AF58E0DEBD}">
      <dsp:nvSpPr>
        <dsp:cNvPr id="0" name=""/>
        <dsp:cNvSpPr/>
      </dsp:nvSpPr>
      <dsp:spPr>
        <a:xfrm rot="5400000">
          <a:off x="5142947" y="-252192"/>
          <a:ext cx="718528" cy="5178552"/>
        </a:xfrm>
        <a:prstGeom prst="round2SameRect">
          <a:avLst/>
        </a:prstGeom>
        <a:solidFill>
          <a:schemeClr val="accent2">
            <a:tint val="40000"/>
            <a:alpha val="90000"/>
            <a:hueOff val="-5920537"/>
            <a:satOff val="11087"/>
            <a:lumOff val="1316"/>
            <a:alphaOff val="0"/>
          </a:schemeClr>
        </a:solidFill>
        <a:ln w="25400" cap="flat" cmpd="sng" algn="ctr">
          <a:solidFill>
            <a:schemeClr val="accent2">
              <a:tint val="40000"/>
              <a:alpha val="90000"/>
              <a:hueOff val="-5920537"/>
              <a:satOff val="11087"/>
              <a:lumOff val="13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AU" sz="1300" b="0" i="0" kern="1200"/>
            <a:t>Net user satisfaction (NSAT)</a:t>
          </a:r>
          <a:endParaRPr lang="en-AU" sz="1300" kern="1200"/>
        </a:p>
      </dsp:txBody>
      <dsp:txXfrm rot="-5400000">
        <a:off x="2912935" y="2012896"/>
        <a:ext cx="5143476" cy="648376"/>
      </dsp:txXfrm>
    </dsp:sp>
    <dsp:sp modelId="{7A298886-5B65-43C9-9093-07B8B3C00E81}">
      <dsp:nvSpPr>
        <dsp:cNvPr id="0" name=""/>
        <dsp:cNvSpPr/>
      </dsp:nvSpPr>
      <dsp:spPr>
        <a:xfrm>
          <a:off x="0" y="1888004"/>
          <a:ext cx="2912935" cy="898160"/>
        </a:xfrm>
        <a:prstGeom prst="roundRect">
          <a:avLst/>
        </a:prstGeom>
        <a:solidFill>
          <a:schemeClr val="accent2">
            <a:hueOff val="-5902973"/>
            <a:satOff val="9213"/>
            <a:lumOff val="48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0" i="0" kern="1200"/>
            <a:t>Ease of use of the Platform</a:t>
          </a:r>
          <a:endParaRPr lang="en-AU" sz="2600" kern="1200"/>
        </a:p>
      </dsp:txBody>
      <dsp:txXfrm>
        <a:off x="43845" y="1931849"/>
        <a:ext cx="2825245" cy="810470"/>
      </dsp:txXfrm>
    </dsp:sp>
    <dsp:sp modelId="{4F0644A2-29B6-4801-AF1B-0F2C670E20D3}">
      <dsp:nvSpPr>
        <dsp:cNvPr id="0" name=""/>
        <dsp:cNvSpPr/>
      </dsp:nvSpPr>
      <dsp:spPr>
        <a:xfrm rot="5400000">
          <a:off x="5142947" y="690876"/>
          <a:ext cx="718528" cy="5178552"/>
        </a:xfrm>
        <a:prstGeom prst="round2SameRect">
          <a:avLst/>
        </a:prstGeom>
        <a:solidFill>
          <a:schemeClr val="accent2">
            <a:tint val="40000"/>
            <a:alpha val="90000"/>
            <a:hueOff val="-8880806"/>
            <a:satOff val="16630"/>
            <a:lumOff val="1974"/>
            <a:alphaOff val="0"/>
          </a:schemeClr>
        </a:solidFill>
        <a:ln w="25400" cap="flat" cmpd="sng" algn="ctr">
          <a:solidFill>
            <a:schemeClr val="accent2">
              <a:tint val="40000"/>
              <a:alpha val="90000"/>
              <a:hueOff val="-8880806"/>
              <a:satOff val="16630"/>
              <a:lumOff val="19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AU" sz="1300" b="0" i="0" kern="1200"/>
            <a:t>Qualitative survey questions “I’m empowered by the platform”</a:t>
          </a:r>
          <a:endParaRPr lang="en-AU" sz="1300" kern="1200"/>
        </a:p>
      </dsp:txBody>
      <dsp:txXfrm rot="-5400000">
        <a:off x="2912935" y="2955964"/>
        <a:ext cx="5143476" cy="648376"/>
      </dsp:txXfrm>
    </dsp:sp>
    <dsp:sp modelId="{6D346550-996A-493D-A458-490C57A0316A}">
      <dsp:nvSpPr>
        <dsp:cNvPr id="0" name=""/>
        <dsp:cNvSpPr/>
      </dsp:nvSpPr>
      <dsp:spPr>
        <a:xfrm>
          <a:off x="0" y="2831072"/>
          <a:ext cx="2912935" cy="898160"/>
        </a:xfrm>
        <a:prstGeom prst="roundRect">
          <a:avLst/>
        </a:prstGeom>
        <a:solidFill>
          <a:schemeClr val="accent2">
            <a:hueOff val="-8854460"/>
            <a:satOff val="13820"/>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0" i="0" kern="1200"/>
            <a:t>Ecosystem quality</a:t>
          </a:r>
          <a:endParaRPr lang="en-AU" sz="2600" kern="1200"/>
        </a:p>
      </dsp:txBody>
      <dsp:txXfrm>
        <a:off x="43845" y="2874917"/>
        <a:ext cx="2825245" cy="8104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178DF-7E08-4632-8D61-C25E96A31E96}">
      <dsp:nvSpPr>
        <dsp:cNvPr id="0" name=""/>
        <dsp:cNvSpPr/>
      </dsp:nvSpPr>
      <dsp:spPr>
        <a:xfrm>
          <a:off x="2591771" y="-77431"/>
          <a:ext cx="3164786" cy="3164786"/>
        </a:xfrm>
        <a:prstGeom prst="circularArrow">
          <a:avLst>
            <a:gd name="adj1" fmla="val 4668"/>
            <a:gd name="adj2" fmla="val 272909"/>
            <a:gd name="adj3" fmla="val 12884533"/>
            <a:gd name="adj4" fmla="val 17994704"/>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2393B-63FF-40A8-BA13-B3DD2E0CB6D1}">
      <dsp:nvSpPr>
        <dsp:cNvPr id="0" name=""/>
        <dsp:cNvSpPr/>
      </dsp:nvSpPr>
      <dsp:spPr>
        <a:xfrm>
          <a:off x="3134700" y="529"/>
          <a:ext cx="2078929" cy="10394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Start Right</a:t>
          </a:r>
        </a:p>
      </dsp:txBody>
      <dsp:txXfrm>
        <a:off x="3185442" y="51271"/>
        <a:ext cx="1977445" cy="937980"/>
      </dsp:txXfrm>
    </dsp:sp>
    <dsp:sp modelId="{6C1C5000-1398-442A-8F18-28D182CAC08C}">
      <dsp:nvSpPr>
        <dsp:cNvPr id="0" name=""/>
        <dsp:cNvSpPr/>
      </dsp:nvSpPr>
      <dsp:spPr>
        <a:xfrm>
          <a:off x="5802004" y="994074"/>
          <a:ext cx="2078929" cy="10394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Automated policy, scanning, and governance</a:t>
          </a:r>
        </a:p>
      </dsp:txBody>
      <dsp:txXfrm>
        <a:off x="5852746" y="1044816"/>
        <a:ext cx="1977445" cy="937980"/>
      </dsp:txXfrm>
    </dsp:sp>
    <dsp:sp modelId="{23A86445-5A75-488C-BB14-11EED9B71C80}">
      <dsp:nvSpPr>
        <dsp:cNvPr id="0" name=""/>
        <dsp:cNvSpPr/>
      </dsp:nvSpPr>
      <dsp:spPr>
        <a:xfrm>
          <a:off x="3134700" y="2273266"/>
          <a:ext cx="2078929" cy="10394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“Stay Right”</a:t>
          </a:r>
        </a:p>
      </dsp:txBody>
      <dsp:txXfrm>
        <a:off x="3185442" y="2324008"/>
        <a:ext cx="1977445" cy="937980"/>
      </dsp:txXfrm>
    </dsp:sp>
    <dsp:sp modelId="{53662F86-2665-44CC-B4B3-3C8C92E391FF}">
      <dsp:nvSpPr>
        <dsp:cNvPr id="0" name=""/>
        <dsp:cNvSpPr/>
      </dsp:nvSpPr>
      <dsp:spPr>
        <a:xfrm>
          <a:off x="427109" y="894097"/>
          <a:ext cx="2078929" cy="10394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dirty="0"/>
            <a:t>Development Teams</a:t>
          </a:r>
        </a:p>
      </dsp:txBody>
      <dsp:txXfrm>
        <a:off x="477851" y="944839"/>
        <a:ext cx="1977445" cy="937980"/>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deployment-environments/concept-environments-key-concepts#environment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learn.microsoft.com/en-us/azure/deployment-environments/concept-environments-key-concepts#environment-definition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azure/deployment-environments/concept-environments-key-concepts#environment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learn.microsoft.com/en-us/azure/devops/artifacts/start-using-azure-artifacts" TargetMode="External"/><Relationship Id="rId5" Type="http://schemas.openxmlformats.org/officeDocument/2006/relationships/hyperlink" Target="https://github.com/features/packages" TargetMode="External"/><Relationship Id="rId4" Type="http://schemas.openxmlformats.org/officeDocument/2006/relationships/hyperlink" Target="https://learn.microsoft.com/en-us/azure/api-center/overview"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platform-engineering/platform-engineering-capability-mode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de.visualstudio.com/api" TargetMode="External"/><Relationship Id="rId7" Type="http://schemas.openxmlformats.org/officeDocument/2006/relationships/hyperlink" Target="https://powerpages.microsoft.com/"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github.com/github-cli/github-cli/creating-github-cli-extensions" TargetMode="External"/><Relationship Id="rId5" Type="http://schemas.openxmlformats.org/officeDocument/2006/relationships/hyperlink" Target="https://learn.microsoft.com/en-us/azure/devops/extend/overview" TargetMode="External"/><Relationship Id="rId4" Type="http://schemas.openxmlformats.org/officeDocument/2006/relationships/hyperlink" Target="https://learn.microsoft.com/en-us/visualstudio/extensibility/starting-to-develop-visual-studio-extension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7461e19e7f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7461e19e7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161616"/>
                </a:solidFill>
                <a:effectLst/>
                <a:latin typeface="Segoe UI" panose="020B0502040204020203" pitchFamily="34" charset="0"/>
              </a:rPr>
              <a:t>Self-service with guardrails is the principle of empowering development teams to make their own decisions within a set of well-defined parameters, or guardrails. Guardrails are established and agreed to by key stakeholders. Stakeholders can include security, operations, architecture teams across the organization.</a:t>
            </a:r>
          </a:p>
          <a:p>
            <a:r>
              <a:rPr lang="en-GB" b="0" i="0" dirty="0">
                <a:solidFill>
                  <a:srgbClr val="161616"/>
                </a:solidFill>
                <a:effectLst/>
                <a:latin typeface="Segoe UI" panose="020B0502040204020203" pitchFamily="34" charset="0"/>
              </a:rPr>
              <a:t>With self-service with guardrails, development teams retain autonomy to independently make development decisions. Automation and policy help stakeholders ensure that security, compliance, operations, standards, and costs are properly managed. Enabling this automation requires collaboration across team lines so that developers, operators, and specialists can do more, without sacrificing the needed governance. Developers can then focus on delivering business value as quickly as possible</a:t>
            </a:r>
          </a:p>
          <a:p>
            <a:endParaRPr lang="en-AU" dirty="0"/>
          </a:p>
        </p:txBody>
      </p:sp>
    </p:spTree>
    <p:extLst>
      <p:ext uri="{BB962C8B-B14F-4D97-AF65-F5344CB8AC3E}">
        <p14:creationId xmlns:p14="http://schemas.microsoft.com/office/powerpoint/2010/main" val="3991936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dirty="0"/>
              <a:t>Speaker Notes: Enabling Self-Service with Infrastructure as Code (</a:t>
            </a:r>
            <a:r>
              <a:rPr lang="en-GB" b="1" dirty="0" err="1"/>
              <a:t>IaC</a:t>
            </a:r>
            <a:r>
              <a:rPr lang="en-GB" b="1" dirty="0"/>
              <a:t>) and </a:t>
            </a:r>
            <a:r>
              <a:rPr lang="en-GB" b="1" dirty="0" err="1"/>
              <a:t>GitOps</a:t>
            </a:r>
            <a:endParaRPr lang="en-GB" b="1" dirty="0"/>
          </a:p>
          <a:p>
            <a:pPr>
              <a:buNone/>
            </a:pPr>
            <a:r>
              <a:rPr lang="en-GB" b="1" dirty="0"/>
              <a:t>1. Why </a:t>
            </a:r>
            <a:r>
              <a:rPr lang="en-GB" b="1" dirty="0" err="1"/>
              <a:t>IaC</a:t>
            </a:r>
            <a:r>
              <a:rPr lang="en-GB" b="1" dirty="0"/>
              <a:t> is Critical for Self-Service</a:t>
            </a:r>
          </a:p>
          <a:p>
            <a:pPr>
              <a:buFont typeface="Arial" panose="020B0604020202020204" pitchFamily="34" charset="0"/>
              <a:buChar char="•"/>
            </a:pPr>
            <a:r>
              <a:rPr lang="en-GB" b="1" dirty="0"/>
              <a:t>Infrastructure as Code (</a:t>
            </a:r>
            <a:r>
              <a:rPr lang="en-GB" b="1" dirty="0" err="1"/>
              <a:t>IaC</a:t>
            </a:r>
            <a:r>
              <a:rPr lang="en-GB" b="1" dirty="0"/>
              <a:t>)</a:t>
            </a:r>
            <a:r>
              <a:rPr lang="en-GB" dirty="0"/>
              <a:t> with </a:t>
            </a:r>
            <a:r>
              <a:rPr lang="en-GB" b="1" dirty="0"/>
              <a:t>Continuous Delivery (CD) pipelines</a:t>
            </a:r>
            <a:r>
              <a:rPr lang="en-GB" dirty="0"/>
              <a:t> and </a:t>
            </a:r>
            <a:r>
              <a:rPr lang="en-GB" b="1" dirty="0" err="1"/>
              <a:t>GitOps</a:t>
            </a:r>
            <a:r>
              <a:rPr lang="en-GB" b="1" dirty="0"/>
              <a:t> tools</a:t>
            </a:r>
            <a:r>
              <a:rPr lang="en-GB" dirty="0"/>
              <a:t> helps enable </a:t>
            </a:r>
            <a:r>
              <a:rPr lang="en-GB" b="1" dirty="0"/>
              <a:t>self-service provisioning</a:t>
            </a:r>
            <a:r>
              <a:rPr lang="en-GB" dirty="0"/>
              <a:t>.</a:t>
            </a:r>
          </a:p>
          <a:p>
            <a:pPr>
              <a:buFont typeface="Arial" panose="020B0604020202020204" pitchFamily="34" charset="0"/>
              <a:buChar char="•"/>
            </a:pPr>
            <a:r>
              <a:rPr lang="en-GB" dirty="0"/>
              <a:t>Developers can use tools like </a:t>
            </a:r>
            <a:r>
              <a:rPr lang="en-GB" b="1" dirty="0"/>
              <a:t>Bicep, Terraform, and Helm charts</a:t>
            </a:r>
            <a:r>
              <a:rPr lang="en-GB" dirty="0"/>
              <a:t> to create and destroy cloud resources </a:t>
            </a:r>
            <a:r>
              <a:rPr lang="en-GB" b="1" dirty="0"/>
              <a:t>on demand</a:t>
            </a:r>
            <a:r>
              <a:rPr lang="en-GB" dirty="0"/>
              <a:t>.</a:t>
            </a:r>
          </a:p>
          <a:p>
            <a:pPr>
              <a:buFont typeface="Arial" panose="020B0604020202020204" pitchFamily="34" charset="0"/>
              <a:buChar char="•"/>
            </a:pPr>
            <a:r>
              <a:rPr lang="en-GB" dirty="0"/>
              <a:t>Because </a:t>
            </a:r>
            <a:r>
              <a:rPr lang="en-GB" b="1" dirty="0"/>
              <a:t>cloud configuration is treated as code</a:t>
            </a:r>
            <a:r>
              <a:rPr lang="en-GB" dirty="0"/>
              <a:t>, it benefits from: </a:t>
            </a:r>
          </a:p>
          <a:p>
            <a:pPr marL="742950" lvl="1" indent="-285750">
              <a:buFont typeface="Arial" panose="020B0604020202020204" pitchFamily="34" charset="0"/>
              <a:buChar char="•"/>
            </a:pPr>
            <a:r>
              <a:rPr lang="en-GB" b="1" dirty="0"/>
              <a:t>Version control</a:t>
            </a:r>
            <a:r>
              <a:rPr lang="en-GB" dirty="0"/>
              <a:t> – Track changes over time.</a:t>
            </a:r>
          </a:p>
          <a:p>
            <a:pPr marL="742950" lvl="1" indent="-285750">
              <a:buFont typeface="Arial" panose="020B0604020202020204" pitchFamily="34" charset="0"/>
              <a:buChar char="•"/>
            </a:pPr>
            <a:r>
              <a:rPr lang="en-GB" b="1" dirty="0"/>
              <a:t>Security &amp; auditability</a:t>
            </a:r>
            <a:r>
              <a:rPr lang="en-GB" dirty="0"/>
              <a:t> – Review who made changes and why.</a:t>
            </a:r>
          </a:p>
          <a:p>
            <a:pPr marL="742950" lvl="1" indent="-285750">
              <a:buFont typeface="Arial" panose="020B0604020202020204" pitchFamily="34" charset="0"/>
              <a:buChar char="•"/>
            </a:pPr>
            <a:r>
              <a:rPr lang="en-GB" b="1" dirty="0"/>
              <a:t>Automation</a:t>
            </a:r>
            <a:r>
              <a:rPr lang="en-GB" dirty="0"/>
              <a:t> – Reduce manual infrastructure work and prevent drift.</a:t>
            </a:r>
          </a:p>
          <a:p>
            <a:pPr>
              <a:buNone/>
            </a:pPr>
            <a:r>
              <a:rPr lang="en-GB" b="1" dirty="0"/>
              <a:t>2. Extending the ‘As Code’ Approach Beyond Infrastructure</a:t>
            </a:r>
          </a:p>
          <a:p>
            <a:pPr>
              <a:buFont typeface="Arial" panose="020B0604020202020204" pitchFamily="34" charset="0"/>
              <a:buChar char="•"/>
            </a:pPr>
            <a:r>
              <a:rPr lang="en-GB" b="1" dirty="0" err="1"/>
              <a:t>IaC</a:t>
            </a:r>
            <a:r>
              <a:rPr lang="en-GB" b="1" dirty="0"/>
              <a:t> isn't just for provisioning infrastructure</a:t>
            </a:r>
            <a:r>
              <a:rPr lang="en-GB" dirty="0"/>
              <a:t>—the same concept can be applied to: </a:t>
            </a:r>
          </a:p>
          <a:p>
            <a:pPr marL="742950" lvl="1" indent="-285750">
              <a:buFont typeface="Arial" panose="020B0604020202020204" pitchFamily="34" charset="0"/>
              <a:buChar char="•"/>
            </a:pPr>
            <a:r>
              <a:rPr lang="en-GB" b="1" dirty="0"/>
              <a:t>Security as Code</a:t>
            </a:r>
            <a:r>
              <a:rPr lang="en-GB" dirty="0"/>
              <a:t> – Automate security configurations.</a:t>
            </a:r>
          </a:p>
          <a:p>
            <a:pPr marL="742950" lvl="1" indent="-285750">
              <a:buFont typeface="Arial" panose="020B0604020202020204" pitchFamily="34" charset="0"/>
              <a:buChar char="•"/>
            </a:pPr>
            <a:r>
              <a:rPr lang="en-GB" b="1" dirty="0"/>
              <a:t>Policy as Code</a:t>
            </a:r>
            <a:r>
              <a:rPr lang="en-GB" dirty="0"/>
              <a:t> – Enforce governance with tools like </a:t>
            </a:r>
            <a:r>
              <a:rPr lang="en-GB" b="1" dirty="0"/>
              <a:t>Azure Policy</a:t>
            </a:r>
            <a:r>
              <a:rPr lang="en-GB" dirty="0"/>
              <a:t> and </a:t>
            </a:r>
            <a:r>
              <a:rPr lang="en-GB" b="1" dirty="0"/>
              <a:t>Open Policy Agent (OPA)</a:t>
            </a:r>
            <a:r>
              <a:rPr lang="en-GB" dirty="0"/>
              <a:t>.</a:t>
            </a:r>
          </a:p>
          <a:p>
            <a:pPr>
              <a:buFont typeface="Arial" panose="020B0604020202020204" pitchFamily="34" charset="0"/>
              <a:buChar char="•"/>
            </a:pPr>
            <a:r>
              <a:rPr lang="en-GB" dirty="0"/>
              <a:t>How it works: </a:t>
            </a:r>
          </a:p>
          <a:p>
            <a:pPr marL="742950" lvl="1" indent="-285750">
              <a:buFont typeface="Arial" panose="020B0604020202020204" pitchFamily="34" charset="0"/>
              <a:buChar char="•"/>
            </a:pPr>
            <a:r>
              <a:rPr lang="en-GB" dirty="0"/>
              <a:t>Developers push a </a:t>
            </a:r>
            <a:r>
              <a:rPr lang="en-GB" b="1" dirty="0"/>
              <a:t>YAML or JSON configuration</a:t>
            </a:r>
            <a:r>
              <a:rPr lang="en-GB" dirty="0"/>
              <a:t> to a </a:t>
            </a:r>
            <a:r>
              <a:rPr lang="en-GB" b="1" dirty="0"/>
              <a:t>repository</a:t>
            </a:r>
            <a:r>
              <a:rPr lang="en-GB" dirty="0"/>
              <a:t>.</a:t>
            </a:r>
          </a:p>
          <a:p>
            <a:pPr marL="742950" lvl="1" indent="-285750">
              <a:buFont typeface="Arial" panose="020B0604020202020204" pitchFamily="34" charset="0"/>
              <a:buChar char="•"/>
            </a:pPr>
            <a:r>
              <a:rPr lang="en-GB" dirty="0"/>
              <a:t>A </a:t>
            </a:r>
            <a:r>
              <a:rPr lang="en-GB" b="1" dirty="0"/>
              <a:t>workflow is triggered</a:t>
            </a:r>
            <a:r>
              <a:rPr lang="en-GB" dirty="0"/>
              <a:t> that processes the file and enforces policies automatically.</a:t>
            </a:r>
          </a:p>
          <a:p>
            <a:pPr marL="742950" lvl="1" indent="-285750">
              <a:buFont typeface="Arial" panose="020B0604020202020204" pitchFamily="34" charset="0"/>
              <a:buChar char="•"/>
            </a:pPr>
            <a:r>
              <a:rPr lang="en-GB" dirty="0"/>
              <a:t>Examples: </a:t>
            </a:r>
          </a:p>
          <a:p>
            <a:pPr marL="1143000" lvl="2" indent="-228600">
              <a:buFont typeface="Arial" panose="020B0604020202020204" pitchFamily="34" charset="0"/>
              <a:buChar char="•"/>
            </a:pPr>
            <a:r>
              <a:rPr lang="en-GB" b="1" dirty="0" err="1"/>
              <a:t>dependabot.yml</a:t>
            </a:r>
            <a:r>
              <a:rPr lang="en-GB" dirty="0"/>
              <a:t> (automating dependency updates).</a:t>
            </a:r>
          </a:p>
          <a:p>
            <a:pPr marL="1143000" lvl="2" indent="-228600">
              <a:buFont typeface="Arial" panose="020B0604020202020204" pitchFamily="34" charset="0"/>
              <a:buChar char="•"/>
            </a:pPr>
            <a:r>
              <a:rPr lang="en-GB" b="1" dirty="0"/>
              <a:t>CODEOWNERS</a:t>
            </a:r>
            <a:r>
              <a:rPr lang="en-GB" dirty="0"/>
              <a:t> (defining code review responsibilities).</a:t>
            </a:r>
          </a:p>
          <a:p>
            <a:pPr marL="1143000" lvl="2" indent="-228600">
              <a:buFont typeface="Arial" panose="020B0604020202020204" pitchFamily="34" charset="0"/>
              <a:buChar char="•"/>
            </a:pPr>
            <a:r>
              <a:rPr lang="en-GB" b="1" dirty="0"/>
              <a:t>Centralized policy repositories</a:t>
            </a:r>
            <a:r>
              <a:rPr lang="en-GB" dirty="0"/>
              <a:t> for governance enforcement.</a:t>
            </a:r>
          </a:p>
          <a:p>
            <a:pPr>
              <a:buNone/>
            </a:pPr>
            <a:r>
              <a:rPr lang="en-GB" b="1" dirty="0"/>
              <a:t>3. Everything as Code (</a:t>
            </a:r>
            <a:r>
              <a:rPr lang="en-GB" b="1" dirty="0" err="1"/>
              <a:t>EaC</a:t>
            </a:r>
            <a:r>
              <a:rPr lang="en-GB" b="1" dirty="0"/>
              <a:t>) and Self-Service</a:t>
            </a:r>
          </a:p>
          <a:p>
            <a:pPr>
              <a:buFont typeface="Arial" panose="020B0604020202020204" pitchFamily="34" charset="0"/>
              <a:buChar char="•"/>
            </a:pPr>
            <a:r>
              <a:rPr lang="en-GB" dirty="0"/>
              <a:t>By adopting </a:t>
            </a:r>
            <a:r>
              <a:rPr lang="en-GB" b="1" dirty="0"/>
              <a:t>Everything as Code (</a:t>
            </a:r>
            <a:r>
              <a:rPr lang="en-GB" b="1" dirty="0" err="1"/>
              <a:t>EaC</a:t>
            </a:r>
            <a:r>
              <a:rPr lang="en-GB" b="1" dirty="0"/>
              <a:t>)</a:t>
            </a:r>
            <a:r>
              <a:rPr lang="en-GB" dirty="0"/>
              <a:t>, you create a </a:t>
            </a:r>
            <a:r>
              <a:rPr lang="en-GB" b="1" dirty="0"/>
              <a:t>centralized </a:t>
            </a:r>
            <a:r>
              <a:rPr lang="en-GB" b="1" dirty="0" err="1"/>
              <a:t>catalog</a:t>
            </a:r>
            <a:r>
              <a:rPr lang="en-GB" b="1" dirty="0"/>
              <a:t> of reusable templates</a:t>
            </a:r>
            <a:r>
              <a:rPr lang="en-GB" dirty="0"/>
              <a:t>.</a:t>
            </a:r>
          </a:p>
          <a:p>
            <a:pPr>
              <a:buFont typeface="Arial" panose="020B0604020202020204" pitchFamily="34" charset="0"/>
              <a:buChar char="•"/>
            </a:pPr>
            <a:r>
              <a:rPr lang="en-GB" dirty="0"/>
              <a:t>Developers can </a:t>
            </a:r>
            <a:r>
              <a:rPr lang="en-GB" b="1" dirty="0"/>
              <a:t>self-serve infrastructure, security, and policies</a:t>
            </a:r>
            <a:r>
              <a:rPr lang="en-GB" dirty="0"/>
              <a:t> while adhering to best practices </a:t>
            </a:r>
            <a:r>
              <a:rPr lang="en-GB" b="1" dirty="0"/>
              <a:t>by default</a:t>
            </a:r>
            <a:r>
              <a:rPr lang="en-GB" dirty="0"/>
              <a:t>.</a:t>
            </a:r>
          </a:p>
          <a:p>
            <a:pPr>
              <a:buFont typeface="Arial" panose="020B0604020202020204" pitchFamily="34" charset="0"/>
              <a:buChar char="•"/>
            </a:pPr>
            <a:r>
              <a:rPr lang="en-GB" dirty="0"/>
              <a:t>This approach </a:t>
            </a:r>
            <a:r>
              <a:rPr lang="en-GB" b="1" dirty="0"/>
              <a:t>reduces cognitive load</a:t>
            </a:r>
            <a:r>
              <a:rPr lang="en-GB" dirty="0"/>
              <a:t>, allowing developers to focus on delivering value instead of managing configurations.</a:t>
            </a:r>
          </a:p>
          <a:p>
            <a:pPr>
              <a:buNone/>
            </a:pPr>
            <a:r>
              <a:rPr lang="en-GB" b="1" dirty="0"/>
              <a:t>4. Key Takeaway</a:t>
            </a:r>
          </a:p>
          <a:p>
            <a:pPr>
              <a:buFont typeface="Arial" panose="020B0604020202020204" pitchFamily="34" charset="0"/>
              <a:buChar char="•"/>
            </a:pPr>
            <a:r>
              <a:rPr lang="en-GB" b="1" dirty="0" err="1"/>
              <a:t>IaC</a:t>
            </a:r>
            <a:r>
              <a:rPr lang="en-GB" b="1" dirty="0"/>
              <a:t> + </a:t>
            </a:r>
            <a:r>
              <a:rPr lang="en-GB" b="1" dirty="0" err="1"/>
              <a:t>GitOps</a:t>
            </a:r>
            <a:r>
              <a:rPr lang="en-GB" b="1" dirty="0"/>
              <a:t> + Self-Service = Empowered Developers &amp; Scalable Infrastructure</a:t>
            </a:r>
            <a:endParaRPr lang="en-GB" dirty="0"/>
          </a:p>
          <a:p>
            <a:pPr>
              <a:buFont typeface="Arial" panose="020B0604020202020204" pitchFamily="34" charset="0"/>
              <a:buChar char="•"/>
            </a:pPr>
            <a:r>
              <a:rPr lang="en-GB" b="1" dirty="0"/>
              <a:t>Automate everything</a:t>
            </a:r>
            <a:r>
              <a:rPr lang="en-GB" dirty="0"/>
              <a:t> to improve </a:t>
            </a:r>
            <a:r>
              <a:rPr lang="en-GB" b="1" dirty="0"/>
              <a:t>speed, security, and governance</a:t>
            </a:r>
            <a:r>
              <a:rPr lang="en-GB" dirty="0"/>
              <a:t>.</a:t>
            </a:r>
          </a:p>
          <a:p>
            <a:pPr>
              <a:buFont typeface="Arial" panose="020B0604020202020204" pitchFamily="34" charset="0"/>
              <a:buChar char="•"/>
            </a:pPr>
            <a:r>
              <a:rPr lang="en-GB" dirty="0"/>
              <a:t>Enable </a:t>
            </a:r>
            <a:r>
              <a:rPr lang="en-GB" b="1" dirty="0"/>
              <a:t>developer self-service</a:t>
            </a:r>
            <a:r>
              <a:rPr lang="en-GB" dirty="0"/>
              <a:t> by offering a </a:t>
            </a:r>
            <a:r>
              <a:rPr lang="en-GB" b="1" dirty="0"/>
              <a:t>curated set of best-practice templates</a:t>
            </a:r>
            <a:r>
              <a:rPr lang="en-GB" dirty="0"/>
              <a:t>.</a:t>
            </a:r>
          </a:p>
          <a:p>
            <a:endParaRPr lang="en-AU" dirty="0"/>
          </a:p>
        </p:txBody>
      </p:sp>
    </p:spTree>
    <p:extLst>
      <p:ext uri="{BB962C8B-B14F-4D97-AF65-F5344CB8AC3E}">
        <p14:creationId xmlns:p14="http://schemas.microsoft.com/office/powerpoint/2010/main" val="1914794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dirty="0"/>
              <a:t>Speaker Notes: Start Right Templates &amp; Stay Right Governance</a:t>
            </a:r>
          </a:p>
          <a:p>
            <a:pPr>
              <a:buNone/>
            </a:pPr>
            <a:r>
              <a:rPr lang="en-GB" b="1" dirty="0"/>
              <a:t>1. Applying Software Design Principles to Platform Engineering</a:t>
            </a:r>
          </a:p>
          <a:p>
            <a:pPr>
              <a:buFont typeface="Arial" panose="020B0604020202020204" pitchFamily="34" charset="0"/>
              <a:buChar char="•"/>
            </a:pPr>
            <a:r>
              <a:rPr lang="en-GB" dirty="0"/>
              <a:t>In </a:t>
            </a:r>
            <a:r>
              <a:rPr lang="en-GB" b="1" dirty="0"/>
              <a:t>software development</a:t>
            </a:r>
            <a:r>
              <a:rPr lang="en-GB" dirty="0"/>
              <a:t>, we emphasize </a:t>
            </a:r>
            <a:r>
              <a:rPr lang="en-GB" b="1" dirty="0"/>
              <a:t>encapsulation, modularity, and composability</a:t>
            </a:r>
            <a:r>
              <a:rPr lang="en-GB" dirty="0"/>
              <a:t> to build </a:t>
            </a:r>
            <a:r>
              <a:rPr lang="en-GB" b="1" dirty="0"/>
              <a:t>scalable and maintainable applications</a:t>
            </a:r>
            <a:r>
              <a:rPr lang="en-GB" dirty="0"/>
              <a:t>.</a:t>
            </a:r>
          </a:p>
          <a:p>
            <a:pPr>
              <a:buFont typeface="Arial" panose="020B0604020202020204" pitchFamily="34" charset="0"/>
              <a:buChar char="•"/>
            </a:pPr>
            <a:r>
              <a:rPr lang="en-GB" dirty="0"/>
              <a:t>The </a:t>
            </a:r>
            <a:r>
              <a:rPr lang="en-GB" b="1" dirty="0"/>
              <a:t>same principles apply to platform engineering</a:t>
            </a:r>
            <a:r>
              <a:rPr lang="en-GB" dirty="0"/>
              <a:t>—by using </a:t>
            </a:r>
            <a:r>
              <a:rPr lang="en-GB" b="1" dirty="0"/>
              <a:t>templating</a:t>
            </a:r>
            <a:r>
              <a:rPr lang="en-GB" dirty="0"/>
              <a:t> for infrastructure and application setup.</a:t>
            </a:r>
          </a:p>
          <a:p>
            <a:pPr>
              <a:buNone/>
            </a:pPr>
            <a:r>
              <a:rPr lang="en-GB" b="1" dirty="0"/>
              <a:t>2. Start Right with Secure, Reusable Templates</a:t>
            </a:r>
          </a:p>
          <a:p>
            <a:pPr>
              <a:buFont typeface="Arial" panose="020B0604020202020204" pitchFamily="34" charset="0"/>
              <a:buChar char="•"/>
            </a:pPr>
            <a:r>
              <a:rPr lang="en-GB" b="1" dirty="0"/>
              <a:t>Centrally secured, reusable Infrastructure as Code (</a:t>
            </a:r>
            <a:r>
              <a:rPr lang="en-GB" b="1" dirty="0" err="1"/>
              <a:t>IaC</a:t>
            </a:r>
            <a:r>
              <a:rPr lang="en-GB" b="1" dirty="0"/>
              <a:t>) templates</a:t>
            </a:r>
            <a:r>
              <a:rPr lang="en-GB" dirty="0"/>
              <a:t> act as building blocks for infrastructure provisioning.</a:t>
            </a:r>
          </a:p>
          <a:p>
            <a:pPr>
              <a:buFont typeface="Arial" panose="020B0604020202020204" pitchFamily="34" charset="0"/>
              <a:buChar char="•"/>
            </a:pPr>
            <a:r>
              <a:rPr lang="en-GB" dirty="0"/>
              <a:t>These templates allow developers to </a:t>
            </a:r>
            <a:r>
              <a:rPr lang="en-GB" b="1" dirty="0"/>
              <a:t>focus on application code</a:t>
            </a:r>
            <a:r>
              <a:rPr lang="en-GB" dirty="0"/>
              <a:t> rather than managing the underlying infrastructure.</a:t>
            </a:r>
          </a:p>
          <a:p>
            <a:pPr>
              <a:buFont typeface="Arial" panose="020B0604020202020204" pitchFamily="34" charset="0"/>
              <a:buChar char="•"/>
            </a:pPr>
            <a:r>
              <a:rPr lang="en-GB" dirty="0"/>
              <a:t>Example: </a:t>
            </a:r>
          </a:p>
          <a:p>
            <a:pPr marL="742950" lvl="1" indent="-285750">
              <a:buFont typeface="Arial" panose="020B0604020202020204" pitchFamily="34" charset="0"/>
              <a:buChar char="•"/>
            </a:pPr>
            <a:r>
              <a:rPr lang="en-GB" b="1" dirty="0"/>
              <a:t>Pre-approved Terraform/Bicep modules</a:t>
            </a:r>
            <a:r>
              <a:rPr lang="en-GB" dirty="0"/>
              <a:t> for networking, storage, and security.</a:t>
            </a:r>
          </a:p>
          <a:p>
            <a:pPr marL="742950" lvl="1" indent="-285750">
              <a:buFont typeface="Arial" panose="020B0604020202020204" pitchFamily="34" charset="0"/>
              <a:buChar char="•"/>
            </a:pPr>
            <a:r>
              <a:rPr lang="en-GB" b="1" dirty="0"/>
              <a:t>Pre-configured CI/CD pipelines</a:t>
            </a:r>
            <a:r>
              <a:rPr lang="en-GB" dirty="0"/>
              <a:t> with best practices baked in.</a:t>
            </a:r>
          </a:p>
          <a:p>
            <a:pPr>
              <a:buNone/>
            </a:pPr>
            <a:r>
              <a:rPr lang="en-GB" b="1" dirty="0"/>
              <a:t>Quote:</a:t>
            </a:r>
            <a:br>
              <a:rPr lang="en-GB" dirty="0"/>
            </a:br>
            <a:r>
              <a:rPr lang="en-GB" i="1" dirty="0"/>
              <a:t>"We will build out modules for our [developers]… so instead of having to write or worry about any of the backend themselves, all they need to do is worry about their application code."</a:t>
            </a:r>
            <a:br>
              <a:rPr lang="en-GB" dirty="0"/>
            </a:br>
            <a:r>
              <a:rPr lang="en-GB" dirty="0"/>
              <a:t>— Daniel, Cloud Engineer, Fortune 500 Media Company</a:t>
            </a:r>
          </a:p>
          <a:p>
            <a:pPr>
              <a:buNone/>
            </a:pPr>
            <a:r>
              <a:rPr lang="en-GB" b="1" dirty="0"/>
              <a:t>3. Everything as Code (</a:t>
            </a:r>
            <a:r>
              <a:rPr lang="en-GB" b="1" dirty="0" err="1"/>
              <a:t>EaC</a:t>
            </a:r>
            <a:r>
              <a:rPr lang="en-GB" b="1" dirty="0"/>
              <a:t>) for a Seamless Developer Experience</a:t>
            </a:r>
          </a:p>
          <a:p>
            <a:pPr>
              <a:buFont typeface="Arial" panose="020B0604020202020204" pitchFamily="34" charset="0"/>
              <a:buChar char="•"/>
            </a:pPr>
            <a:r>
              <a:rPr lang="en-GB" dirty="0"/>
              <a:t>Combine </a:t>
            </a:r>
            <a:r>
              <a:rPr lang="en-GB" b="1" dirty="0" err="1"/>
              <a:t>IaC</a:t>
            </a:r>
            <a:r>
              <a:rPr lang="en-GB" b="1" dirty="0"/>
              <a:t>, </a:t>
            </a:r>
            <a:r>
              <a:rPr lang="en-GB" b="1" dirty="0" err="1"/>
              <a:t>EaC</a:t>
            </a:r>
            <a:r>
              <a:rPr lang="en-GB" b="1" dirty="0"/>
              <a:t>, and application templates</a:t>
            </a:r>
            <a:r>
              <a:rPr lang="en-GB" dirty="0"/>
              <a:t> into a </a:t>
            </a:r>
            <a:r>
              <a:rPr lang="en-GB" b="1" dirty="0"/>
              <a:t>tailored, Everything as Code (</a:t>
            </a:r>
            <a:r>
              <a:rPr lang="en-GB" b="1" dirty="0" err="1"/>
              <a:t>EaC</a:t>
            </a:r>
            <a:r>
              <a:rPr lang="en-GB" b="1" dirty="0"/>
              <a:t>) solution</a:t>
            </a:r>
            <a:r>
              <a:rPr lang="en-GB" dirty="0"/>
              <a:t>.</a:t>
            </a:r>
          </a:p>
          <a:p>
            <a:pPr>
              <a:buFont typeface="Arial" panose="020B0604020202020204" pitchFamily="34" charset="0"/>
              <a:buChar char="•"/>
            </a:pPr>
            <a:r>
              <a:rPr lang="en-GB" dirty="0"/>
              <a:t>Extend </a:t>
            </a:r>
            <a:r>
              <a:rPr lang="en-GB" dirty="0" err="1"/>
              <a:t>EaC</a:t>
            </a:r>
            <a:r>
              <a:rPr lang="en-GB" dirty="0"/>
              <a:t> beyond infrastructure to other activities: </a:t>
            </a:r>
          </a:p>
          <a:p>
            <a:pPr marL="742950" lvl="1" indent="-285750">
              <a:buFont typeface="Arial" panose="020B0604020202020204" pitchFamily="34" charset="0"/>
              <a:buChar char="•"/>
            </a:pPr>
            <a:r>
              <a:rPr lang="en-GB" b="1" dirty="0"/>
              <a:t>Automated source code repository creation</a:t>
            </a:r>
            <a:r>
              <a:rPr lang="en-GB" dirty="0"/>
              <a:t> with sample projects.</a:t>
            </a:r>
          </a:p>
          <a:p>
            <a:pPr marL="742950" lvl="1" indent="-285750">
              <a:buFont typeface="Arial" panose="020B0604020202020204" pitchFamily="34" charset="0"/>
              <a:buChar char="•"/>
            </a:pPr>
            <a:r>
              <a:rPr lang="en-GB" b="1" dirty="0"/>
              <a:t>Pre-configured observability tooling</a:t>
            </a:r>
            <a:r>
              <a:rPr lang="en-GB" dirty="0"/>
              <a:t> (e.g., logging &amp; monitoring setup).</a:t>
            </a:r>
          </a:p>
          <a:p>
            <a:pPr marL="742950" lvl="1" indent="-285750">
              <a:buFont typeface="Arial" panose="020B0604020202020204" pitchFamily="34" charset="0"/>
              <a:buChar char="•"/>
            </a:pPr>
            <a:r>
              <a:rPr lang="en-GB" b="1" dirty="0"/>
              <a:t>Security and policy configurations</a:t>
            </a:r>
            <a:r>
              <a:rPr lang="en-GB" dirty="0"/>
              <a:t> enforced as code.</a:t>
            </a:r>
          </a:p>
          <a:p>
            <a:pPr>
              <a:buNone/>
            </a:pPr>
            <a:r>
              <a:rPr lang="en-GB" b="1" dirty="0"/>
              <a:t>4. Where to Store &amp; Manage Templates?</a:t>
            </a:r>
          </a:p>
          <a:p>
            <a:pPr>
              <a:buFont typeface="Arial" panose="020B0604020202020204" pitchFamily="34" charset="0"/>
              <a:buChar char="•"/>
            </a:pPr>
            <a:r>
              <a:rPr lang="en-GB" dirty="0"/>
              <a:t>Store or reference </a:t>
            </a:r>
            <a:r>
              <a:rPr lang="en-GB" b="1" dirty="0" err="1"/>
              <a:t>IaC</a:t>
            </a:r>
            <a:r>
              <a:rPr lang="en-GB" b="1" dirty="0"/>
              <a:t>, </a:t>
            </a:r>
            <a:r>
              <a:rPr lang="en-GB" b="1" dirty="0" err="1"/>
              <a:t>EaC</a:t>
            </a:r>
            <a:r>
              <a:rPr lang="en-GB" b="1" dirty="0"/>
              <a:t>, and application templates</a:t>
            </a:r>
            <a:r>
              <a:rPr lang="en-GB" dirty="0"/>
              <a:t> from secure, central locations like: </a:t>
            </a:r>
          </a:p>
          <a:p>
            <a:pPr marL="742950" lvl="1" indent="-285750">
              <a:buFont typeface="Arial" panose="020B0604020202020204" pitchFamily="34" charset="0"/>
              <a:buChar char="•"/>
            </a:pPr>
            <a:r>
              <a:rPr lang="en-GB" b="1" dirty="0"/>
              <a:t>Git repositories</a:t>
            </a:r>
            <a:r>
              <a:rPr lang="en-GB" dirty="0"/>
              <a:t> (e.g., GitHub, Azure Repos).</a:t>
            </a:r>
          </a:p>
          <a:p>
            <a:pPr marL="742950" lvl="1" indent="-285750">
              <a:buFont typeface="Arial" panose="020B0604020202020204" pitchFamily="34" charset="0"/>
              <a:buChar char="•"/>
            </a:pPr>
            <a:r>
              <a:rPr lang="en-GB" b="1" dirty="0"/>
              <a:t>Azure Deployment Environments (ADE) </a:t>
            </a:r>
            <a:r>
              <a:rPr lang="en-GB" b="1" dirty="0" err="1"/>
              <a:t>catalogs</a:t>
            </a:r>
            <a:r>
              <a:rPr lang="en-GB" dirty="0"/>
              <a:t> for cloud infra.</a:t>
            </a:r>
          </a:p>
          <a:p>
            <a:pPr marL="742950" lvl="1" indent="-285750">
              <a:buFont typeface="Arial" panose="020B0604020202020204" pitchFamily="34" charset="0"/>
              <a:buChar char="•"/>
            </a:pPr>
            <a:r>
              <a:rPr lang="en-GB" b="1" dirty="0"/>
              <a:t>Azure Container Registry (ACR)</a:t>
            </a:r>
            <a:r>
              <a:rPr lang="en-GB" dirty="0"/>
              <a:t> for cloud-native applications.</a:t>
            </a:r>
          </a:p>
          <a:p>
            <a:pPr>
              <a:buNone/>
            </a:pPr>
            <a:r>
              <a:rPr lang="en-GB" b="1" dirty="0"/>
              <a:t>5. Stay Right with Automated Governance</a:t>
            </a:r>
          </a:p>
          <a:p>
            <a:pPr>
              <a:buFont typeface="Arial" panose="020B0604020202020204" pitchFamily="34" charset="0"/>
              <a:buChar char="•"/>
            </a:pPr>
            <a:r>
              <a:rPr lang="en-GB" dirty="0"/>
              <a:t>Once </a:t>
            </a:r>
            <a:r>
              <a:rPr lang="en-GB" b="1" dirty="0"/>
              <a:t>start right templates</a:t>
            </a:r>
            <a:r>
              <a:rPr lang="en-GB" dirty="0"/>
              <a:t> are in place, combine them with: </a:t>
            </a:r>
          </a:p>
          <a:p>
            <a:pPr marL="742950" lvl="1" indent="-285750">
              <a:buFont typeface="Arial" panose="020B0604020202020204" pitchFamily="34" charset="0"/>
              <a:buChar char="•"/>
            </a:pPr>
            <a:r>
              <a:rPr lang="en-GB" b="1" dirty="0"/>
              <a:t>Automated policy enforcement</a:t>
            </a:r>
            <a:r>
              <a:rPr lang="en-GB" dirty="0"/>
              <a:t> (e.g., Azure Policy, Open Policy Agent).</a:t>
            </a:r>
          </a:p>
          <a:p>
            <a:pPr marL="742950" lvl="1" indent="-285750">
              <a:buFont typeface="Arial" panose="020B0604020202020204" pitchFamily="34" charset="0"/>
              <a:buChar char="•"/>
            </a:pPr>
            <a:r>
              <a:rPr lang="en-GB" b="1" dirty="0"/>
              <a:t>Continuous security scanning</a:t>
            </a:r>
            <a:r>
              <a:rPr lang="en-GB" dirty="0"/>
              <a:t> and compliance checks.</a:t>
            </a:r>
          </a:p>
          <a:p>
            <a:pPr marL="742950" lvl="1" indent="-285750">
              <a:buFont typeface="Arial" panose="020B0604020202020204" pitchFamily="34" charset="0"/>
              <a:buChar char="•"/>
            </a:pPr>
            <a:r>
              <a:rPr lang="en-GB" b="1" dirty="0"/>
              <a:t>CI/CD guardrails</a:t>
            </a:r>
            <a:r>
              <a:rPr lang="en-GB" dirty="0"/>
              <a:t> that ensure best practices are followed from Day 1.</a:t>
            </a:r>
          </a:p>
          <a:p>
            <a:pPr>
              <a:buNone/>
            </a:pPr>
            <a:r>
              <a:rPr lang="en-GB" b="1" dirty="0"/>
              <a:t>Key Takeaway:</a:t>
            </a:r>
            <a:endParaRPr lang="en-GB" dirty="0"/>
          </a:p>
          <a:p>
            <a:pPr>
              <a:buFont typeface="Arial" panose="020B0604020202020204" pitchFamily="34" charset="0"/>
              <a:buChar char="•"/>
            </a:pPr>
            <a:r>
              <a:rPr lang="en-GB" b="1" dirty="0"/>
              <a:t>Start Right</a:t>
            </a:r>
            <a:r>
              <a:rPr lang="en-GB" dirty="0"/>
              <a:t>: Provide developers with pre-built, best-practice templates.</a:t>
            </a:r>
          </a:p>
          <a:p>
            <a:pPr>
              <a:buFont typeface="Arial" panose="020B0604020202020204" pitchFamily="34" charset="0"/>
              <a:buChar char="•"/>
            </a:pPr>
            <a:r>
              <a:rPr lang="en-GB" b="1" dirty="0"/>
              <a:t>Stay Right</a:t>
            </a:r>
            <a:r>
              <a:rPr lang="en-GB" dirty="0"/>
              <a:t>: Automate governance, security, and compliance to keep everything on track.</a:t>
            </a:r>
          </a:p>
          <a:p>
            <a:endParaRPr lang="en-AU" dirty="0"/>
          </a:p>
        </p:txBody>
      </p:sp>
    </p:spTree>
    <p:extLst>
      <p:ext uri="{BB962C8B-B14F-4D97-AF65-F5344CB8AC3E}">
        <p14:creationId xmlns:p14="http://schemas.microsoft.com/office/powerpoint/2010/main" val="4174098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Radius is designed to enable platform engineers and developers to collaborate on building cloud-native applications. The abstraction unit here is what we call recipes, which are swappable pieces of infrastructure that follow your organization’s best practices and configuration by default.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The ultimate step beyond all of this are portals like backstage, where you have an actual portal you go to </a:t>
            </a:r>
            <a:r>
              <a:rPr lang="en-AU" dirty="0" err="1"/>
              <a:t>to</a:t>
            </a:r>
            <a:r>
              <a:rPr lang="en-AU" dirty="0"/>
              <a:t> simplify a software development workflow from artifacts that you store in a software </a:t>
            </a:r>
            <a:r>
              <a:rPr lang="en-AU" dirty="0" err="1"/>
              <a:t>catalog</a:t>
            </a:r>
            <a:r>
              <a:rPr lang="en-AU" dirty="0"/>
              <a:t>.</a:t>
            </a:r>
          </a:p>
          <a:p>
            <a:pPr algn="l">
              <a:spcBef>
                <a:spcPts val="750"/>
              </a:spcBef>
              <a:spcAft>
                <a:spcPts val="600"/>
              </a:spcAft>
              <a:buFont typeface="Arial" panose="020B0604020202020204" pitchFamily="34" charset="0"/>
              <a:buChar char="•"/>
            </a:pPr>
            <a:r>
              <a:rPr lang="en-GB" b="1" i="0" dirty="0">
                <a:solidFill>
                  <a:srgbClr val="001D35"/>
                </a:solidFill>
                <a:effectLst/>
                <a:latin typeface="Google Sans"/>
              </a:rPr>
              <a:t>Key Features:</a:t>
            </a:r>
            <a:endParaRPr lang="en-GB" b="0" i="0" dirty="0">
              <a:solidFill>
                <a:srgbClr val="001D35"/>
              </a:solidFill>
              <a:effectLst/>
              <a:latin typeface="Google Sans"/>
            </a:endParaRPr>
          </a:p>
          <a:p>
            <a:pPr algn="l" fontAlgn="ctr">
              <a:spcBef>
                <a:spcPts val="600"/>
              </a:spcBef>
              <a:spcAft>
                <a:spcPts val="600"/>
              </a:spcAft>
              <a:buFont typeface="Arial" panose="020B0604020202020204" pitchFamily="34" charset="0"/>
              <a:buChar char="•"/>
            </a:pPr>
            <a:r>
              <a:rPr lang="en-GB" b="1" i="0" dirty="0">
                <a:solidFill>
                  <a:srgbClr val="001D35"/>
                </a:solidFill>
                <a:effectLst/>
                <a:latin typeface="Google Sans"/>
              </a:rPr>
              <a:t>Software </a:t>
            </a:r>
            <a:r>
              <a:rPr lang="en-GB" b="1" i="0" dirty="0" err="1">
                <a:solidFill>
                  <a:srgbClr val="001D35"/>
                </a:solidFill>
                <a:effectLst/>
                <a:latin typeface="Google Sans"/>
              </a:rPr>
              <a:t>Catalog</a:t>
            </a:r>
            <a:r>
              <a:rPr lang="en-GB" b="1" i="0" dirty="0">
                <a:solidFill>
                  <a:srgbClr val="001D35"/>
                </a:solidFill>
                <a:effectLst/>
                <a:latin typeface="Google Sans"/>
              </a:rPr>
              <a:t>:</a:t>
            </a:r>
            <a:r>
              <a:rPr lang="en-GB" b="0" i="0" dirty="0">
                <a:solidFill>
                  <a:srgbClr val="001D35"/>
                </a:solidFill>
                <a:effectLst/>
                <a:latin typeface="Google Sans"/>
              </a:rPr>
              <a:t> A centralized repository for all software components, services, libraries, and data pipelines. </a:t>
            </a:r>
          </a:p>
          <a:p>
            <a:pPr algn="l" fontAlgn="ctr">
              <a:spcBef>
                <a:spcPts val="600"/>
              </a:spcBef>
              <a:spcAft>
                <a:spcPts val="600"/>
              </a:spcAft>
              <a:buFont typeface="Arial" panose="020B0604020202020204" pitchFamily="34" charset="0"/>
              <a:buChar char="•"/>
            </a:pPr>
            <a:r>
              <a:rPr lang="en-GB" b="1" i="0" dirty="0">
                <a:solidFill>
                  <a:srgbClr val="001D35"/>
                </a:solidFill>
                <a:effectLst/>
                <a:latin typeface="Google Sans"/>
              </a:rPr>
              <a:t>Developer Portal:</a:t>
            </a:r>
            <a:r>
              <a:rPr lang="en-GB" b="0" i="0" dirty="0">
                <a:solidFill>
                  <a:srgbClr val="001D35"/>
                </a:solidFill>
                <a:effectLst/>
                <a:latin typeface="Google Sans"/>
              </a:rPr>
              <a:t> A unified interface for accessing and managing infrastructure tooling, services, and documentation. </a:t>
            </a:r>
          </a:p>
          <a:p>
            <a:pPr algn="l" fontAlgn="ctr">
              <a:spcBef>
                <a:spcPts val="600"/>
              </a:spcBef>
              <a:spcAft>
                <a:spcPts val="600"/>
              </a:spcAft>
              <a:buFont typeface="Arial" panose="020B0604020202020204" pitchFamily="34" charset="0"/>
              <a:buChar char="•"/>
            </a:pPr>
            <a:r>
              <a:rPr lang="en-GB" b="1" i="0" dirty="0">
                <a:solidFill>
                  <a:srgbClr val="001D35"/>
                </a:solidFill>
                <a:effectLst/>
                <a:latin typeface="Google Sans"/>
              </a:rPr>
              <a:t>Software Templates:</a:t>
            </a:r>
            <a:r>
              <a:rPr lang="en-GB" b="0" i="0" dirty="0">
                <a:solidFill>
                  <a:srgbClr val="001D35"/>
                </a:solidFill>
                <a:effectLst/>
                <a:latin typeface="Google Sans"/>
              </a:rPr>
              <a:t> Tools for creating new components and services using pre-defined templates. </a:t>
            </a:r>
          </a:p>
          <a:p>
            <a:pPr algn="l" fontAlgn="ctr">
              <a:spcBef>
                <a:spcPts val="600"/>
              </a:spcBef>
              <a:spcAft>
                <a:spcPts val="1500"/>
              </a:spcAft>
              <a:buFont typeface="Arial" panose="020B0604020202020204" pitchFamily="34" charset="0"/>
              <a:buChar char="•"/>
            </a:pPr>
            <a:r>
              <a:rPr lang="en-GB" b="1" i="0" dirty="0">
                <a:solidFill>
                  <a:srgbClr val="001D35"/>
                </a:solidFill>
                <a:effectLst/>
                <a:latin typeface="Google Sans"/>
              </a:rPr>
              <a:t>Plugin Architecture:</a:t>
            </a:r>
            <a:r>
              <a:rPr lang="en-GB" b="0" i="0" dirty="0">
                <a:solidFill>
                  <a:srgbClr val="001D35"/>
                </a:solidFill>
                <a:effectLst/>
                <a:latin typeface="Google Sans"/>
              </a:rPr>
              <a:t> Backstage is designed to be extensible through plugins, allowing users to integrate various tools and services. </a:t>
            </a:r>
          </a:p>
          <a:p>
            <a:pPr algn="l">
              <a:spcBef>
                <a:spcPts val="750"/>
              </a:spcBef>
              <a:spcAft>
                <a:spcPts val="600"/>
              </a:spcAft>
              <a:buFont typeface="Arial" panose="020B0604020202020204" pitchFamily="34" charset="0"/>
              <a:buChar char="•"/>
            </a:pPr>
            <a:r>
              <a:rPr lang="en-GB" b="1" i="0" dirty="0">
                <a:solidFill>
                  <a:srgbClr val="001D35"/>
                </a:solidFill>
                <a:effectLst/>
                <a:latin typeface="Google Sans"/>
              </a:rPr>
              <a:t>Benefits:</a:t>
            </a:r>
            <a:endParaRPr lang="en-GB" b="0" i="0" dirty="0">
              <a:solidFill>
                <a:srgbClr val="001D35"/>
              </a:solidFill>
              <a:effectLst/>
              <a:latin typeface="Google Sans"/>
            </a:endParaRPr>
          </a:p>
          <a:p>
            <a:pPr algn="l" fontAlgn="ctr">
              <a:spcBef>
                <a:spcPts val="600"/>
              </a:spcBef>
              <a:spcAft>
                <a:spcPts val="600"/>
              </a:spcAft>
              <a:buFont typeface="Arial" panose="020B0604020202020204" pitchFamily="34" charset="0"/>
              <a:buChar char="•"/>
            </a:pPr>
            <a:r>
              <a:rPr lang="en-GB" b="1" i="0" dirty="0">
                <a:solidFill>
                  <a:srgbClr val="001D35"/>
                </a:solidFill>
                <a:effectLst/>
                <a:latin typeface="Google Sans"/>
              </a:rPr>
              <a:t>Improved Developer Productivity:</a:t>
            </a:r>
            <a:r>
              <a:rPr lang="en-GB" b="0" i="0" dirty="0">
                <a:solidFill>
                  <a:srgbClr val="001D35"/>
                </a:solidFill>
                <a:effectLst/>
                <a:latin typeface="Google Sans"/>
              </a:rPr>
              <a:t> Streamlines workflows, reduces cognitive load, and makes it easier to onboard and manage software. </a:t>
            </a:r>
          </a:p>
          <a:p>
            <a:pPr algn="l" fontAlgn="ctr">
              <a:spcBef>
                <a:spcPts val="600"/>
              </a:spcBef>
              <a:spcAft>
                <a:spcPts val="600"/>
              </a:spcAft>
              <a:buFont typeface="Arial" panose="020B0604020202020204" pitchFamily="34" charset="0"/>
              <a:buChar char="•"/>
            </a:pPr>
            <a:r>
              <a:rPr lang="en-GB" b="1" i="0" dirty="0">
                <a:solidFill>
                  <a:srgbClr val="001D35"/>
                </a:solidFill>
                <a:effectLst/>
                <a:latin typeface="Google Sans"/>
              </a:rPr>
              <a:t>Enhanced Collaboration:</a:t>
            </a:r>
            <a:r>
              <a:rPr lang="en-GB" b="0" i="0" dirty="0">
                <a:solidFill>
                  <a:srgbClr val="001D35"/>
                </a:solidFill>
                <a:effectLst/>
                <a:latin typeface="Google Sans"/>
              </a:rPr>
              <a:t> Provides a central hub for information sharing and collaboration among developers. </a:t>
            </a:r>
          </a:p>
          <a:p>
            <a:pPr algn="l">
              <a:spcBef>
                <a:spcPts val="600"/>
              </a:spcBef>
              <a:spcAft>
                <a:spcPts val="1500"/>
              </a:spcAft>
              <a:buFont typeface="Arial" panose="020B0604020202020204" pitchFamily="34" charset="0"/>
              <a:buChar char="•"/>
            </a:pPr>
            <a:r>
              <a:rPr lang="en-GB" b="1" i="0" dirty="0">
                <a:solidFill>
                  <a:srgbClr val="001D35"/>
                </a:solidFill>
                <a:effectLst/>
                <a:latin typeface="Google Sans"/>
              </a:rPr>
              <a:t>Increased Autonomy:</a:t>
            </a:r>
            <a:r>
              <a:rPr lang="en-GB" b="0" i="0" dirty="0">
                <a:solidFill>
                  <a:srgbClr val="001D35"/>
                </a:solidFill>
                <a:effectLst/>
                <a:latin typeface="Google Sans"/>
              </a:rPr>
              <a:t> Enables product teams to ship high-quality code quickly without compromising autonomy. </a:t>
            </a:r>
          </a:p>
          <a:p>
            <a:endParaRPr lang="en-AU" dirty="0"/>
          </a:p>
        </p:txBody>
      </p:sp>
    </p:spTree>
    <p:extLst>
      <p:ext uri="{BB962C8B-B14F-4D97-AF65-F5344CB8AC3E}">
        <p14:creationId xmlns:p14="http://schemas.microsoft.com/office/powerpoint/2010/main" val="1205128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161616"/>
                </a:solidFill>
                <a:effectLst/>
                <a:highlight>
                  <a:srgbClr val="FFFFFF"/>
                </a:highlight>
                <a:latin typeface="Segoe UI" panose="020B0502040204020203" pitchFamily="34" charset="0"/>
              </a:rPr>
              <a:t>Azure Deployment Environments essentially help development teams to quickly and easily spin up app infrastructure using project-based templates that establish consistency and best practices while maximizing security. This on-demand access to secure environments accelerates the different stages of the software development lifecycle in a compliant and cost-efficient way.</a:t>
            </a:r>
          </a:p>
          <a:p>
            <a:endParaRPr lang="en-GB" b="0" i="0" dirty="0">
              <a:solidFill>
                <a:srgbClr val="161616"/>
              </a:solidFill>
              <a:effectLst/>
              <a:highlight>
                <a:srgbClr val="FFFFFF"/>
              </a:highlight>
              <a:latin typeface="Segoe UI" panose="020B0502040204020203" pitchFamily="34" charset="0"/>
            </a:endParaRPr>
          </a:p>
          <a:p>
            <a:pPr algn="l"/>
            <a:r>
              <a:rPr lang="en-GB" b="0" i="0" dirty="0">
                <a:solidFill>
                  <a:srgbClr val="161616"/>
                </a:solidFill>
                <a:effectLst/>
                <a:highlight>
                  <a:srgbClr val="FFFFFF"/>
                </a:highlight>
                <a:latin typeface="Segoe UI" panose="020B0502040204020203" pitchFamily="34" charset="0"/>
              </a:rPr>
              <a:t>A </a:t>
            </a:r>
            <a:r>
              <a:rPr lang="en-GB" b="0" i="1" u="none" strike="noStrike" dirty="0">
                <a:solidFill>
                  <a:srgbClr val="161616"/>
                </a:solidFill>
                <a:effectLst/>
                <a:highlight>
                  <a:srgbClr val="FFFFFF"/>
                </a:highlight>
                <a:latin typeface="Segoe UI" panose="020B0502040204020203" pitchFamily="34" charset="0"/>
                <a:hlinkClick r:id="rId3"/>
              </a:rPr>
              <a:t>deployment environment</a:t>
            </a:r>
            <a:r>
              <a:rPr lang="en-GB" b="0" i="0" dirty="0">
                <a:solidFill>
                  <a:srgbClr val="161616"/>
                </a:solidFill>
                <a:effectLst/>
                <a:highlight>
                  <a:srgbClr val="FFFFFF"/>
                </a:highlight>
                <a:latin typeface="Segoe UI" panose="020B0502040204020203" pitchFamily="34" charset="0"/>
              </a:rPr>
              <a:t> is a collection of Azure infrastructure resources defined in a template called an </a:t>
            </a:r>
            <a:r>
              <a:rPr lang="en-GB" b="0" i="1" u="none" strike="noStrike" dirty="0">
                <a:solidFill>
                  <a:srgbClr val="161616"/>
                </a:solidFill>
                <a:effectLst/>
                <a:highlight>
                  <a:srgbClr val="FFFFFF"/>
                </a:highlight>
                <a:latin typeface="Segoe UI" panose="020B0502040204020203" pitchFamily="34" charset="0"/>
                <a:hlinkClick r:id="rId4"/>
              </a:rPr>
              <a:t>environment definition</a:t>
            </a:r>
            <a:r>
              <a:rPr lang="en-GB" b="0" i="0" dirty="0">
                <a:solidFill>
                  <a:srgbClr val="161616"/>
                </a:solidFill>
                <a:effectLst/>
                <a:highlight>
                  <a:srgbClr val="FFFFFF"/>
                </a:highlight>
                <a:latin typeface="Segoe UI" panose="020B0502040204020203" pitchFamily="34" charset="0"/>
              </a:rPr>
              <a:t>. Developers can deploy infrastructure defined in the templates in subscriptions where they have access, and build their applications on the infrastructure. </a:t>
            </a:r>
          </a:p>
          <a:p>
            <a:pPr algn="l"/>
            <a:endParaRPr lang="en-GB" b="0" i="0" dirty="0">
              <a:solidFill>
                <a:srgbClr val="161616"/>
              </a:solidFill>
              <a:effectLst/>
              <a:highlight>
                <a:srgbClr val="FFFFFF"/>
              </a:highlight>
              <a:latin typeface="Segoe UI" panose="020B0502040204020203" pitchFamily="34" charset="0"/>
            </a:endParaRPr>
          </a:p>
          <a:p>
            <a:pPr algn="l"/>
            <a:r>
              <a:rPr lang="en-GB" b="0" i="0" dirty="0">
                <a:solidFill>
                  <a:srgbClr val="161616"/>
                </a:solidFill>
                <a:effectLst/>
                <a:highlight>
                  <a:srgbClr val="FFFFFF"/>
                </a:highlight>
                <a:latin typeface="Segoe UI" panose="020B0502040204020203" pitchFamily="34" charset="0"/>
              </a:rPr>
              <a:t>Platform engineers can create and manage environment definitions. To specify which environment definitions are available to developers, platform engineers can associate environment definitions with projects, and assign permissions to developers. They can also apply Azure governance based on the type of environment, such as sandbox, testing, or production.</a:t>
            </a:r>
          </a:p>
          <a:p>
            <a:pPr algn="l"/>
            <a:endParaRPr lang="en-GB" b="0" i="0" dirty="0">
              <a:solidFill>
                <a:srgbClr val="161616"/>
              </a:solidFill>
              <a:effectLst/>
              <a:highlight>
                <a:srgbClr val="FFFFFF"/>
              </a:highlight>
              <a:latin typeface="Segoe UI" panose="020B0502040204020203" pitchFamily="34" charset="0"/>
            </a:endParaRPr>
          </a:p>
          <a:p>
            <a:pPr algn="l"/>
            <a:r>
              <a:rPr lang="en-GB" b="0" i="0" dirty="0">
                <a:solidFill>
                  <a:srgbClr val="161616"/>
                </a:solidFill>
                <a:effectLst/>
                <a:highlight>
                  <a:srgbClr val="FFFFFF"/>
                </a:highlight>
                <a:latin typeface="Segoe UI" panose="020B0502040204020203" pitchFamily="34" charset="0"/>
              </a:rPr>
              <a:t>The following diagram shows an overview of Azure Deployment Environments capabilities. Platform engineers define infrastructure templates and configure subscriptions, identity, and permissions. Developers create environments based on the templates, and build and deploy applications on the infrastructure. Environments can support different scenarios, like on-demand environments, sandbox environments for testing, and CI/CD pipelines for continuous integration and continuous deployment.</a:t>
            </a:r>
          </a:p>
          <a:p>
            <a:endParaRPr lang="en-AU" dirty="0"/>
          </a:p>
        </p:txBody>
      </p:sp>
      <p:sp>
        <p:nvSpPr>
          <p:cNvPr id="4" name="Slide Number Placeholder 3"/>
          <p:cNvSpPr>
            <a:spLocks noGrp="1"/>
          </p:cNvSpPr>
          <p:nvPr>
            <p:ph type="sldNum" sz="quarter" idx="5"/>
          </p:nvPr>
        </p:nvSpPr>
        <p:spPr/>
        <p:txBody>
          <a:bodyPr/>
          <a:lstStyle/>
          <a:p>
            <a:fld id="{440FE578-4E2C-494C-A8EC-276080B25C0F}" type="slidenum">
              <a:rPr lang="en-AU" smtClean="0"/>
              <a:t>25</a:t>
            </a:fld>
            <a:endParaRPr lang="en-AU"/>
          </a:p>
        </p:txBody>
      </p:sp>
    </p:spTree>
    <p:extLst>
      <p:ext uri="{BB962C8B-B14F-4D97-AF65-F5344CB8AC3E}">
        <p14:creationId xmlns:p14="http://schemas.microsoft.com/office/powerpoint/2010/main" val="4119273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take a look at the key components of Azure Deployment Environments.</a:t>
            </a:r>
          </a:p>
          <a:p>
            <a:endParaRPr lang="en-GB" dirty="0"/>
          </a:p>
          <a:p>
            <a:r>
              <a:rPr lang="en-GB" dirty="0"/>
              <a:t>Let’s start with the Dev Center. This resource contains a collection of Projects that require similar settings. As Platform Engineers, we can use dev </a:t>
            </a:r>
            <a:r>
              <a:rPr lang="en-GB" dirty="0" err="1"/>
              <a:t>centers</a:t>
            </a:r>
            <a:r>
              <a:rPr lang="en-GB" dirty="0"/>
              <a:t> to use </a:t>
            </a:r>
            <a:r>
              <a:rPr lang="en-GB" dirty="0" err="1"/>
              <a:t>catalogs</a:t>
            </a:r>
            <a:r>
              <a:rPr lang="en-GB" dirty="0"/>
              <a:t> to manage </a:t>
            </a:r>
            <a:r>
              <a:rPr lang="en-GB" dirty="0" err="1"/>
              <a:t>IaC</a:t>
            </a:r>
            <a:r>
              <a:rPr lang="en-GB" dirty="0"/>
              <a:t> templates that are available to projects, and use environment types to configure the types of environments that development teams can create.</a:t>
            </a:r>
          </a:p>
          <a:p>
            <a:endParaRPr lang="en-GB" dirty="0"/>
          </a:p>
          <a:p>
            <a:r>
              <a:rPr lang="en-GB" dirty="0"/>
              <a:t>Projects represent the team or business function within your organization. When you associate a project with a dev </a:t>
            </a:r>
            <a:r>
              <a:rPr lang="en-GB" dirty="0" err="1"/>
              <a:t>center</a:t>
            </a:r>
            <a:r>
              <a:rPr lang="en-GB" dirty="0"/>
              <a:t>, all the settings for the dev </a:t>
            </a:r>
            <a:r>
              <a:rPr lang="en-GB" dirty="0" err="1"/>
              <a:t>center</a:t>
            </a:r>
            <a:r>
              <a:rPr lang="en-GB" dirty="0"/>
              <a:t> are automatically applied to the project. Each project can be associated with only one dev </a:t>
            </a:r>
            <a:r>
              <a:rPr lang="en-GB" dirty="0" err="1"/>
              <a:t>center</a:t>
            </a:r>
            <a:r>
              <a:rPr lang="en-GB" dirty="0"/>
              <a:t>. Platform Engineers can configure environments for a project by specifying which environment types are appropriate for the development team. To make environment definitions available to a specific development team, admins of the Project can attach a </a:t>
            </a:r>
            <a:r>
              <a:rPr lang="en-GB" dirty="0" err="1"/>
              <a:t>catalog</a:t>
            </a:r>
            <a:r>
              <a:rPr lang="en-GB" dirty="0"/>
              <a:t> to a project. To allow developers to create their own deployment environments, we have to provide developers with access to the project.</a:t>
            </a:r>
          </a:p>
          <a:p>
            <a:endParaRPr lang="en-GB" dirty="0"/>
          </a:p>
          <a:p>
            <a:r>
              <a:rPr lang="en-GB" dirty="0"/>
              <a:t>Environments are a collection of Azure resources on which your application is deployed. For example, you might have an App Service, SQL database, Key Vault, App Insights etc. that makes up a web application. In your environment, you can have both PaaS and IaaS resources that supports your application.</a:t>
            </a:r>
          </a:p>
          <a:p>
            <a:endParaRPr lang="en-GB" dirty="0"/>
          </a:p>
          <a:p>
            <a:r>
              <a:rPr lang="en-GB" dirty="0"/>
              <a:t>With Azure Deployment environments, you can define the types of environments that development teams can create. This provides the flexibility to name your environments to match the one that your enterprise uses, along with the ability to configure settings for those environment types based on the needs of your development teams.</a:t>
            </a:r>
          </a:p>
          <a:p>
            <a:endParaRPr lang="en-GB" dirty="0"/>
          </a:p>
          <a:p>
            <a:r>
              <a:rPr lang="en-GB" dirty="0"/>
              <a:t>Project environment types are a subset of the environment types that you configure for the dev </a:t>
            </a:r>
            <a:r>
              <a:rPr lang="en-GB" dirty="0" err="1"/>
              <a:t>center</a:t>
            </a:r>
            <a:r>
              <a:rPr lang="en-GB" dirty="0"/>
              <a:t>. These help us configure the types of environments that specific development teams can create. Project environment types allow you to automatically apply the right set of policies on environments, and help abstract responsibilities from your development teams.</a:t>
            </a:r>
          </a:p>
          <a:p>
            <a:endParaRPr lang="en-GB" dirty="0"/>
          </a:p>
          <a:p>
            <a:r>
              <a:rPr lang="en-GB" dirty="0" err="1"/>
              <a:t>Catalogs</a:t>
            </a:r>
            <a:r>
              <a:rPr lang="en-GB" dirty="0"/>
              <a:t> help you provide a set of curated </a:t>
            </a:r>
            <a:r>
              <a:rPr lang="en-GB" dirty="0" err="1"/>
              <a:t>IaC</a:t>
            </a:r>
            <a:r>
              <a:rPr lang="en-GB" dirty="0"/>
              <a:t> templates for your development teams to create environments. You can attach a </a:t>
            </a:r>
            <a:r>
              <a:rPr lang="en-GB" dirty="0" err="1"/>
              <a:t>catalog</a:t>
            </a:r>
            <a:r>
              <a:rPr lang="en-GB" dirty="0"/>
              <a:t> to a dev </a:t>
            </a:r>
            <a:r>
              <a:rPr lang="en-GB" dirty="0" err="1"/>
              <a:t>center</a:t>
            </a:r>
            <a:r>
              <a:rPr lang="en-GB" dirty="0"/>
              <a:t> make environment definitions available to all the projects associated with the dev </a:t>
            </a:r>
            <a:r>
              <a:rPr lang="en-GB" dirty="0" err="1"/>
              <a:t>center</a:t>
            </a:r>
            <a:r>
              <a:rPr lang="en-GB" dirty="0"/>
              <a:t>. You can also attach a </a:t>
            </a:r>
            <a:r>
              <a:rPr lang="en-GB" dirty="0" err="1"/>
              <a:t>catalog</a:t>
            </a:r>
            <a:r>
              <a:rPr lang="en-GB" dirty="0"/>
              <a:t> to a project to provide environment definitions to that specific project. You can attach either a GitHub repository or an Azure DevOps Services repository as a </a:t>
            </a:r>
            <a:r>
              <a:rPr lang="en-GB" dirty="0" err="1"/>
              <a:t>catalog</a:t>
            </a:r>
            <a:r>
              <a:rPr lang="en-GB" dirty="0"/>
              <a:t>. Deployment environments scan the specified folder of the repository to find environment definitions. Those environment definitions are available to all the projects associated with the dev </a:t>
            </a:r>
            <a:r>
              <a:rPr lang="en-GB" dirty="0" err="1"/>
              <a:t>center</a:t>
            </a:r>
            <a:r>
              <a:rPr lang="en-GB" dirty="0"/>
              <a:t>.</a:t>
            </a:r>
          </a:p>
          <a:p>
            <a:endParaRPr lang="en-GB" dirty="0"/>
          </a:p>
          <a:p>
            <a:r>
              <a:rPr lang="en-GB" dirty="0"/>
              <a:t>Finally, An environment definition is a combination of an </a:t>
            </a:r>
            <a:r>
              <a:rPr lang="en-GB" dirty="0" err="1"/>
              <a:t>IaC</a:t>
            </a:r>
            <a:r>
              <a:rPr lang="en-GB" dirty="0"/>
              <a:t> template and an environment file that acts as a manifest. The template defines the environment, and the environment file provides metadata about the template. Your development teams use the items that you provide in the </a:t>
            </a:r>
            <a:r>
              <a:rPr lang="en-GB" dirty="0" err="1"/>
              <a:t>catalog</a:t>
            </a:r>
            <a:r>
              <a:rPr lang="en-GB" dirty="0"/>
              <a:t> to create environments in Azure.</a:t>
            </a:r>
          </a:p>
          <a:p>
            <a:endParaRPr lang="en-GB" dirty="0"/>
          </a:p>
        </p:txBody>
      </p:sp>
      <p:sp>
        <p:nvSpPr>
          <p:cNvPr id="4" name="Slide Number Placeholder 3"/>
          <p:cNvSpPr>
            <a:spLocks noGrp="1"/>
          </p:cNvSpPr>
          <p:nvPr>
            <p:ph type="sldNum" sz="quarter" idx="5"/>
          </p:nvPr>
        </p:nvSpPr>
        <p:spPr/>
        <p:txBody>
          <a:bodyPr/>
          <a:lstStyle/>
          <a:p>
            <a:fld id="{440FE578-4E2C-494C-A8EC-276080B25C0F}" type="slidenum">
              <a:rPr lang="en-AU" smtClean="0"/>
              <a:t>26</a:t>
            </a:fld>
            <a:endParaRPr lang="en-AU"/>
          </a:p>
        </p:txBody>
      </p:sp>
    </p:spTree>
    <p:extLst>
      <p:ext uri="{BB962C8B-B14F-4D97-AF65-F5344CB8AC3E}">
        <p14:creationId xmlns:p14="http://schemas.microsoft.com/office/powerpoint/2010/main" val="1054587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 Box give developers self-services access to cloud workstations called dev boxes. You can configure these dev boxes with tools, source code, prebuilt binaries etc, that are specific to a project so that developers in your team can hit the ground running with their work immediately, so no more needing to wait 2 weeks for someone in security or identity to manually approve your corporate access!</a:t>
            </a:r>
          </a:p>
          <a:p>
            <a:endParaRPr lang="en-AU" dirty="0"/>
          </a:p>
          <a:p>
            <a:r>
              <a:rPr lang="en-AU" dirty="0"/>
              <a:t>You can use preconfigured images from the Azure Marketplace, or use your own customized images. As a developer, you can use multiple dev boxes for your work, and can access it through remote desktop clients, or web browsers like any virtual desktop.</a:t>
            </a:r>
          </a:p>
          <a:p>
            <a:endParaRPr lang="en-AU" dirty="0"/>
          </a:p>
          <a:p>
            <a:r>
              <a:rPr lang="en-AU" dirty="0"/>
              <a:t>Dev Box was created with three roles in mind. Platform Engineers, Dev team leads and developers.</a:t>
            </a:r>
          </a:p>
          <a:p>
            <a:endParaRPr lang="en-AU" dirty="0"/>
          </a:p>
          <a:p>
            <a:r>
              <a:rPr lang="en-AU" dirty="0"/>
              <a:t>Platform Engineers and IT admins work together to provide developers with the tools and infrastructure they need to do their work. This includes setting and managing security settings, network configurations, and organizational policies to ensure that the dev boxes can access resources securely.</a:t>
            </a:r>
          </a:p>
          <a:p>
            <a:endParaRPr lang="en-AU" dirty="0"/>
          </a:p>
          <a:p>
            <a:r>
              <a:rPr lang="en-AU" dirty="0"/>
              <a:t>Dev team leads will have in-depth knowledge about their projects. They can serve as Admins, and assist with creating and managing the developer experience. They also create and manage pools of dev boxes.</a:t>
            </a:r>
          </a:p>
          <a:p>
            <a:endParaRPr lang="en-AU" dirty="0"/>
          </a:p>
          <a:p>
            <a:r>
              <a:rPr lang="en-AU" dirty="0"/>
              <a:t>Then developers are the people who will use the Dev Boxes. Developers can self-serve one or more dev boxes on demand from the dev box pools that are enabled for a project. Dev box users can work on multiple projects or tasks by creating multiple dev boxes.</a:t>
            </a:r>
          </a:p>
          <a:p>
            <a:endParaRPr lang="en-AU" dirty="0"/>
          </a:p>
          <a:p>
            <a:r>
              <a:rPr lang="en-AU" dirty="0"/>
              <a:t>The intention behind Dev Box is to bridge the gap between development teams and IT operations teams, and prevent long waiting times just to get onboarded and get the work done!</a:t>
            </a:r>
          </a:p>
          <a:p>
            <a:endParaRPr lang="en-AU" dirty="0"/>
          </a:p>
          <a:p>
            <a:endParaRPr lang="en-AU" dirty="0"/>
          </a:p>
        </p:txBody>
      </p:sp>
      <p:sp>
        <p:nvSpPr>
          <p:cNvPr id="4" name="Slide Number Placeholder 3"/>
          <p:cNvSpPr>
            <a:spLocks noGrp="1"/>
          </p:cNvSpPr>
          <p:nvPr>
            <p:ph type="sldNum" sz="quarter" idx="5"/>
          </p:nvPr>
        </p:nvSpPr>
        <p:spPr/>
        <p:txBody>
          <a:bodyPr/>
          <a:lstStyle/>
          <a:p>
            <a:fld id="{D3D1B695-C354-4ACA-8892-0E8C8CAD0D20}" type="slidenum">
              <a:rPr lang="en-AU" smtClean="0"/>
              <a:t>27</a:t>
            </a:fld>
            <a:endParaRPr lang="en-AU"/>
          </a:p>
        </p:txBody>
      </p:sp>
    </p:spTree>
    <p:extLst>
      <p:ext uri="{BB962C8B-B14F-4D97-AF65-F5344CB8AC3E}">
        <p14:creationId xmlns:p14="http://schemas.microsoft.com/office/powerpoint/2010/main" val="7632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how does this all work? Well before developers can create dev boxes in the developer portal, we need to create a dev </a:t>
            </a:r>
            <a:r>
              <a:rPr lang="en-AU" dirty="0" err="1"/>
              <a:t>center</a:t>
            </a:r>
            <a:r>
              <a:rPr lang="en-AU" dirty="0"/>
              <a:t> and project in Microsoft Dev Box.</a:t>
            </a:r>
          </a:p>
          <a:p>
            <a:endParaRPr lang="en-AU" dirty="0"/>
          </a:p>
          <a:p>
            <a:r>
              <a:rPr lang="en-AU" dirty="0"/>
              <a:t>A Dev </a:t>
            </a:r>
            <a:r>
              <a:rPr lang="en-AU" dirty="0" err="1"/>
              <a:t>center</a:t>
            </a:r>
            <a:r>
              <a:rPr lang="en-AU" dirty="0"/>
              <a:t> is the top-level resource for Microsoft Dev Box. The Dev Center contains a collection of projects and the shared resources for these projects, such as dev box definitions and network connections. Technically there’s no limit of the number of dev </a:t>
            </a:r>
            <a:r>
              <a:rPr lang="en-AU" dirty="0" err="1"/>
              <a:t>centers</a:t>
            </a:r>
            <a:r>
              <a:rPr lang="en-AU" dirty="0"/>
              <a:t> that you can create, but usually we just only need one.</a:t>
            </a:r>
          </a:p>
          <a:p>
            <a:endParaRPr lang="en-AU" dirty="0"/>
          </a:p>
          <a:p>
            <a:r>
              <a:rPr lang="en-AU" dirty="0"/>
              <a:t>The dev box project is for our development teams. You assign a developer the Dev Box User role to a project to grant them permissions to create dev boxes. You can create one or more projects in a Dev Center.</a:t>
            </a:r>
          </a:p>
          <a:p>
            <a:endParaRPr lang="en-AU" dirty="0"/>
          </a:p>
          <a:p>
            <a:r>
              <a:rPr lang="en-AU" dirty="0"/>
              <a:t>A dev box definition specifies how our dev boxes will be configured, including the VM image and compute resources. As I mentioned earlier, these can be from the Azure Marketplace, or your own custom VM images.</a:t>
            </a:r>
          </a:p>
          <a:p>
            <a:endParaRPr lang="en-AU" dirty="0"/>
          </a:p>
          <a:p>
            <a:r>
              <a:rPr lang="en-AU" dirty="0"/>
              <a:t>Now projects will contain the collection of dev box pools. A dev box pool specifies the configuration of the dev box, which includes the dev box definition, network connection and other settings. All dev boxes that are created from a dev box pool will share the same configuration.</a:t>
            </a:r>
          </a:p>
          <a:p>
            <a:endParaRPr lang="en-AU" dirty="0"/>
          </a:p>
          <a:p>
            <a:r>
              <a:rPr lang="en-AU" dirty="0"/>
              <a:t>The network connection that’s associated with a dev box pool determines where the dev box is hosted. You can use either a Microsoft-hosted network connection, or you can bring your own Azure network. If you need control over the virtual network, require access to your own corporate resources etc. You’ll want to use your own Azure network connection.</a:t>
            </a:r>
          </a:p>
          <a:p>
            <a:endParaRPr lang="en-AU" dirty="0"/>
          </a:p>
          <a:p>
            <a:r>
              <a:rPr lang="en-AU" dirty="0"/>
              <a:t>Developers can create a dev box from the pool by using the developer portal, where they can choose boxes from a specific pool based on VM images, compute resources, or where the dev box is hosted.</a:t>
            </a:r>
          </a:p>
          <a:p>
            <a:endParaRPr lang="en-AU" dirty="0"/>
          </a:p>
          <a:p>
            <a:r>
              <a:rPr lang="en-AU" dirty="0"/>
              <a:t>Once the box is running, we can connect to it remotely by using a remote desktop client or directly from the browser. </a:t>
            </a:r>
          </a:p>
          <a:p>
            <a:endParaRPr lang="en-AU" dirty="0"/>
          </a:p>
          <a:p>
            <a:endParaRPr lang="en-AU" dirty="0"/>
          </a:p>
        </p:txBody>
      </p:sp>
      <p:sp>
        <p:nvSpPr>
          <p:cNvPr id="4" name="Slide Number Placeholder 3"/>
          <p:cNvSpPr>
            <a:spLocks noGrp="1"/>
          </p:cNvSpPr>
          <p:nvPr>
            <p:ph type="sldNum" sz="quarter" idx="5"/>
          </p:nvPr>
        </p:nvSpPr>
        <p:spPr/>
        <p:txBody>
          <a:bodyPr/>
          <a:lstStyle/>
          <a:p>
            <a:fld id="{D3D1B695-C354-4ACA-8892-0E8C8CAD0D20}" type="slidenum">
              <a:rPr lang="en-AU" smtClean="0"/>
              <a:t>28</a:t>
            </a:fld>
            <a:endParaRPr lang="en-AU"/>
          </a:p>
        </p:txBody>
      </p:sp>
    </p:spTree>
    <p:extLst>
      <p:ext uri="{BB962C8B-B14F-4D97-AF65-F5344CB8AC3E}">
        <p14:creationId xmlns:p14="http://schemas.microsoft.com/office/powerpoint/2010/main" val="64587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None/>
            </a:pPr>
            <a:r>
              <a:rPr lang="en-GB" b="0" i="0" dirty="0">
                <a:solidFill>
                  <a:srgbClr val="161616"/>
                </a:solidFill>
                <a:effectLst/>
                <a:latin typeface="Segoe UI" panose="020B0502040204020203" pitchFamily="34" charset="0"/>
              </a:rPr>
              <a:t>As your organization grows, so does the amount of stuff you need to track. Organizations often have duplicated internal efforts because one team doesn’t know about the other one's project. As people move between teams, new people join the company and others leave, projects can become orphaned. Inventories help solve these issues and are a key part of platform engineering.</a:t>
            </a:r>
          </a:p>
          <a:p>
            <a:pPr algn="l">
              <a:buNone/>
            </a:pPr>
            <a:r>
              <a:rPr lang="en-GB" b="0" i="0" dirty="0">
                <a:solidFill>
                  <a:srgbClr val="161616"/>
                </a:solidFill>
                <a:effectLst/>
                <a:latin typeface="Segoe UI" panose="020B0502040204020203" pitchFamily="34" charset="0"/>
              </a:rPr>
              <a:t>An inventory is a tool or system used to track, manage, and organize an organization's technical assets. These assets include code, APIs, containers, virtual machines (VMs), team permissions, and more.</a:t>
            </a:r>
          </a:p>
          <a:p>
            <a:pPr algn="l"/>
            <a:r>
              <a:rPr lang="en-GB" b="0" i="0" dirty="0">
                <a:solidFill>
                  <a:srgbClr val="161616"/>
                </a:solidFill>
                <a:effectLst/>
                <a:latin typeface="Segoe UI" panose="020B0502040204020203" pitchFamily="34" charset="0"/>
              </a:rPr>
              <a:t>Not keeping track of assets leads to technical sprawl and waste simply because you can't easily discover what already exists. Losing track of what already exists is a common challenge.</a:t>
            </a:r>
          </a:p>
          <a:p>
            <a:endParaRPr lang="en-AU" dirty="0"/>
          </a:p>
        </p:txBody>
      </p:sp>
    </p:spTree>
    <p:extLst>
      <p:ext uri="{BB962C8B-B14F-4D97-AF65-F5344CB8AC3E}">
        <p14:creationId xmlns:p14="http://schemas.microsoft.com/office/powerpoint/2010/main" val="214078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1" dirty="0"/>
              <a:t>Internal Developer Platforms (IDPs)</a:t>
            </a:r>
            <a:r>
              <a:rPr lang="en-GB" dirty="0"/>
              <a:t> define recommended, supported paths to production, incrementally paving them to improve safety, velocity, and scalability. </a:t>
            </a:r>
          </a:p>
          <a:p>
            <a:pPr marL="158750" indent="0">
              <a:buNone/>
            </a:pPr>
            <a:r>
              <a:rPr lang="en-GB" b="1" dirty="0"/>
              <a:t>Golden Paths</a:t>
            </a:r>
            <a:r>
              <a:rPr lang="en-GB" dirty="0"/>
              <a:t> guide developers through critical requirements while maintaining delivery speed, reducing cognitive load, and ensuring compliance. </a:t>
            </a:r>
          </a:p>
          <a:p>
            <a:pPr marL="158750" indent="0">
              <a:buNone/>
            </a:pPr>
            <a:r>
              <a:rPr lang="en-GB" b="1" dirty="0"/>
              <a:t>Automation &amp; Self-Service</a:t>
            </a:r>
            <a:r>
              <a:rPr lang="en-GB" dirty="0"/>
              <a:t> streamline operations, allowing teams to focus on building while ensuring governance, security, and efficiency. </a:t>
            </a:r>
          </a:p>
          <a:p>
            <a:pPr marL="158750" indent="0">
              <a:buNone/>
            </a:pPr>
            <a:r>
              <a:rPr lang="en-GB" b="1" dirty="0"/>
              <a:t>Platform Engineering Mindset</a:t>
            </a:r>
            <a:r>
              <a:rPr lang="en-GB" dirty="0"/>
              <a:t> combines DevOps and </a:t>
            </a:r>
            <a:r>
              <a:rPr lang="en-GB" dirty="0" err="1"/>
              <a:t>DevSecOps</a:t>
            </a:r>
            <a:r>
              <a:rPr lang="en-GB" dirty="0"/>
              <a:t> principles with a product approach to create scalable, developer-friendly tools. </a:t>
            </a:r>
          </a:p>
          <a:p>
            <a:pPr marL="158750" indent="0">
              <a:buNone/>
            </a:pPr>
            <a:r>
              <a:rPr lang="en-GB" b="1" dirty="0"/>
              <a:t>Centralized Expertise</a:t>
            </a:r>
            <a:r>
              <a:rPr lang="en-GB" dirty="0"/>
              <a:t> reduces manual steps, eliminates infrastructure concerns for teams, and enhances efficiency, security, and compliance.</a:t>
            </a:r>
            <a:endParaRPr lang="en-AU" dirty="0"/>
          </a:p>
        </p:txBody>
      </p:sp>
    </p:spTree>
    <p:extLst>
      <p:ext uri="{BB962C8B-B14F-4D97-AF65-F5344CB8AC3E}">
        <p14:creationId xmlns:p14="http://schemas.microsoft.com/office/powerpoint/2010/main" val="3535598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None/>
            </a:pPr>
            <a:r>
              <a:rPr lang="en-GB" b="0" i="0" dirty="0">
                <a:solidFill>
                  <a:srgbClr val="161616"/>
                </a:solidFill>
                <a:effectLst/>
                <a:latin typeface="Segoe UI" panose="020B0502040204020203" pitchFamily="34" charset="0"/>
              </a:rPr>
              <a:t>You need an inventory to track all the stuff that you’ve created or built in your ecosystem that internal customers can visualize in a comprehensible way.</a:t>
            </a:r>
          </a:p>
          <a:p>
            <a:pPr algn="l">
              <a:buNone/>
            </a:pPr>
            <a:r>
              <a:rPr lang="en-GB" b="0" i="0" dirty="0">
                <a:solidFill>
                  <a:srgbClr val="161616"/>
                </a:solidFill>
                <a:effectLst/>
                <a:latin typeface="Segoe UI" panose="020B0502040204020203" pitchFamily="34" charset="0"/>
              </a:rPr>
              <a:t>An inventory can improve security, promote reuse, and generally make discovery easier. Different tools are available for tracking different types of assets. Each of these tools provides an inventory to help you manage, track, and clean up waste.</a:t>
            </a:r>
          </a:p>
          <a:p>
            <a:pPr algn="l">
              <a:buNone/>
            </a:pPr>
            <a:r>
              <a:rPr lang="en-GB" b="0" i="0" dirty="0">
                <a:solidFill>
                  <a:srgbClr val="161616"/>
                </a:solidFill>
                <a:effectLst/>
                <a:latin typeface="Segoe UI" panose="020B0502040204020203" pitchFamily="34" charset="0"/>
              </a:rPr>
              <a:t>Available tracking tools include:</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Azure Deployment Environments let you track complex infrastructure created through infrastructure as code (</a:t>
            </a:r>
            <a:r>
              <a:rPr lang="en-GB" b="0" i="0" dirty="0" err="1">
                <a:solidFill>
                  <a:srgbClr val="161616"/>
                </a:solidFill>
                <a:effectLst/>
                <a:latin typeface="Segoe UI" panose="020B0502040204020203" pitchFamily="34" charset="0"/>
              </a:rPr>
              <a:t>IaC</a:t>
            </a:r>
            <a:r>
              <a:rPr lang="en-GB" b="0" i="0" dirty="0">
                <a:solidFill>
                  <a:srgbClr val="161616"/>
                </a:solidFill>
                <a:effectLst/>
                <a:latin typeface="Segoe UI" panose="020B0502040204020203" pitchFamily="34" charset="0"/>
              </a:rPr>
              <a:t>) as an abstract </a:t>
            </a:r>
            <a:r>
              <a:rPr lang="en-GB" b="0" i="0" u="none" strike="noStrike" dirty="0">
                <a:solidFill>
                  <a:srgbClr val="161616"/>
                </a:solidFill>
                <a:effectLst/>
                <a:latin typeface="Segoe UI" panose="020B0502040204020203" pitchFamily="34" charset="0"/>
                <a:hlinkClick r:id="rId3"/>
              </a:rPr>
              <a:t>environment</a:t>
            </a:r>
            <a:r>
              <a:rPr lang="en-GB"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4"/>
              </a:rPr>
              <a:t>Azure API Center</a:t>
            </a:r>
            <a:r>
              <a:rPr lang="en-GB" b="0" i="0" dirty="0">
                <a:solidFill>
                  <a:srgbClr val="161616"/>
                </a:solidFill>
                <a:effectLst/>
                <a:latin typeface="Segoe UI" panose="020B0502040204020203" pitchFamily="34" charset="0"/>
              </a:rPr>
              <a:t> provides a way for developers to discover and consume APIs.</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Package registries like </a:t>
            </a:r>
            <a:r>
              <a:rPr lang="en-GB" b="0" i="0" u="none" strike="noStrike" dirty="0">
                <a:solidFill>
                  <a:srgbClr val="161616"/>
                </a:solidFill>
                <a:effectLst/>
                <a:latin typeface="Segoe UI" panose="020B0502040204020203" pitchFamily="34" charset="0"/>
                <a:hlinkClick r:id="rId5"/>
              </a:rPr>
              <a:t>GitHub Packages</a:t>
            </a:r>
            <a:r>
              <a:rPr lang="en-GB" b="0" i="0" dirty="0">
                <a:solidFill>
                  <a:srgbClr val="161616"/>
                </a:solidFill>
                <a:effectLst/>
                <a:latin typeface="Segoe UI" panose="020B0502040204020203" pitchFamily="34" charset="0"/>
              </a:rPr>
              <a:t> or </a:t>
            </a:r>
            <a:r>
              <a:rPr lang="en-GB" b="0" i="0" u="none" strike="noStrike" dirty="0">
                <a:solidFill>
                  <a:srgbClr val="161616"/>
                </a:solidFill>
                <a:effectLst/>
                <a:latin typeface="Segoe UI" panose="020B0502040204020203" pitchFamily="34" charset="0"/>
                <a:hlinkClick r:id="rId6"/>
              </a:rPr>
              <a:t>Azure Artifacts</a:t>
            </a:r>
            <a:r>
              <a:rPr lang="en-GB" b="0" i="0" dirty="0">
                <a:solidFill>
                  <a:srgbClr val="161616"/>
                </a:solidFill>
                <a:effectLst/>
                <a:latin typeface="Segoe UI" panose="020B0502040204020203" pitchFamily="34" charset="0"/>
              </a:rPr>
              <a:t> (or other inventories of approved packages and SDKs) improve supply chain security.</a:t>
            </a:r>
          </a:p>
          <a:p>
            <a:pPr algn="l"/>
            <a:r>
              <a:rPr lang="en-GB" b="0" i="0" dirty="0">
                <a:solidFill>
                  <a:srgbClr val="161616"/>
                </a:solidFill>
                <a:effectLst/>
                <a:latin typeface="Segoe UI" panose="020B0502040204020203" pitchFamily="34" charset="0"/>
              </a:rPr>
              <a:t>When deciding on the visibility of your inventories, consider the best approach for your organization. Some organizations allow all developers to see software assets, but only a few can modify them (similar to an open kitchen). Others, especially in regulated industries, restrict access more tightly, sometimes even limiting visibility to project names due to sensitivity.</a:t>
            </a:r>
          </a:p>
          <a:p>
            <a:endParaRPr lang="en-AU" dirty="0"/>
          </a:p>
        </p:txBody>
      </p:sp>
    </p:spTree>
    <p:extLst>
      <p:ext uri="{BB962C8B-B14F-4D97-AF65-F5344CB8AC3E}">
        <p14:creationId xmlns:p14="http://schemas.microsoft.com/office/powerpoint/2010/main" val="339678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dirty="0"/>
              <a:t>Key Components of a Developer Platform</a:t>
            </a:r>
          </a:p>
          <a:p>
            <a:pPr>
              <a:buNone/>
            </a:pPr>
            <a:r>
              <a:rPr lang="en-GB" b="1" dirty="0"/>
              <a:t>1. Developer Platform API – The System’s Contract</a:t>
            </a:r>
          </a:p>
          <a:p>
            <a:pPr>
              <a:buFont typeface="Arial" panose="020B0604020202020204" pitchFamily="34" charset="0"/>
              <a:buChar char="•"/>
            </a:pPr>
            <a:r>
              <a:rPr lang="en-GB" b="1" dirty="0"/>
              <a:t>Acts as the single entry point</a:t>
            </a:r>
            <a:r>
              <a:rPr lang="en-GB" dirty="0"/>
              <a:t> for all user interactions.</a:t>
            </a:r>
          </a:p>
          <a:p>
            <a:pPr>
              <a:buFont typeface="Arial" panose="020B0604020202020204" pitchFamily="34" charset="0"/>
              <a:buChar char="•"/>
            </a:pPr>
            <a:r>
              <a:rPr lang="en-GB" dirty="0"/>
              <a:t>Defines a </a:t>
            </a:r>
            <a:r>
              <a:rPr lang="en-GB" b="1" dirty="0"/>
              <a:t>contract with other systems</a:t>
            </a:r>
            <a:r>
              <a:rPr lang="en-GB" dirty="0"/>
              <a:t>, ensuring consistency and interoperability.</a:t>
            </a:r>
          </a:p>
          <a:p>
            <a:pPr>
              <a:buFont typeface="Arial" panose="020B0604020202020204" pitchFamily="34" charset="0"/>
              <a:buChar char="•"/>
            </a:pPr>
            <a:r>
              <a:rPr lang="en-GB" dirty="0"/>
              <a:t>Provides </a:t>
            </a:r>
            <a:r>
              <a:rPr lang="en-GB" b="1" dirty="0"/>
              <a:t>a unified way</a:t>
            </a:r>
            <a:r>
              <a:rPr lang="en-GB" dirty="0"/>
              <a:t> for developers to interact with platform services.</a:t>
            </a:r>
          </a:p>
          <a:p>
            <a:pPr>
              <a:buNone/>
            </a:pPr>
            <a:r>
              <a:rPr lang="en-GB" b="1" dirty="0"/>
              <a:t>Key Takeaway:</a:t>
            </a:r>
            <a:r>
              <a:rPr lang="en-GB" dirty="0"/>
              <a:t> The API is the foundation of the developer experience, enabling </a:t>
            </a:r>
            <a:r>
              <a:rPr lang="en-GB" b="1" dirty="0"/>
              <a:t>seamless</a:t>
            </a:r>
            <a:r>
              <a:rPr lang="en-GB" dirty="0"/>
              <a:t> integrations.</a:t>
            </a:r>
          </a:p>
          <a:p>
            <a:pPr>
              <a:buNone/>
            </a:pPr>
            <a:r>
              <a:rPr lang="en-GB" b="1" dirty="0"/>
              <a:t>2. Developer Platform Graph – Centralized Data &amp; Templates</a:t>
            </a:r>
          </a:p>
          <a:p>
            <a:pPr>
              <a:buFont typeface="Arial" panose="020B0604020202020204" pitchFamily="34" charset="0"/>
              <a:buChar char="•"/>
            </a:pPr>
            <a:r>
              <a:rPr lang="en-GB" b="1" dirty="0"/>
              <a:t>Manages and secures a structured data graph</a:t>
            </a:r>
            <a:r>
              <a:rPr lang="en-GB" dirty="0"/>
              <a:t> for: </a:t>
            </a:r>
          </a:p>
          <a:p>
            <a:pPr marL="742950" lvl="1" indent="-285750">
              <a:buFont typeface="Arial" panose="020B0604020202020204" pitchFamily="34" charset="0"/>
              <a:buChar char="•"/>
            </a:pPr>
            <a:r>
              <a:rPr lang="en-GB" b="1" dirty="0"/>
              <a:t>Discovering &amp; associating entities.</a:t>
            </a:r>
            <a:endParaRPr lang="en-GB" dirty="0"/>
          </a:p>
          <a:p>
            <a:pPr marL="742950" lvl="1" indent="-285750">
              <a:buFont typeface="Arial" panose="020B0604020202020204" pitchFamily="34" charset="0"/>
              <a:buChar char="•"/>
            </a:pPr>
            <a:r>
              <a:rPr lang="en-GB" b="1" dirty="0"/>
              <a:t>Defining reusable templates for automation.</a:t>
            </a:r>
            <a:endParaRPr lang="en-GB" dirty="0"/>
          </a:p>
          <a:p>
            <a:pPr>
              <a:buFont typeface="Arial" panose="020B0604020202020204" pitchFamily="34" charset="0"/>
              <a:buChar char="•"/>
            </a:pPr>
            <a:r>
              <a:rPr lang="en-GB" b="1" dirty="0"/>
              <a:t>Entities</a:t>
            </a:r>
            <a:r>
              <a:rPr lang="en-GB" dirty="0"/>
              <a:t> aggregate data from multiple sources.</a:t>
            </a:r>
          </a:p>
          <a:p>
            <a:pPr>
              <a:buFont typeface="Arial" panose="020B0604020202020204" pitchFamily="34" charset="0"/>
              <a:buChar char="•"/>
            </a:pPr>
            <a:r>
              <a:rPr lang="en-GB" b="1" dirty="0"/>
              <a:t>Templates</a:t>
            </a:r>
            <a:r>
              <a:rPr lang="en-GB" dirty="0"/>
              <a:t> define user inputs that drive automation.</a:t>
            </a:r>
          </a:p>
          <a:p>
            <a:pPr>
              <a:buNone/>
            </a:pPr>
            <a:r>
              <a:rPr lang="en-GB" b="1" dirty="0"/>
              <a:t>Example:</a:t>
            </a:r>
            <a:endParaRPr lang="en-GB" dirty="0"/>
          </a:p>
          <a:p>
            <a:pPr>
              <a:buFont typeface="Arial" panose="020B0604020202020204" pitchFamily="34" charset="0"/>
              <a:buChar char="•"/>
            </a:pPr>
            <a:r>
              <a:rPr lang="en-GB" dirty="0"/>
              <a:t>A </a:t>
            </a:r>
            <a:r>
              <a:rPr lang="en-GB" b="1" dirty="0"/>
              <a:t>service entity</a:t>
            </a:r>
            <a:r>
              <a:rPr lang="en-GB" dirty="0"/>
              <a:t> might aggregate data from GitHub, Jira, and monitoring tools.</a:t>
            </a:r>
          </a:p>
          <a:p>
            <a:pPr>
              <a:buFont typeface="Arial" panose="020B0604020202020204" pitchFamily="34" charset="0"/>
              <a:buChar char="•"/>
            </a:pPr>
            <a:r>
              <a:rPr lang="en-GB" dirty="0"/>
              <a:t>A </a:t>
            </a:r>
            <a:r>
              <a:rPr lang="en-GB" b="1" dirty="0"/>
              <a:t>deployment template</a:t>
            </a:r>
            <a:r>
              <a:rPr lang="en-GB" dirty="0"/>
              <a:t> could standardize CI/CD pipeline creation.</a:t>
            </a:r>
          </a:p>
          <a:p>
            <a:pPr>
              <a:buNone/>
            </a:pPr>
            <a:r>
              <a:rPr lang="en-GB" b="1" dirty="0"/>
              <a:t>Key Takeaway:</a:t>
            </a:r>
            <a:r>
              <a:rPr lang="en-GB" dirty="0"/>
              <a:t> The graph enables </a:t>
            </a:r>
            <a:r>
              <a:rPr lang="en-GB" b="1" dirty="0"/>
              <a:t>data-driven decision-making</a:t>
            </a:r>
            <a:r>
              <a:rPr lang="en-GB" dirty="0"/>
              <a:t> and simplifies automation.</a:t>
            </a:r>
          </a:p>
          <a:p>
            <a:pPr>
              <a:buNone/>
            </a:pPr>
            <a:r>
              <a:rPr lang="en-GB" b="1" dirty="0"/>
              <a:t>3. Developer Platform Orchestrator – Managing Requests</a:t>
            </a:r>
          </a:p>
          <a:p>
            <a:pPr>
              <a:buFont typeface="Arial" panose="020B0604020202020204" pitchFamily="34" charset="0"/>
              <a:buChar char="•"/>
            </a:pPr>
            <a:r>
              <a:rPr lang="en-GB" b="1" dirty="0"/>
              <a:t>Routes &amp; tracks requests</a:t>
            </a:r>
            <a:r>
              <a:rPr lang="en-GB" dirty="0"/>
              <a:t> based on templates.</a:t>
            </a:r>
          </a:p>
          <a:p>
            <a:pPr>
              <a:buFont typeface="Arial" panose="020B0604020202020204" pitchFamily="34" charset="0"/>
              <a:buChar char="•"/>
            </a:pPr>
            <a:r>
              <a:rPr lang="en-GB" dirty="0"/>
              <a:t>Supports both </a:t>
            </a:r>
            <a:r>
              <a:rPr lang="en-GB" b="1" dirty="0"/>
              <a:t>automated and manual workflows.</a:t>
            </a:r>
            <a:endParaRPr lang="en-GB" dirty="0"/>
          </a:p>
          <a:p>
            <a:pPr>
              <a:buFont typeface="Arial" panose="020B0604020202020204" pitchFamily="34" charset="0"/>
              <a:buChar char="•"/>
            </a:pPr>
            <a:r>
              <a:rPr lang="en-GB" dirty="0"/>
              <a:t>Works with </a:t>
            </a:r>
            <a:r>
              <a:rPr lang="en-GB" b="1" dirty="0"/>
              <a:t>developer platform providers</a:t>
            </a:r>
            <a:r>
              <a:rPr lang="en-GB" dirty="0"/>
              <a:t> to integrate with workflow systems.</a:t>
            </a:r>
          </a:p>
          <a:p>
            <a:pPr>
              <a:buNone/>
            </a:pPr>
            <a:r>
              <a:rPr lang="en-GB" b="1" dirty="0"/>
              <a:t>Example:</a:t>
            </a:r>
            <a:endParaRPr lang="en-GB" dirty="0"/>
          </a:p>
          <a:p>
            <a:pPr>
              <a:buFont typeface="Arial" panose="020B0604020202020204" pitchFamily="34" charset="0"/>
              <a:buChar char="•"/>
            </a:pPr>
            <a:r>
              <a:rPr lang="en-GB" dirty="0"/>
              <a:t>A developer submits a request to </a:t>
            </a:r>
            <a:r>
              <a:rPr lang="en-GB" b="1" dirty="0"/>
              <a:t>create a new microservice</a:t>
            </a:r>
            <a:r>
              <a:rPr lang="en-GB" dirty="0"/>
              <a:t> →</a:t>
            </a:r>
          </a:p>
          <a:p>
            <a:pPr>
              <a:buFont typeface="Arial" panose="020B0604020202020204" pitchFamily="34" charset="0"/>
              <a:buChar char="•"/>
            </a:pPr>
            <a:r>
              <a:rPr lang="en-GB" dirty="0"/>
              <a:t>The orchestrator ensures all required infrastructure, repositories, and pipelines are created.</a:t>
            </a:r>
          </a:p>
          <a:p>
            <a:pPr>
              <a:buNone/>
            </a:pPr>
            <a:r>
              <a:rPr lang="en-GB" b="1" dirty="0"/>
              <a:t>Key Takeaway:</a:t>
            </a:r>
            <a:r>
              <a:rPr lang="en-GB" dirty="0"/>
              <a:t> The orchestrator is the </a:t>
            </a:r>
            <a:r>
              <a:rPr lang="en-GB" b="1" dirty="0"/>
              <a:t>engine</a:t>
            </a:r>
            <a:r>
              <a:rPr lang="en-GB" dirty="0"/>
              <a:t> that connects user requests to actual execution.</a:t>
            </a:r>
          </a:p>
          <a:p>
            <a:pPr>
              <a:buNone/>
            </a:pPr>
            <a:r>
              <a:rPr lang="en-GB" b="1" dirty="0"/>
              <a:t>4. Developer Platform Providers – Integration Layer</a:t>
            </a:r>
          </a:p>
          <a:p>
            <a:pPr>
              <a:buFont typeface="Arial" panose="020B0604020202020204" pitchFamily="34" charset="0"/>
              <a:buChar char="•"/>
            </a:pPr>
            <a:r>
              <a:rPr lang="en-GB" b="1" dirty="0"/>
              <a:t>Encapsulate logic</a:t>
            </a:r>
            <a:r>
              <a:rPr lang="en-GB" dirty="0"/>
              <a:t> to integrate with different backend systems.</a:t>
            </a:r>
          </a:p>
          <a:p>
            <a:pPr>
              <a:buFont typeface="Arial" panose="020B0604020202020204" pitchFamily="34" charset="0"/>
              <a:buChar char="•"/>
            </a:pPr>
            <a:r>
              <a:rPr lang="en-GB" dirty="0"/>
              <a:t>Support </a:t>
            </a:r>
            <a:r>
              <a:rPr lang="en-GB" b="1" dirty="0"/>
              <a:t>CRUD operations on entities</a:t>
            </a:r>
            <a:r>
              <a:rPr lang="en-GB" dirty="0"/>
              <a:t> and </a:t>
            </a:r>
            <a:r>
              <a:rPr lang="en-GB" b="1" dirty="0"/>
              <a:t>execute template-based actions.</a:t>
            </a:r>
            <a:endParaRPr lang="en-GB" dirty="0"/>
          </a:p>
          <a:p>
            <a:pPr>
              <a:buFont typeface="Arial" panose="020B0604020202020204" pitchFamily="34" charset="0"/>
              <a:buChar char="•"/>
            </a:pPr>
            <a:r>
              <a:rPr lang="en-GB" dirty="0"/>
              <a:t>Can </a:t>
            </a:r>
            <a:r>
              <a:rPr lang="en-GB" b="1" dirty="0"/>
              <a:t>emit unique or shared entity types</a:t>
            </a:r>
            <a:r>
              <a:rPr lang="en-GB" dirty="0"/>
              <a:t> based on the integration.</a:t>
            </a:r>
          </a:p>
          <a:p>
            <a:pPr>
              <a:buNone/>
            </a:pPr>
            <a:r>
              <a:rPr lang="en-GB" b="1" dirty="0"/>
              <a:t>Example:</a:t>
            </a:r>
            <a:endParaRPr lang="en-GB" dirty="0"/>
          </a:p>
          <a:p>
            <a:pPr>
              <a:buFont typeface="Arial" panose="020B0604020202020204" pitchFamily="34" charset="0"/>
              <a:buChar char="•"/>
            </a:pPr>
            <a:r>
              <a:rPr lang="en-GB" dirty="0"/>
              <a:t>A </a:t>
            </a:r>
            <a:r>
              <a:rPr lang="en-GB" b="1" dirty="0"/>
              <a:t>provider for Azure DevOps</a:t>
            </a:r>
            <a:r>
              <a:rPr lang="en-GB" dirty="0"/>
              <a:t> handles repo creation, pipeline setup, and permissions.</a:t>
            </a:r>
          </a:p>
          <a:p>
            <a:pPr>
              <a:buFont typeface="Arial" panose="020B0604020202020204" pitchFamily="34" charset="0"/>
              <a:buChar char="•"/>
            </a:pPr>
            <a:r>
              <a:rPr lang="en-GB" dirty="0"/>
              <a:t>A </a:t>
            </a:r>
            <a:r>
              <a:rPr lang="en-GB" b="1" dirty="0"/>
              <a:t>provider for Kubernetes</a:t>
            </a:r>
            <a:r>
              <a:rPr lang="en-GB" dirty="0"/>
              <a:t> manages cluster provisioning and configuration.</a:t>
            </a:r>
          </a:p>
          <a:p>
            <a:pPr>
              <a:buNone/>
            </a:pPr>
            <a:r>
              <a:rPr lang="en-GB" b="1" dirty="0"/>
              <a:t>Key Takeaway:</a:t>
            </a:r>
            <a:r>
              <a:rPr lang="en-GB" dirty="0"/>
              <a:t> Providers </a:t>
            </a:r>
            <a:r>
              <a:rPr lang="en-GB" b="1" dirty="0"/>
              <a:t>extend platform capabilities</a:t>
            </a:r>
            <a:r>
              <a:rPr lang="en-GB" dirty="0"/>
              <a:t> to work with different tools and services.</a:t>
            </a:r>
          </a:p>
          <a:p>
            <a:pPr>
              <a:buNone/>
            </a:pPr>
            <a:r>
              <a:rPr lang="en-GB" b="1" dirty="0"/>
              <a:t>5. User Profile &amp; Team Metadata – Identity &amp; Access Management</a:t>
            </a:r>
          </a:p>
          <a:p>
            <a:pPr>
              <a:buFont typeface="Arial" panose="020B0604020202020204" pitchFamily="34" charset="0"/>
              <a:buChar char="•"/>
            </a:pPr>
            <a:r>
              <a:rPr lang="en-GB" b="1" dirty="0"/>
              <a:t>Stores information about users &amp; teams</a:t>
            </a:r>
            <a:r>
              <a:rPr lang="en-GB" dirty="0"/>
              <a:t> to define access control.</a:t>
            </a:r>
          </a:p>
          <a:p>
            <a:pPr>
              <a:buFont typeface="Arial" panose="020B0604020202020204" pitchFamily="34" charset="0"/>
              <a:buChar char="•"/>
            </a:pPr>
            <a:r>
              <a:rPr lang="en-GB" b="1" dirty="0"/>
              <a:t>Tied to identity providers</a:t>
            </a:r>
            <a:r>
              <a:rPr lang="en-GB" dirty="0"/>
              <a:t> (e.g., Microsoft Entra ID).</a:t>
            </a:r>
          </a:p>
          <a:p>
            <a:pPr>
              <a:buFont typeface="Arial" panose="020B0604020202020204" pitchFamily="34" charset="0"/>
              <a:buChar char="•"/>
            </a:pPr>
            <a:r>
              <a:rPr lang="en-GB" dirty="0"/>
              <a:t>Can be implemented </a:t>
            </a:r>
            <a:r>
              <a:rPr lang="en-GB" b="1" dirty="0"/>
              <a:t>within the developer platform graph</a:t>
            </a:r>
            <a:r>
              <a:rPr lang="en-GB" dirty="0"/>
              <a:t> to persist user &amp; team relationships.</a:t>
            </a:r>
          </a:p>
          <a:p>
            <a:pPr>
              <a:buNone/>
            </a:pPr>
            <a:r>
              <a:rPr lang="en-GB" b="1" dirty="0"/>
              <a:t>Example:</a:t>
            </a:r>
            <a:endParaRPr lang="en-GB" dirty="0"/>
          </a:p>
          <a:p>
            <a:pPr>
              <a:buFont typeface="Arial" panose="020B0604020202020204" pitchFamily="34" charset="0"/>
              <a:buChar char="•"/>
            </a:pPr>
            <a:r>
              <a:rPr lang="en-GB" dirty="0"/>
              <a:t>A user’s profile can determine </a:t>
            </a:r>
            <a:r>
              <a:rPr lang="en-GB" b="1" dirty="0"/>
              <a:t>what services they can provision</a:t>
            </a:r>
            <a:r>
              <a:rPr lang="en-GB" dirty="0"/>
              <a:t> or </a:t>
            </a:r>
            <a:r>
              <a:rPr lang="en-GB" b="1" dirty="0"/>
              <a:t>which templates they can access.</a:t>
            </a:r>
            <a:endParaRPr lang="en-GB" dirty="0"/>
          </a:p>
          <a:p>
            <a:r>
              <a:rPr lang="en-GB" b="1" dirty="0"/>
              <a:t>Key Takeaway:</a:t>
            </a:r>
            <a:r>
              <a:rPr lang="en-GB" dirty="0"/>
              <a:t> Identity &amp; team metadata </a:t>
            </a:r>
            <a:r>
              <a:rPr lang="en-GB" b="1" dirty="0"/>
              <a:t>simplifies governance</a:t>
            </a:r>
            <a:r>
              <a:rPr lang="en-GB" dirty="0"/>
              <a:t> by controlling platform access.</a:t>
            </a:r>
          </a:p>
          <a:p>
            <a:endParaRPr lang="en-AU" dirty="0"/>
          </a:p>
        </p:txBody>
      </p:sp>
    </p:spTree>
    <p:extLst>
      <p:ext uri="{BB962C8B-B14F-4D97-AF65-F5344CB8AC3E}">
        <p14:creationId xmlns:p14="http://schemas.microsoft.com/office/powerpoint/2010/main" val="374926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dirty="0"/>
              <a:t>Developer Platform Graph – Connecting Everything</a:t>
            </a:r>
          </a:p>
          <a:p>
            <a:pPr>
              <a:buNone/>
            </a:pPr>
            <a:r>
              <a:rPr lang="en-GB" b="1" dirty="0"/>
              <a:t>1. What is a Developer Platform Graph?</a:t>
            </a:r>
          </a:p>
          <a:p>
            <a:pPr>
              <a:buFont typeface="Arial" panose="020B0604020202020204" pitchFamily="34" charset="0"/>
              <a:buChar char="•"/>
            </a:pPr>
            <a:r>
              <a:rPr lang="en-GB" dirty="0"/>
              <a:t>A </a:t>
            </a:r>
            <a:r>
              <a:rPr lang="en-GB" b="1" dirty="0"/>
              <a:t>searchable, structured graph</a:t>
            </a:r>
            <a:r>
              <a:rPr lang="en-GB" dirty="0"/>
              <a:t> that links </a:t>
            </a:r>
            <a:r>
              <a:rPr lang="en-GB" b="1" dirty="0"/>
              <a:t>entities and templates</a:t>
            </a:r>
            <a:r>
              <a:rPr lang="en-GB" dirty="0"/>
              <a:t> from multiple providers.</a:t>
            </a:r>
          </a:p>
          <a:p>
            <a:pPr>
              <a:buFont typeface="Arial" panose="020B0604020202020204" pitchFamily="34" charset="0"/>
              <a:buChar char="•"/>
            </a:pPr>
            <a:r>
              <a:rPr lang="en-GB" dirty="0"/>
              <a:t>Instead of persisting </a:t>
            </a:r>
            <a:r>
              <a:rPr lang="en-GB" b="1" dirty="0"/>
              <a:t>all data</a:t>
            </a:r>
            <a:r>
              <a:rPr lang="en-GB" dirty="0"/>
              <a:t> in a graph database, it </a:t>
            </a:r>
            <a:r>
              <a:rPr lang="en-GB" b="1" dirty="0"/>
              <a:t>caches interactions</a:t>
            </a:r>
            <a:r>
              <a:rPr lang="en-GB" dirty="0"/>
              <a:t> with providers and </a:t>
            </a:r>
            <a:r>
              <a:rPr lang="en-GB" b="1" dirty="0"/>
              <a:t>stores metadata</a:t>
            </a:r>
            <a:r>
              <a:rPr lang="en-GB" dirty="0"/>
              <a:t> to associate everything.</a:t>
            </a:r>
          </a:p>
          <a:p>
            <a:pPr>
              <a:buNone/>
            </a:pPr>
            <a:r>
              <a:rPr lang="en-GB" b="1" dirty="0"/>
              <a:t>Key Takeaway:</a:t>
            </a:r>
            <a:r>
              <a:rPr lang="en-GB" dirty="0"/>
              <a:t> The graph </a:t>
            </a:r>
            <a:r>
              <a:rPr lang="en-GB" b="1" dirty="0"/>
              <a:t>connects data across tools</a:t>
            </a:r>
            <a:r>
              <a:rPr lang="en-GB" dirty="0"/>
              <a:t> without duplicating storage, making it </a:t>
            </a:r>
            <a:r>
              <a:rPr lang="en-GB" b="1" dirty="0"/>
              <a:t>flexible</a:t>
            </a:r>
            <a:r>
              <a:rPr lang="en-GB" dirty="0"/>
              <a:t> and </a:t>
            </a:r>
            <a:r>
              <a:rPr lang="en-GB" b="1" dirty="0"/>
              <a:t>scalable</a:t>
            </a:r>
            <a:r>
              <a:rPr lang="en-GB" dirty="0"/>
              <a:t>.</a:t>
            </a:r>
          </a:p>
          <a:p>
            <a:pPr>
              <a:buNone/>
            </a:pPr>
            <a:r>
              <a:rPr lang="en-GB" b="1" dirty="0"/>
              <a:t>2. Why is the Graph Powerful?</a:t>
            </a:r>
          </a:p>
          <a:p>
            <a:pPr>
              <a:buFont typeface="Arial" panose="020B0604020202020204" pitchFamily="34" charset="0"/>
              <a:buChar char="•"/>
            </a:pPr>
            <a:r>
              <a:rPr lang="en-GB" b="1" dirty="0"/>
              <a:t>Aggregates data from multiple providers</a:t>
            </a:r>
            <a:r>
              <a:rPr lang="en-GB" dirty="0"/>
              <a:t> into a unified view.</a:t>
            </a:r>
          </a:p>
          <a:p>
            <a:pPr>
              <a:buFont typeface="Arial" panose="020B0604020202020204" pitchFamily="34" charset="0"/>
              <a:buChar char="•"/>
            </a:pPr>
            <a:r>
              <a:rPr lang="en-GB" dirty="0"/>
              <a:t>Allows </a:t>
            </a:r>
            <a:r>
              <a:rPr lang="en-GB" b="1" dirty="0"/>
              <a:t>dynamic associations</a:t>
            </a:r>
            <a:r>
              <a:rPr lang="en-GB" dirty="0"/>
              <a:t> between different system components.</a:t>
            </a:r>
          </a:p>
          <a:p>
            <a:pPr>
              <a:buFont typeface="Arial" panose="020B0604020202020204" pitchFamily="34" charset="0"/>
              <a:buChar char="•"/>
            </a:pPr>
            <a:r>
              <a:rPr lang="en-GB" dirty="0"/>
              <a:t>Enables </a:t>
            </a:r>
            <a:r>
              <a:rPr lang="en-GB" b="1" dirty="0"/>
              <a:t>switching or adding providers</a:t>
            </a:r>
            <a:r>
              <a:rPr lang="en-GB" dirty="0"/>
              <a:t> over time without breaking functionality.</a:t>
            </a:r>
          </a:p>
          <a:p>
            <a:pPr>
              <a:buNone/>
            </a:pPr>
            <a:r>
              <a:rPr lang="en-GB" b="1" dirty="0"/>
              <a:t>Example:</a:t>
            </a:r>
            <a:endParaRPr lang="en-GB" dirty="0"/>
          </a:p>
          <a:p>
            <a:pPr>
              <a:buFont typeface="Arial" panose="020B0604020202020204" pitchFamily="34" charset="0"/>
              <a:buChar char="•"/>
            </a:pPr>
            <a:r>
              <a:rPr lang="en-GB" dirty="0"/>
              <a:t>A list of APIs might come from </a:t>
            </a:r>
            <a:r>
              <a:rPr lang="en-GB" b="1" dirty="0"/>
              <a:t>Azure API Center</a:t>
            </a:r>
            <a:r>
              <a:rPr lang="en-GB" dirty="0"/>
              <a:t>.</a:t>
            </a:r>
          </a:p>
          <a:p>
            <a:pPr>
              <a:buFont typeface="Arial" panose="020B0604020202020204" pitchFamily="34" charset="0"/>
              <a:buChar char="•"/>
            </a:pPr>
            <a:r>
              <a:rPr lang="en-GB" dirty="0"/>
              <a:t>Deployments and environments could be </a:t>
            </a:r>
            <a:r>
              <a:rPr lang="en-GB" b="1" dirty="0"/>
              <a:t>automatically fed from CI/CD systems</a:t>
            </a:r>
            <a:r>
              <a:rPr lang="en-GB" dirty="0"/>
              <a:t>.</a:t>
            </a:r>
          </a:p>
          <a:p>
            <a:pPr>
              <a:buFont typeface="Arial" panose="020B0604020202020204" pitchFamily="34" charset="0"/>
              <a:buChar char="•"/>
            </a:pPr>
            <a:r>
              <a:rPr lang="en-GB" dirty="0"/>
              <a:t>If a company moves from </a:t>
            </a:r>
            <a:r>
              <a:rPr lang="en-GB" b="1" dirty="0"/>
              <a:t>GitHub Actions to Azure DevOps</a:t>
            </a:r>
            <a:r>
              <a:rPr lang="en-GB" dirty="0"/>
              <a:t>, the graph </a:t>
            </a:r>
            <a:r>
              <a:rPr lang="en-GB" b="1" dirty="0"/>
              <a:t>continues working as long as providers exist</a:t>
            </a:r>
            <a:r>
              <a:rPr lang="en-GB" dirty="0"/>
              <a:t>.</a:t>
            </a:r>
          </a:p>
          <a:p>
            <a:pPr>
              <a:buNone/>
            </a:pPr>
            <a:r>
              <a:rPr lang="en-GB" b="1" dirty="0"/>
              <a:t>Key Takeaway:</a:t>
            </a:r>
            <a:r>
              <a:rPr lang="en-GB" dirty="0"/>
              <a:t> The graph provides a </a:t>
            </a:r>
            <a:r>
              <a:rPr lang="en-GB" b="1" dirty="0"/>
              <a:t>future-proof</a:t>
            </a:r>
            <a:r>
              <a:rPr lang="en-GB" dirty="0"/>
              <a:t> way to associate and discover platform components.</a:t>
            </a:r>
          </a:p>
          <a:p>
            <a:pPr>
              <a:buNone/>
            </a:pPr>
            <a:r>
              <a:rPr lang="en-GB" b="1" dirty="0"/>
              <a:t>3. How Does the Graph Improve User Experience?</a:t>
            </a:r>
          </a:p>
          <a:p>
            <a:pPr>
              <a:buFont typeface="Arial" panose="020B0604020202020204" pitchFamily="34" charset="0"/>
              <a:buChar char="•"/>
            </a:pPr>
            <a:r>
              <a:rPr lang="en-GB" dirty="0"/>
              <a:t>Powers a </a:t>
            </a:r>
            <a:r>
              <a:rPr lang="en-GB" b="1" dirty="0"/>
              <a:t>common API</a:t>
            </a:r>
            <a:r>
              <a:rPr lang="en-GB" dirty="0"/>
              <a:t> for </a:t>
            </a:r>
            <a:r>
              <a:rPr lang="en-GB" b="1" dirty="0"/>
              <a:t>discovery, search, and governance</a:t>
            </a:r>
            <a:r>
              <a:rPr lang="en-GB" dirty="0"/>
              <a:t>.</a:t>
            </a:r>
          </a:p>
          <a:p>
            <a:pPr>
              <a:buFont typeface="Arial" panose="020B0604020202020204" pitchFamily="34" charset="0"/>
              <a:buChar char="•"/>
            </a:pPr>
            <a:r>
              <a:rPr lang="en-GB" dirty="0"/>
              <a:t>Enables </a:t>
            </a:r>
            <a:r>
              <a:rPr lang="en-GB" b="1" dirty="0"/>
              <a:t>a seamless developer experience</a:t>
            </a:r>
            <a:r>
              <a:rPr lang="en-GB" dirty="0"/>
              <a:t> across different providers.</a:t>
            </a:r>
          </a:p>
          <a:p>
            <a:pPr>
              <a:buFont typeface="Arial" panose="020B0604020202020204" pitchFamily="34" charset="0"/>
              <a:buChar char="•"/>
            </a:pPr>
            <a:r>
              <a:rPr lang="en-GB" dirty="0"/>
              <a:t>Ensures </a:t>
            </a:r>
            <a:r>
              <a:rPr lang="en-GB" b="1" dirty="0"/>
              <a:t>developer platform orchestrators</a:t>
            </a:r>
            <a:r>
              <a:rPr lang="en-GB" dirty="0"/>
              <a:t> can trigger actions while keeping the system up to date.</a:t>
            </a:r>
          </a:p>
          <a:p>
            <a:pPr>
              <a:buNone/>
            </a:pPr>
            <a:r>
              <a:rPr lang="en-GB" b="1" dirty="0"/>
              <a:t>Example:</a:t>
            </a:r>
            <a:endParaRPr lang="en-GB" dirty="0"/>
          </a:p>
          <a:p>
            <a:pPr>
              <a:buFont typeface="Arial" panose="020B0604020202020204" pitchFamily="34" charset="0"/>
              <a:buChar char="•"/>
            </a:pPr>
            <a:r>
              <a:rPr lang="en-GB" dirty="0"/>
              <a:t>A developer searches for an API → the graph pulls API details from </a:t>
            </a:r>
            <a:r>
              <a:rPr lang="en-GB" b="1" dirty="0"/>
              <a:t>Azure API Center</a:t>
            </a:r>
            <a:r>
              <a:rPr lang="en-GB" dirty="0"/>
              <a:t>, deployment status from </a:t>
            </a:r>
            <a:r>
              <a:rPr lang="en-GB" b="1" dirty="0"/>
              <a:t>CI/CD</a:t>
            </a:r>
            <a:r>
              <a:rPr lang="en-GB" dirty="0"/>
              <a:t>, and security policies from </a:t>
            </a:r>
            <a:r>
              <a:rPr lang="en-GB" b="1" dirty="0"/>
              <a:t>OPA</a:t>
            </a:r>
            <a:r>
              <a:rPr lang="en-GB" dirty="0"/>
              <a:t>.</a:t>
            </a:r>
          </a:p>
          <a:p>
            <a:pPr>
              <a:buFont typeface="Arial" panose="020B0604020202020204" pitchFamily="34" charset="0"/>
              <a:buChar char="•"/>
            </a:pPr>
            <a:r>
              <a:rPr lang="en-GB" dirty="0"/>
              <a:t>When a deployment happens, the </a:t>
            </a:r>
            <a:r>
              <a:rPr lang="en-GB" b="1" dirty="0"/>
              <a:t>developer platform provider updates the graph</a:t>
            </a:r>
            <a:r>
              <a:rPr lang="en-GB" dirty="0"/>
              <a:t>, ensuring accurate data is available in the API.</a:t>
            </a:r>
          </a:p>
          <a:p>
            <a:r>
              <a:rPr lang="en-GB" b="1" dirty="0"/>
              <a:t>Key Takeaway:</a:t>
            </a:r>
            <a:r>
              <a:rPr lang="en-GB" dirty="0"/>
              <a:t> The graph </a:t>
            </a:r>
            <a:r>
              <a:rPr lang="en-GB" b="1" dirty="0"/>
              <a:t>acts as the brain</a:t>
            </a:r>
            <a:r>
              <a:rPr lang="en-GB" dirty="0"/>
              <a:t> of the platform, ensuring data consistency and discoverability across all tools.</a:t>
            </a:r>
          </a:p>
          <a:p>
            <a:endParaRPr lang="en-AU" dirty="0"/>
          </a:p>
        </p:txBody>
      </p:sp>
    </p:spTree>
    <p:extLst>
      <p:ext uri="{BB962C8B-B14F-4D97-AF65-F5344CB8AC3E}">
        <p14:creationId xmlns:p14="http://schemas.microsoft.com/office/powerpoint/2010/main" val="1030856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dirty="0"/>
              <a:t>Developer Platform Orchestrator – Automating Developer Requests</a:t>
            </a:r>
          </a:p>
          <a:p>
            <a:pPr>
              <a:buNone/>
            </a:pPr>
            <a:r>
              <a:rPr lang="en-GB" b="1" dirty="0"/>
              <a:t>1. What is a Developer Platform Orchestrator?</a:t>
            </a:r>
          </a:p>
          <a:p>
            <a:pPr>
              <a:buFont typeface="Arial" panose="020B0604020202020204" pitchFamily="34" charset="0"/>
              <a:buChar char="•"/>
            </a:pPr>
            <a:r>
              <a:rPr lang="en-GB" dirty="0"/>
              <a:t>A </a:t>
            </a:r>
            <a:r>
              <a:rPr lang="en-GB" b="1" dirty="0"/>
              <a:t>coordination layer</a:t>
            </a:r>
            <a:r>
              <a:rPr lang="en-GB" dirty="0"/>
              <a:t> that enables developers and systems to </a:t>
            </a:r>
            <a:r>
              <a:rPr lang="en-GB" b="1" dirty="0"/>
              <a:t>trigger actions</a:t>
            </a:r>
            <a:r>
              <a:rPr lang="en-GB" dirty="0"/>
              <a:t> using templates.</a:t>
            </a:r>
          </a:p>
          <a:p>
            <a:pPr>
              <a:buFont typeface="Arial" panose="020B0604020202020204" pitchFamily="34" charset="0"/>
              <a:buChar char="•"/>
            </a:pPr>
            <a:r>
              <a:rPr lang="en-GB" dirty="0"/>
              <a:t>Unlike CI/CD, these actions </a:t>
            </a:r>
            <a:r>
              <a:rPr lang="en-GB" b="1" dirty="0"/>
              <a:t>don’t have to be tied to source code</a:t>
            </a:r>
            <a:r>
              <a:rPr lang="en-GB" dirty="0"/>
              <a:t>—they can automate various workflows across the business.</a:t>
            </a:r>
          </a:p>
          <a:p>
            <a:pPr>
              <a:buFont typeface="Arial" panose="020B0604020202020204" pitchFamily="34" charset="0"/>
              <a:buChar char="•"/>
            </a:pPr>
            <a:r>
              <a:rPr lang="en-GB" dirty="0"/>
              <a:t>Works by </a:t>
            </a:r>
            <a:r>
              <a:rPr lang="en-GB" b="1" dirty="0"/>
              <a:t>delegating tasks</a:t>
            </a:r>
            <a:r>
              <a:rPr lang="en-GB" dirty="0"/>
              <a:t> to workflow engines, task engines, or other orchestrators instead of executing them directly.</a:t>
            </a:r>
          </a:p>
          <a:p>
            <a:pPr>
              <a:buNone/>
            </a:pPr>
            <a:r>
              <a:rPr lang="en-GB" b="1" dirty="0"/>
              <a:t>Key Takeaway:</a:t>
            </a:r>
            <a:r>
              <a:rPr lang="en-GB" dirty="0"/>
              <a:t> The orchestrator is a </a:t>
            </a:r>
            <a:r>
              <a:rPr lang="en-GB" b="1" dirty="0"/>
              <a:t>critical part</a:t>
            </a:r>
            <a:r>
              <a:rPr lang="en-GB" dirty="0"/>
              <a:t> of self-service automation, </a:t>
            </a:r>
            <a:r>
              <a:rPr lang="en-GB" b="1" dirty="0"/>
              <a:t>enabling standardized actions</a:t>
            </a:r>
            <a:r>
              <a:rPr lang="en-GB" dirty="0"/>
              <a:t> across the developer platform.</a:t>
            </a:r>
          </a:p>
          <a:p>
            <a:pPr>
              <a:buNone/>
            </a:pPr>
            <a:r>
              <a:rPr lang="en-GB" b="1" dirty="0"/>
              <a:t>2. Why is an Orchestrator Essential?</a:t>
            </a:r>
          </a:p>
          <a:p>
            <a:pPr>
              <a:buFont typeface="Arial" panose="020B0604020202020204" pitchFamily="34" charset="0"/>
              <a:buChar char="•"/>
            </a:pPr>
            <a:r>
              <a:rPr lang="en-GB" dirty="0"/>
              <a:t>Developers can </a:t>
            </a:r>
            <a:r>
              <a:rPr lang="en-GB" b="1" dirty="0"/>
              <a:t>request actions</a:t>
            </a:r>
            <a:r>
              <a:rPr lang="en-GB" dirty="0"/>
              <a:t> without needing </a:t>
            </a:r>
            <a:r>
              <a:rPr lang="en-GB" b="1" dirty="0"/>
              <a:t>direct permissions</a:t>
            </a:r>
            <a:r>
              <a:rPr lang="en-GB" dirty="0"/>
              <a:t> for execution.</a:t>
            </a:r>
          </a:p>
          <a:p>
            <a:pPr>
              <a:buFont typeface="Arial" panose="020B0604020202020204" pitchFamily="34" charset="0"/>
              <a:buChar char="•"/>
            </a:pPr>
            <a:r>
              <a:rPr lang="en-GB" dirty="0"/>
              <a:t>Supports </a:t>
            </a:r>
            <a:r>
              <a:rPr lang="en-GB" b="1" dirty="0"/>
              <a:t>different workflow engines</a:t>
            </a:r>
            <a:r>
              <a:rPr lang="en-GB" dirty="0"/>
              <a:t> (e.g., GitHub Actions, Azure Pipelines, Power Automate).</a:t>
            </a:r>
          </a:p>
          <a:p>
            <a:pPr>
              <a:buFont typeface="Arial" panose="020B0604020202020204" pitchFamily="34" charset="0"/>
              <a:buChar char="•"/>
            </a:pPr>
            <a:r>
              <a:rPr lang="en-GB" dirty="0"/>
              <a:t>Allows </a:t>
            </a:r>
            <a:r>
              <a:rPr lang="en-GB" b="1" dirty="0"/>
              <a:t>gradual migration</a:t>
            </a:r>
            <a:r>
              <a:rPr lang="en-GB" dirty="0"/>
              <a:t> between automation tools without disrupting existing workflows.</a:t>
            </a:r>
          </a:p>
          <a:p>
            <a:pPr>
              <a:buNone/>
            </a:pPr>
            <a:r>
              <a:rPr lang="en-GB" b="1" dirty="0"/>
              <a:t>Example Use Cases:</a:t>
            </a:r>
            <a:br>
              <a:rPr lang="en-GB" dirty="0"/>
            </a:br>
            <a:r>
              <a:rPr lang="en-GB" dirty="0"/>
              <a:t>✅ </a:t>
            </a:r>
            <a:r>
              <a:rPr lang="en-GB" b="1" dirty="0"/>
              <a:t>Triggering infrastructure provisioning</a:t>
            </a:r>
            <a:r>
              <a:rPr lang="en-GB" dirty="0"/>
              <a:t> using Terraform or Bicep templates.</a:t>
            </a:r>
            <a:br>
              <a:rPr lang="en-GB" dirty="0"/>
            </a:br>
            <a:r>
              <a:rPr lang="en-GB" dirty="0"/>
              <a:t>✅ </a:t>
            </a:r>
            <a:r>
              <a:rPr lang="en-GB" b="1" dirty="0"/>
              <a:t>Onboarding a new developer</a:t>
            </a:r>
            <a:r>
              <a:rPr lang="en-GB" dirty="0"/>
              <a:t> by setting up repo permissions, CI/CD pipelines, and access controls.</a:t>
            </a:r>
            <a:br>
              <a:rPr lang="en-GB" dirty="0"/>
            </a:br>
            <a:r>
              <a:rPr lang="en-GB" dirty="0"/>
              <a:t>✅ </a:t>
            </a:r>
            <a:r>
              <a:rPr lang="en-GB" b="1" dirty="0"/>
              <a:t>Automating business workflows</a:t>
            </a:r>
            <a:r>
              <a:rPr lang="en-GB" dirty="0"/>
              <a:t> like license management or expense approvals.</a:t>
            </a:r>
          </a:p>
          <a:p>
            <a:pPr>
              <a:buNone/>
            </a:pPr>
            <a:r>
              <a:rPr lang="en-GB" b="1" dirty="0"/>
              <a:t>Key Takeaway:</a:t>
            </a:r>
            <a:r>
              <a:rPr lang="en-GB" dirty="0"/>
              <a:t> The orchestrator bridges automation across different teams, not just developers.</a:t>
            </a:r>
          </a:p>
          <a:p>
            <a:pPr>
              <a:buNone/>
            </a:pPr>
            <a:r>
              <a:rPr lang="en-GB" b="1" dirty="0"/>
              <a:t>3. How Does the Orchestrator Work?</a:t>
            </a:r>
          </a:p>
          <a:p>
            <a:pPr>
              <a:buNone/>
            </a:pPr>
            <a:r>
              <a:rPr lang="en-GB" dirty="0"/>
              <a:t>1️⃣ Developer selects a </a:t>
            </a:r>
            <a:r>
              <a:rPr lang="en-GB" b="1" dirty="0"/>
              <a:t>template</a:t>
            </a:r>
            <a:r>
              <a:rPr lang="en-GB" dirty="0"/>
              <a:t> and enters required inputs.</a:t>
            </a:r>
            <a:br>
              <a:rPr lang="en-GB" dirty="0"/>
            </a:br>
            <a:r>
              <a:rPr lang="en-GB" dirty="0"/>
              <a:t>2️⃣ A </a:t>
            </a:r>
            <a:r>
              <a:rPr lang="en-GB" b="1" dirty="0"/>
              <a:t>request</a:t>
            </a:r>
            <a:r>
              <a:rPr lang="en-GB" dirty="0"/>
              <a:t> is created in the </a:t>
            </a:r>
            <a:r>
              <a:rPr lang="en-GB" b="1" dirty="0"/>
              <a:t>developer platform API</a:t>
            </a:r>
            <a:r>
              <a:rPr lang="en-GB" dirty="0"/>
              <a:t>.</a:t>
            </a:r>
            <a:br>
              <a:rPr lang="en-GB" dirty="0"/>
            </a:br>
            <a:r>
              <a:rPr lang="en-GB" dirty="0"/>
              <a:t>3️⃣ The </a:t>
            </a:r>
            <a:r>
              <a:rPr lang="en-GB" b="1" dirty="0"/>
              <a:t>orchestrator routes</a:t>
            </a:r>
            <a:r>
              <a:rPr lang="en-GB" dirty="0"/>
              <a:t> the request to the relevant </a:t>
            </a:r>
            <a:r>
              <a:rPr lang="en-GB" b="1" dirty="0"/>
              <a:t>developer platform provider</a:t>
            </a:r>
            <a:r>
              <a:rPr lang="en-GB" dirty="0"/>
              <a:t>.</a:t>
            </a:r>
            <a:br>
              <a:rPr lang="en-GB" dirty="0"/>
            </a:br>
            <a:r>
              <a:rPr lang="en-GB" dirty="0"/>
              <a:t>4️⃣ The </a:t>
            </a:r>
            <a:r>
              <a:rPr lang="en-GB" b="1" dirty="0"/>
              <a:t>developer platform provider</a:t>
            </a:r>
            <a:r>
              <a:rPr lang="en-GB" dirty="0"/>
              <a:t> executes the action using its own logic.</a:t>
            </a:r>
            <a:br>
              <a:rPr lang="en-GB" dirty="0"/>
            </a:br>
            <a:r>
              <a:rPr lang="en-GB" dirty="0"/>
              <a:t>5️⃣ (Optional) The provider </a:t>
            </a:r>
            <a:r>
              <a:rPr lang="en-GB" b="1" dirty="0"/>
              <a:t>updates the request status</a:t>
            </a:r>
            <a:r>
              <a:rPr lang="en-GB" dirty="0"/>
              <a:t> as it progresses.</a:t>
            </a:r>
            <a:br>
              <a:rPr lang="en-GB" dirty="0"/>
            </a:br>
            <a:r>
              <a:rPr lang="en-GB" dirty="0"/>
              <a:t>6️⃣ Once completed, the provider </a:t>
            </a:r>
            <a:r>
              <a:rPr lang="en-GB" b="1" dirty="0"/>
              <a:t>sends results</a:t>
            </a:r>
            <a:r>
              <a:rPr lang="en-GB" dirty="0"/>
              <a:t> to the </a:t>
            </a:r>
            <a:r>
              <a:rPr lang="en-GB" b="1" dirty="0"/>
              <a:t>developer platform graph</a:t>
            </a:r>
            <a:r>
              <a:rPr lang="en-GB" dirty="0"/>
              <a:t> (e.g., updated infrastructure, new permissions, or a completed business process).</a:t>
            </a:r>
            <a:br>
              <a:rPr lang="en-GB" dirty="0"/>
            </a:br>
            <a:r>
              <a:rPr lang="en-GB" dirty="0"/>
              <a:t>7️⃣ (Optional) The provider </a:t>
            </a:r>
            <a:r>
              <a:rPr lang="en-GB" b="1" dirty="0"/>
              <a:t>triggers another related action</a:t>
            </a:r>
            <a:r>
              <a:rPr lang="en-GB" dirty="0"/>
              <a:t>, creating </a:t>
            </a:r>
            <a:r>
              <a:rPr lang="en-GB" b="1" dirty="0"/>
              <a:t>complex, multi-step workflows</a:t>
            </a:r>
            <a:r>
              <a:rPr lang="en-GB" dirty="0"/>
              <a:t>.</a:t>
            </a:r>
          </a:p>
          <a:p>
            <a:pPr>
              <a:buNone/>
            </a:pPr>
            <a:r>
              <a:rPr lang="en-GB" b="1" dirty="0"/>
              <a:t>Key Takeaway:</a:t>
            </a:r>
            <a:r>
              <a:rPr lang="en-GB" dirty="0"/>
              <a:t> The orchestrator </a:t>
            </a:r>
            <a:r>
              <a:rPr lang="en-GB" b="1" dirty="0"/>
              <a:t>abstracts automation</a:t>
            </a:r>
            <a:r>
              <a:rPr lang="en-GB" dirty="0"/>
              <a:t>, ensuring </a:t>
            </a:r>
            <a:r>
              <a:rPr lang="en-GB" b="1" dirty="0"/>
              <a:t>scalability</a:t>
            </a:r>
            <a:r>
              <a:rPr lang="en-GB" dirty="0"/>
              <a:t> and </a:t>
            </a:r>
            <a:r>
              <a:rPr lang="en-GB" b="1" dirty="0"/>
              <a:t>flexibility</a:t>
            </a:r>
            <a:r>
              <a:rPr lang="en-GB" dirty="0"/>
              <a:t> across different tools.</a:t>
            </a:r>
          </a:p>
          <a:p>
            <a:pPr>
              <a:buNone/>
            </a:pPr>
            <a:r>
              <a:rPr lang="en-GB" b="1" dirty="0"/>
              <a:t>4. Choosing the Right Orchestrator</a:t>
            </a:r>
          </a:p>
          <a:p>
            <a:pPr>
              <a:buFont typeface="Arial" panose="020B0604020202020204" pitchFamily="34" charset="0"/>
              <a:buChar char="•"/>
            </a:pPr>
            <a:r>
              <a:rPr lang="en-GB" dirty="0"/>
              <a:t>Start with </a:t>
            </a:r>
            <a:r>
              <a:rPr lang="en-GB" b="1" dirty="0"/>
              <a:t>existing CI/CD tools</a:t>
            </a:r>
            <a:r>
              <a:rPr lang="en-GB" dirty="0"/>
              <a:t> (GitHub Actions, Azure Pipelines).</a:t>
            </a:r>
          </a:p>
          <a:p>
            <a:pPr>
              <a:buFont typeface="Arial" panose="020B0604020202020204" pitchFamily="34" charset="0"/>
              <a:buChar char="•"/>
            </a:pPr>
            <a:r>
              <a:rPr lang="en-GB" dirty="0"/>
              <a:t>For </a:t>
            </a:r>
            <a:r>
              <a:rPr lang="en-GB" b="1" dirty="0"/>
              <a:t>business process automation</a:t>
            </a:r>
            <a:r>
              <a:rPr lang="en-GB" dirty="0"/>
              <a:t>, use </a:t>
            </a:r>
            <a:r>
              <a:rPr lang="en-GB" b="1" dirty="0"/>
              <a:t>low-code tools</a:t>
            </a:r>
            <a:r>
              <a:rPr lang="en-GB" dirty="0"/>
              <a:t> like Power Automate.</a:t>
            </a:r>
          </a:p>
          <a:p>
            <a:pPr>
              <a:buFont typeface="Arial" panose="020B0604020202020204" pitchFamily="34" charset="0"/>
              <a:buChar char="•"/>
            </a:pPr>
            <a:r>
              <a:rPr lang="en-GB" dirty="0"/>
              <a:t>Use </a:t>
            </a:r>
            <a:r>
              <a:rPr lang="en-GB" b="1" dirty="0"/>
              <a:t>lightweight HTTP-based triggers</a:t>
            </a:r>
            <a:r>
              <a:rPr lang="en-GB" dirty="0"/>
              <a:t> when a full automation engine isn’t necessary.</a:t>
            </a:r>
          </a:p>
          <a:p>
            <a:r>
              <a:rPr lang="en-GB" b="1" dirty="0"/>
              <a:t>Key Takeaway:</a:t>
            </a:r>
            <a:r>
              <a:rPr lang="en-GB" dirty="0"/>
              <a:t> Your </a:t>
            </a:r>
            <a:r>
              <a:rPr lang="en-GB" b="1" dirty="0"/>
              <a:t>choice of workflow engine should align with the action type</a:t>
            </a:r>
            <a:r>
              <a:rPr lang="en-GB" dirty="0"/>
              <a:t> and evolve as needs change.</a:t>
            </a:r>
          </a:p>
          <a:p>
            <a:endParaRPr lang="en-AU" dirty="0"/>
          </a:p>
        </p:txBody>
      </p:sp>
    </p:spTree>
    <p:extLst>
      <p:ext uri="{BB962C8B-B14F-4D97-AF65-F5344CB8AC3E}">
        <p14:creationId xmlns:p14="http://schemas.microsoft.com/office/powerpoint/2010/main" val="387526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dirty="0"/>
              <a:t>Using GitHub Actions &amp; Azure Pipelines as Developer Platform Providers</a:t>
            </a:r>
          </a:p>
          <a:p>
            <a:pPr>
              <a:buNone/>
            </a:pPr>
            <a:r>
              <a:rPr lang="en-GB" b="1" dirty="0"/>
              <a:t>1. How GitHub Actions &amp; Azure Pipelines Work as Developer Platform Providers</a:t>
            </a:r>
          </a:p>
          <a:p>
            <a:pPr>
              <a:buFont typeface="Arial" panose="020B0604020202020204" pitchFamily="34" charset="0"/>
              <a:buChar char="•"/>
            </a:pPr>
            <a:r>
              <a:rPr lang="en-GB" dirty="0"/>
              <a:t>A </a:t>
            </a:r>
            <a:r>
              <a:rPr lang="en-GB" b="1" dirty="0"/>
              <a:t>developer platform provider</a:t>
            </a:r>
            <a:r>
              <a:rPr lang="en-GB" dirty="0"/>
              <a:t> can connect to a </a:t>
            </a:r>
            <a:r>
              <a:rPr lang="en-GB" b="1" dirty="0"/>
              <a:t>GitHub instance</a:t>
            </a:r>
            <a:r>
              <a:rPr lang="en-GB" dirty="0"/>
              <a:t> or </a:t>
            </a:r>
            <a:r>
              <a:rPr lang="en-GB" b="1" dirty="0"/>
              <a:t>Azure DevOps</a:t>
            </a:r>
            <a:r>
              <a:rPr lang="en-GB" dirty="0"/>
              <a:t> to trigger workflows.</a:t>
            </a:r>
          </a:p>
          <a:p>
            <a:pPr>
              <a:buFont typeface="Arial" panose="020B0604020202020204" pitchFamily="34" charset="0"/>
              <a:buChar char="•"/>
            </a:pPr>
            <a:r>
              <a:rPr lang="en-GB" dirty="0"/>
              <a:t>This is done through: </a:t>
            </a:r>
          </a:p>
          <a:p>
            <a:pPr marL="742950" lvl="1" indent="-285750">
              <a:buFont typeface="Arial" panose="020B0604020202020204" pitchFamily="34" charset="0"/>
              <a:buChar char="•"/>
            </a:pPr>
            <a:r>
              <a:rPr lang="en-GB" b="1" dirty="0"/>
              <a:t>GitHub Actions</a:t>
            </a:r>
            <a:r>
              <a:rPr lang="en-GB" dirty="0"/>
              <a:t>: Uses the </a:t>
            </a:r>
            <a:r>
              <a:rPr lang="en-GB" b="1" dirty="0"/>
              <a:t>REST API</a:t>
            </a:r>
            <a:r>
              <a:rPr lang="en-GB" dirty="0"/>
              <a:t> to trigger a </a:t>
            </a:r>
            <a:r>
              <a:rPr lang="en-GB" dirty="0" err="1"/>
              <a:t>workflow_dispatch</a:t>
            </a:r>
            <a:r>
              <a:rPr lang="en-GB" dirty="0"/>
              <a:t> event.</a:t>
            </a:r>
          </a:p>
          <a:p>
            <a:pPr marL="742950" lvl="1" indent="-285750">
              <a:buFont typeface="Arial" panose="020B0604020202020204" pitchFamily="34" charset="0"/>
              <a:buChar char="•"/>
            </a:pPr>
            <a:r>
              <a:rPr lang="en-GB" b="1" dirty="0"/>
              <a:t>Azure Pipelines</a:t>
            </a:r>
            <a:r>
              <a:rPr lang="en-GB" dirty="0"/>
              <a:t>: Uses the </a:t>
            </a:r>
            <a:r>
              <a:rPr lang="en-GB" b="1" dirty="0"/>
              <a:t>Pipeline API</a:t>
            </a:r>
            <a:r>
              <a:rPr lang="en-GB" dirty="0"/>
              <a:t> to trigger runs.</a:t>
            </a:r>
          </a:p>
          <a:p>
            <a:pPr>
              <a:buFont typeface="Arial" panose="020B0604020202020204" pitchFamily="34" charset="0"/>
              <a:buChar char="•"/>
            </a:pPr>
            <a:r>
              <a:rPr lang="en-GB" dirty="0"/>
              <a:t>Other automation tools (e.g., Jenkins, </a:t>
            </a:r>
            <a:r>
              <a:rPr lang="en-GB" dirty="0" err="1"/>
              <a:t>ArgoCD</a:t>
            </a:r>
            <a:r>
              <a:rPr lang="en-GB" dirty="0"/>
              <a:t>) have </a:t>
            </a:r>
            <a:r>
              <a:rPr lang="en-GB" b="1" dirty="0"/>
              <a:t>similar capabilities</a:t>
            </a:r>
            <a:r>
              <a:rPr lang="en-GB" dirty="0"/>
              <a:t>.</a:t>
            </a:r>
          </a:p>
          <a:p>
            <a:pPr>
              <a:buNone/>
            </a:pPr>
            <a:r>
              <a:rPr lang="en-GB" b="1" dirty="0"/>
              <a:t>Key Takeaway:</a:t>
            </a:r>
            <a:r>
              <a:rPr lang="en-GB" dirty="0"/>
              <a:t> These workflows </a:t>
            </a:r>
            <a:r>
              <a:rPr lang="en-GB" b="1" dirty="0"/>
              <a:t>don't need to be in application repos</a:t>
            </a:r>
            <a:r>
              <a:rPr lang="en-GB" dirty="0"/>
              <a:t>—they can be centrally managed by platform teams.</a:t>
            </a:r>
          </a:p>
          <a:p>
            <a:pPr>
              <a:buNone/>
            </a:pPr>
            <a:r>
              <a:rPr lang="en-GB" b="1" dirty="0"/>
              <a:t>2. How This Works in a Developer Platform</a:t>
            </a:r>
          </a:p>
          <a:p>
            <a:pPr>
              <a:buFont typeface="Arial" panose="020B0604020202020204" pitchFamily="34" charset="0"/>
              <a:buChar char="•"/>
            </a:pPr>
            <a:r>
              <a:rPr lang="en-GB" b="1" dirty="0"/>
              <a:t>Centralized repositories</a:t>
            </a:r>
            <a:r>
              <a:rPr lang="en-GB" dirty="0"/>
              <a:t> store workflows, pipelines, and scripts—</a:t>
            </a:r>
            <a:r>
              <a:rPr lang="en-GB" b="1" dirty="0"/>
              <a:t>developers don’t need direct access</a:t>
            </a:r>
            <a:r>
              <a:rPr lang="en-GB" dirty="0"/>
              <a:t>.</a:t>
            </a:r>
          </a:p>
          <a:p>
            <a:pPr>
              <a:buFont typeface="Arial" panose="020B0604020202020204" pitchFamily="34" charset="0"/>
              <a:buChar char="•"/>
            </a:pPr>
            <a:r>
              <a:rPr lang="en-GB" b="1" dirty="0"/>
              <a:t>Ops or platform engineers</a:t>
            </a:r>
            <a:r>
              <a:rPr lang="en-GB" dirty="0"/>
              <a:t> manage secrets (e.g., in </a:t>
            </a:r>
            <a:r>
              <a:rPr lang="en-GB" b="1" dirty="0"/>
              <a:t>Azure Key Vault</a:t>
            </a:r>
            <a:r>
              <a:rPr lang="en-GB" dirty="0"/>
              <a:t> or the repo’s secret store).</a:t>
            </a:r>
          </a:p>
          <a:p>
            <a:pPr>
              <a:buFont typeface="Arial" panose="020B0604020202020204" pitchFamily="34" charset="0"/>
              <a:buChar char="•"/>
            </a:pPr>
            <a:r>
              <a:rPr lang="en-GB" dirty="0"/>
              <a:t>Workflows </a:t>
            </a:r>
            <a:r>
              <a:rPr lang="en-GB" b="1" dirty="0"/>
              <a:t>publish artifacts</a:t>
            </a:r>
            <a:r>
              <a:rPr lang="en-GB" dirty="0"/>
              <a:t> (build outputs, </a:t>
            </a:r>
            <a:r>
              <a:rPr lang="en-GB" dirty="0" err="1"/>
              <a:t>IaC</a:t>
            </a:r>
            <a:r>
              <a:rPr lang="en-GB" dirty="0"/>
              <a:t> state, metadata) to track completed actions.</a:t>
            </a:r>
          </a:p>
          <a:p>
            <a:pPr>
              <a:buFont typeface="Arial" panose="020B0604020202020204" pitchFamily="34" charset="0"/>
              <a:buChar char="•"/>
            </a:pPr>
            <a:r>
              <a:rPr lang="en-GB" b="1" dirty="0"/>
              <a:t>Orchestrator watches workflow state</a:t>
            </a:r>
            <a:r>
              <a:rPr lang="en-GB" dirty="0"/>
              <a:t>, updating lifecycle status until completion.</a:t>
            </a:r>
          </a:p>
          <a:p>
            <a:pPr>
              <a:buFont typeface="Arial" panose="020B0604020202020204" pitchFamily="34" charset="0"/>
              <a:buChar char="•"/>
            </a:pPr>
            <a:r>
              <a:rPr lang="en-GB" dirty="0"/>
              <a:t>The </a:t>
            </a:r>
            <a:r>
              <a:rPr lang="en-GB" b="1" dirty="0"/>
              <a:t>developer platform provider</a:t>
            </a:r>
            <a:r>
              <a:rPr lang="en-GB" dirty="0"/>
              <a:t> consumes artifacts &amp; updates the </a:t>
            </a:r>
            <a:r>
              <a:rPr lang="en-GB" b="1" dirty="0"/>
              <a:t>developer platform graph</a:t>
            </a:r>
            <a:r>
              <a:rPr lang="en-GB" dirty="0"/>
              <a:t>.</a:t>
            </a:r>
          </a:p>
          <a:p>
            <a:pPr>
              <a:buFont typeface="Arial" panose="020B0604020202020204" pitchFamily="34" charset="0"/>
              <a:buChar char="•"/>
            </a:pPr>
            <a:r>
              <a:rPr lang="en-GB" dirty="0"/>
              <a:t>Templates are </a:t>
            </a:r>
            <a:r>
              <a:rPr lang="en-GB" b="1" dirty="0"/>
              <a:t>registered in the platform</a:t>
            </a:r>
            <a:r>
              <a:rPr lang="en-GB" dirty="0"/>
              <a:t>, enabling self-service for developers.</a:t>
            </a:r>
          </a:p>
          <a:p>
            <a:pPr>
              <a:buNone/>
            </a:pPr>
            <a:r>
              <a:rPr lang="en-GB" b="1" dirty="0"/>
              <a:t>Key Takeaway:</a:t>
            </a:r>
            <a:r>
              <a:rPr lang="en-GB" dirty="0"/>
              <a:t> This enables </a:t>
            </a:r>
            <a:r>
              <a:rPr lang="en-GB" b="1" dirty="0"/>
              <a:t>secure, managed automation</a:t>
            </a:r>
            <a:r>
              <a:rPr lang="en-GB" dirty="0"/>
              <a:t> where developers request actions </a:t>
            </a:r>
            <a:r>
              <a:rPr lang="en-GB" b="1" dirty="0"/>
              <a:t>without direct system access</a:t>
            </a:r>
            <a:r>
              <a:rPr lang="en-GB" dirty="0"/>
              <a:t>.</a:t>
            </a:r>
          </a:p>
          <a:p>
            <a:pPr>
              <a:buNone/>
            </a:pPr>
            <a:r>
              <a:rPr lang="en-GB" b="1" dirty="0"/>
              <a:t>3. Why Use a CI/CD System as a Provider?</a:t>
            </a:r>
          </a:p>
          <a:p>
            <a:pPr>
              <a:buNone/>
            </a:pPr>
            <a:r>
              <a:rPr lang="en-GB" dirty="0"/>
              <a:t>✅ </a:t>
            </a:r>
            <a:r>
              <a:rPr lang="en-GB" b="1" dirty="0"/>
              <a:t>Flexible execution</a:t>
            </a:r>
            <a:r>
              <a:rPr lang="en-GB" dirty="0"/>
              <a:t> – Run arbitrary CLIs, scripts, or </a:t>
            </a:r>
            <a:r>
              <a:rPr lang="en-GB" dirty="0" err="1"/>
              <a:t>IaC</a:t>
            </a:r>
            <a:r>
              <a:rPr lang="en-GB" dirty="0"/>
              <a:t> commands.</a:t>
            </a:r>
            <a:br>
              <a:rPr lang="en-GB" dirty="0"/>
            </a:br>
            <a:r>
              <a:rPr lang="en-GB" dirty="0"/>
              <a:t>✅ </a:t>
            </a:r>
            <a:r>
              <a:rPr lang="en-GB" b="1" dirty="0"/>
              <a:t>Secure secrets management</a:t>
            </a:r>
            <a:r>
              <a:rPr lang="en-GB" dirty="0"/>
              <a:t> – Store &amp; control credentials centrally.</a:t>
            </a:r>
            <a:br>
              <a:rPr lang="en-GB" dirty="0"/>
            </a:br>
            <a:r>
              <a:rPr lang="en-GB" dirty="0"/>
              <a:t>✅ </a:t>
            </a:r>
            <a:r>
              <a:rPr lang="en-GB" b="1" dirty="0"/>
              <a:t>Standardized automation</a:t>
            </a:r>
            <a:r>
              <a:rPr lang="en-GB" dirty="0"/>
              <a:t> – Leverage existing workflows instead of building new ones.</a:t>
            </a:r>
            <a:br>
              <a:rPr lang="en-GB" dirty="0"/>
            </a:br>
            <a:r>
              <a:rPr lang="en-GB" dirty="0"/>
              <a:t>✅ </a:t>
            </a:r>
            <a:r>
              <a:rPr lang="en-GB" b="1" dirty="0"/>
              <a:t>Scalability</a:t>
            </a:r>
            <a:r>
              <a:rPr lang="en-GB" dirty="0"/>
              <a:t> – Add first-class integrations over time </a:t>
            </a:r>
            <a:r>
              <a:rPr lang="en-GB" b="1" dirty="0"/>
              <a:t>only as needed</a:t>
            </a:r>
            <a:r>
              <a:rPr lang="en-GB" dirty="0"/>
              <a:t>.</a:t>
            </a:r>
          </a:p>
          <a:p>
            <a:r>
              <a:rPr lang="en-GB" b="1" dirty="0"/>
              <a:t>Key Takeaway:</a:t>
            </a:r>
            <a:r>
              <a:rPr lang="en-GB" dirty="0"/>
              <a:t> You don’t need to use GitHub Actions/Azure Pipelines for CI/CD </a:t>
            </a:r>
            <a:r>
              <a:rPr lang="en-GB" b="1" dirty="0"/>
              <a:t>to leverage them as developer platform providers</a:t>
            </a:r>
            <a:r>
              <a:rPr lang="en-GB" dirty="0"/>
              <a:t>.</a:t>
            </a:r>
          </a:p>
          <a:p>
            <a:endParaRPr lang="en-AU" dirty="0"/>
          </a:p>
        </p:txBody>
      </p:sp>
    </p:spTree>
    <p:extLst>
      <p:ext uri="{BB962C8B-B14F-4D97-AF65-F5344CB8AC3E}">
        <p14:creationId xmlns:p14="http://schemas.microsoft.com/office/powerpoint/2010/main" val="4138704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B2EE5-9C87-4885-B397-C2F4A51D0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E72A6-7C39-DC86-4E10-8DF6779C27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E040D8E-7B8D-D5CE-6BDF-81B9FA7E82E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We believe this model can help organizations concentrate on developing the specific abilities and competencies they need to achieve their platform engineering goals.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It provides the ability to reflect and assess where you are, gives you line of site to where you would like to be, and a mechanism to help prioritize your activities.</a:t>
            </a:r>
          </a:p>
          <a:p>
            <a:endParaRPr lang="en-US"/>
          </a:p>
        </p:txBody>
      </p:sp>
      <p:sp>
        <p:nvSpPr>
          <p:cNvPr id="4" name="Header Placeholder 3">
            <a:extLst>
              <a:ext uri="{FF2B5EF4-FFF2-40B4-BE49-F238E27FC236}">
                <a16:creationId xmlns:a16="http://schemas.microsoft.com/office/drawing/2014/main" id="{6C5EF653-071A-8269-102B-5402ED2DE0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30AE6CA-ACB8-3954-6140-736874D2747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66BEFB-9CE1-759F-6A47-418D5D4B0D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3/20/2025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62B091E-E91B-CB93-BB36-334EA4468E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163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3/20/2025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342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3/20/2025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18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22832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161616"/>
                </a:solidFill>
                <a:effectLst/>
                <a:latin typeface="Segoe UI" panose="020B0502040204020203" pitchFamily="34" charset="0"/>
              </a:rPr>
              <a:t>One key principle of platform engineering is to optimize for your customers. Think of developers as your primary customer and focus on their needs first when deciding what development paths you want to pave and what </a:t>
            </a:r>
            <a:r>
              <a:rPr lang="en-GB" b="0" i="0" u="none" strike="noStrike" dirty="0">
                <a:effectLst/>
                <a:latin typeface="Segoe UI" panose="020B0502040204020203" pitchFamily="34" charset="0"/>
                <a:hlinkClick r:id="rId3"/>
              </a:rPr>
              <a:t>capabilities you want to grow</a:t>
            </a:r>
            <a:r>
              <a:rPr lang="en-GB" b="0" i="0" dirty="0">
                <a:solidFill>
                  <a:srgbClr val="161616"/>
                </a:solidFill>
                <a:effectLst/>
                <a:latin typeface="Segoe UI" panose="020B0502040204020203" pitchFamily="34" charset="0"/>
              </a:rPr>
              <a:t>. Developers all use different tools to get their work done. As a first step, start small and evaluate whether you can improve existing screens and surfaces before implementing a brand new internal developer platform.</a:t>
            </a:r>
            <a:endParaRPr lang="en-AU" dirty="0"/>
          </a:p>
        </p:txBody>
      </p:sp>
    </p:spTree>
    <p:extLst>
      <p:ext uri="{BB962C8B-B14F-4D97-AF65-F5344CB8AC3E}">
        <p14:creationId xmlns:p14="http://schemas.microsoft.com/office/powerpoint/2010/main" val="349032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dirty="0"/>
              <a:t>Empower developers with a customer-centric internal platform</a:t>
            </a:r>
          </a:p>
          <a:p>
            <a:pPr>
              <a:buFont typeface="Arial" panose="020B0604020202020204" pitchFamily="34" charset="0"/>
              <a:buChar char="•"/>
            </a:pPr>
            <a:r>
              <a:rPr lang="en-GB" dirty="0"/>
              <a:t>One of the key principles of platform engineering is </a:t>
            </a:r>
            <a:r>
              <a:rPr lang="en-GB" b="1" dirty="0"/>
              <a:t>thinking of developers as your customers</a:t>
            </a:r>
            <a:r>
              <a:rPr lang="en-GB" dirty="0"/>
              <a:t>.</a:t>
            </a:r>
          </a:p>
          <a:p>
            <a:pPr>
              <a:buFont typeface="Arial" panose="020B0604020202020204" pitchFamily="34" charset="0"/>
              <a:buChar char="•"/>
            </a:pPr>
            <a:r>
              <a:rPr lang="en-GB" dirty="0"/>
              <a:t>The </a:t>
            </a:r>
            <a:r>
              <a:rPr lang="en-GB" b="1" dirty="0"/>
              <a:t>Team Topologies</a:t>
            </a:r>
            <a:r>
              <a:rPr lang="en-GB" dirty="0"/>
              <a:t> model calls them </a:t>
            </a:r>
            <a:r>
              <a:rPr lang="en-GB" i="1" dirty="0"/>
              <a:t>stream-aligned teams</a:t>
            </a:r>
            <a:r>
              <a:rPr lang="en-GB" dirty="0"/>
              <a:t>—this includes software engineers, machine learning professionals, and data scientists.</a:t>
            </a:r>
          </a:p>
          <a:p>
            <a:pPr>
              <a:buFont typeface="Arial" panose="020B0604020202020204" pitchFamily="34" charset="0"/>
              <a:buChar char="•"/>
            </a:pPr>
            <a:r>
              <a:rPr lang="en-GB" dirty="0"/>
              <a:t>Just like any product team, we need to </a:t>
            </a:r>
            <a:r>
              <a:rPr lang="en-GB" b="1" dirty="0"/>
              <a:t>optimize for our customers</a:t>
            </a:r>
            <a:r>
              <a:rPr lang="en-GB" dirty="0"/>
              <a:t>—understanding their needs, pain points, and workflows to create a platform that truly supports them.</a:t>
            </a:r>
          </a:p>
          <a:p>
            <a:pPr>
              <a:buFont typeface="Arial" panose="020B0604020202020204" pitchFamily="34" charset="0"/>
              <a:buChar char="•"/>
            </a:pPr>
            <a:r>
              <a:rPr lang="en-GB" dirty="0"/>
              <a:t>A </a:t>
            </a:r>
            <a:r>
              <a:rPr lang="en-GB" b="1" dirty="0"/>
              <a:t>successful platform</a:t>
            </a:r>
            <a:r>
              <a:rPr lang="en-GB" dirty="0"/>
              <a:t> does more than just provide tools—it </a:t>
            </a:r>
            <a:r>
              <a:rPr lang="en-GB" b="1" dirty="0"/>
              <a:t>empowers both developers and operators</a:t>
            </a:r>
            <a:r>
              <a:rPr lang="en-GB" dirty="0"/>
              <a:t>.</a:t>
            </a:r>
          </a:p>
          <a:p>
            <a:pPr marL="742950" lvl="1" indent="-285750">
              <a:buFont typeface="Arial" panose="020B0604020202020204" pitchFamily="34" charset="0"/>
              <a:buChar char="•"/>
            </a:pPr>
            <a:r>
              <a:rPr lang="en-GB" dirty="0"/>
              <a:t>Developers gain </a:t>
            </a:r>
            <a:r>
              <a:rPr lang="en-GB" b="1" dirty="0"/>
              <a:t>autonomy</a:t>
            </a:r>
            <a:r>
              <a:rPr lang="en-GB" dirty="0"/>
              <a:t> to ship value quickly.</a:t>
            </a:r>
          </a:p>
          <a:p>
            <a:pPr marL="742950" lvl="1" indent="-285750">
              <a:buFont typeface="Arial" panose="020B0604020202020204" pitchFamily="34" charset="0"/>
              <a:buChar char="•"/>
            </a:pPr>
            <a:r>
              <a:rPr lang="en-GB" dirty="0"/>
              <a:t>Operators ensure the platform is </a:t>
            </a:r>
            <a:r>
              <a:rPr lang="en-GB" b="1" dirty="0"/>
              <a:t>secure, compliant, and efficient</a:t>
            </a:r>
            <a:r>
              <a:rPr lang="en-GB" dirty="0"/>
              <a:t> without being a bottleneck.</a:t>
            </a:r>
          </a:p>
          <a:p>
            <a:pPr>
              <a:buFont typeface="Arial" panose="020B0604020202020204" pitchFamily="34" charset="0"/>
              <a:buChar char="•"/>
            </a:pPr>
            <a:r>
              <a:rPr lang="en-GB" dirty="0"/>
              <a:t>To scale expertise, we </a:t>
            </a:r>
            <a:r>
              <a:rPr lang="en-GB" b="1" dirty="0"/>
              <a:t>codify best practices</a:t>
            </a:r>
            <a:r>
              <a:rPr lang="en-GB" dirty="0"/>
              <a:t> from operations, security, compliance, and architecture teams into </a:t>
            </a:r>
            <a:r>
              <a:rPr lang="en-GB" b="1" dirty="0"/>
              <a:t>templates and reusable system capabilities</a:t>
            </a:r>
            <a:r>
              <a:rPr lang="en-GB" dirty="0"/>
              <a:t>.</a:t>
            </a:r>
          </a:p>
          <a:p>
            <a:pPr marL="742950" lvl="1" indent="-285750">
              <a:buFont typeface="Arial" panose="020B0604020202020204" pitchFamily="34" charset="0"/>
              <a:buChar char="•"/>
            </a:pPr>
            <a:r>
              <a:rPr lang="en-GB" dirty="0"/>
              <a:t>This reduces cognitive load for developers.</a:t>
            </a:r>
          </a:p>
          <a:p>
            <a:pPr marL="742950" lvl="1" indent="-285750">
              <a:buFont typeface="Arial" panose="020B0604020202020204" pitchFamily="34" charset="0"/>
              <a:buChar char="•"/>
            </a:pPr>
            <a:r>
              <a:rPr lang="en-GB" dirty="0"/>
              <a:t>Improves security, compliance, and quality.</a:t>
            </a:r>
          </a:p>
          <a:p>
            <a:pPr marL="742950" lvl="1" indent="-285750">
              <a:buFont typeface="Arial" panose="020B0604020202020204" pitchFamily="34" charset="0"/>
              <a:buChar char="•"/>
            </a:pPr>
            <a:r>
              <a:rPr lang="en-GB" dirty="0"/>
              <a:t>Allows specialists to </a:t>
            </a:r>
            <a:r>
              <a:rPr lang="en-GB" b="1" dirty="0"/>
              <a:t>focus on higher-value problems</a:t>
            </a:r>
            <a:r>
              <a:rPr lang="en-GB" dirty="0"/>
              <a:t> instead of answering the same questions repeatedly.</a:t>
            </a:r>
          </a:p>
          <a:p>
            <a:pPr>
              <a:buFont typeface="Arial" panose="020B0604020202020204" pitchFamily="34" charset="0"/>
              <a:buChar char="•"/>
            </a:pPr>
            <a:r>
              <a:rPr lang="en-GB" b="1" dirty="0"/>
              <a:t>But at the core, everything comes down to developer experience.</a:t>
            </a:r>
            <a:endParaRPr lang="en-GB" dirty="0"/>
          </a:p>
          <a:p>
            <a:pPr marL="742950" lvl="1" indent="-285750">
              <a:buFont typeface="Arial" panose="020B0604020202020204" pitchFamily="34" charset="0"/>
              <a:buChar char="•"/>
            </a:pPr>
            <a:r>
              <a:rPr lang="en-GB" dirty="0"/>
              <a:t>A well-designed platform makes it </a:t>
            </a:r>
            <a:r>
              <a:rPr lang="en-GB" b="1" dirty="0"/>
              <a:t>easier for developers to do the right thing</a:t>
            </a:r>
            <a:r>
              <a:rPr lang="en-GB" dirty="0"/>
              <a:t>.</a:t>
            </a:r>
          </a:p>
          <a:p>
            <a:pPr marL="742950" lvl="1" indent="-285750">
              <a:buFont typeface="Arial" panose="020B0604020202020204" pitchFamily="34" charset="0"/>
              <a:buChar char="•"/>
            </a:pPr>
            <a:r>
              <a:rPr lang="en-GB" dirty="0"/>
              <a:t>When the experience is frictionless, </a:t>
            </a:r>
            <a:r>
              <a:rPr lang="en-GB" b="1" dirty="0"/>
              <a:t>adoption happens naturally</a:t>
            </a:r>
            <a:r>
              <a:rPr lang="en-GB" dirty="0"/>
              <a:t>, and the platform delivers </a:t>
            </a:r>
            <a:r>
              <a:rPr lang="en-GB" b="1" dirty="0"/>
              <a:t>real business value</a:t>
            </a:r>
            <a:r>
              <a:rPr lang="en-GB" dirty="0"/>
              <a:t>.</a:t>
            </a:r>
          </a:p>
          <a:p>
            <a:pPr marL="158750" indent="0">
              <a:buNone/>
            </a:pPr>
            <a:endParaRPr lang="en-AU" dirty="0"/>
          </a:p>
        </p:txBody>
      </p:sp>
    </p:spTree>
    <p:extLst>
      <p:ext uri="{BB962C8B-B14F-4D97-AF65-F5344CB8AC3E}">
        <p14:creationId xmlns:p14="http://schemas.microsoft.com/office/powerpoint/2010/main" val="346194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dirty="0"/>
              <a:t>Speaker Notes: Establishing Your Desired Paved Paths</a:t>
            </a:r>
          </a:p>
          <a:p>
            <a:pPr>
              <a:buNone/>
            </a:pPr>
            <a:r>
              <a:rPr lang="en-GB" b="1" dirty="0"/>
              <a:t>1. Defining Paved Paths in Your Organization</a:t>
            </a:r>
          </a:p>
          <a:p>
            <a:pPr>
              <a:buFont typeface="Arial" panose="020B0604020202020204" pitchFamily="34" charset="0"/>
              <a:buChar char="•"/>
            </a:pPr>
            <a:r>
              <a:rPr lang="en-GB" dirty="0"/>
              <a:t>Many organizations already have </a:t>
            </a:r>
            <a:r>
              <a:rPr lang="en-GB" b="1" dirty="0"/>
              <a:t>multiple engineering tools and systems</a:t>
            </a:r>
            <a:r>
              <a:rPr lang="en-GB" dirty="0"/>
              <a:t> in place.</a:t>
            </a:r>
          </a:p>
          <a:p>
            <a:pPr>
              <a:buFont typeface="Arial" panose="020B0604020202020204" pitchFamily="34" charset="0"/>
              <a:buChar char="•"/>
            </a:pPr>
            <a:r>
              <a:rPr lang="en-GB" dirty="0"/>
              <a:t>Early on, you need to decide whether to </a:t>
            </a:r>
            <a:r>
              <a:rPr lang="en-GB" b="1" dirty="0"/>
              <a:t>consolidate tools</a:t>
            </a:r>
            <a:r>
              <a:rPr lang="en-GB" dirty="0"/>
              <a:t> into a unified system or support a </a:t>
            </a:r>
            <a:r>
              <a:rPr lang="en-GB" b="1" dirty="0"/>
              <a:t>constellation of different tools</a:t>
            </a:r>
            <a:r>
              <a:rPr lang="en-GB" dirty="0"/>
              <a:t>.</a:t>
            </a:r>
          </a:p>
          <a:p>
            <a:pPr>
              <a:buFont typeface="Arial" panose="020B0604020202020204" pitchFamily="34" charset="0"/>
              <a:buChar char="•"/>
            </a:pPr>
            <a:r>
              <a:rPr lang="en-GB" dirty="0"/>
              <a:t>A </a:t>
            </a:r>
            <a:r>
              <a:rPr lang="en-GB" b="1" dirty="0"/>
              <a:t>constellation approach</a:t>
            </a:r>
            <a:r>
              <a:rPr lang="en-GB" dirty="0"/>
              <a:t> works well—it allows flexibility while still defining </a:t>
            </a:r>
            <a:r>
              <a:rPr lang="en-GB" b="1" dirty="0"/>
              <a:t>paved paths</a:t>
            </a:r>
            <a:r>
              <a:rPr lang="en-GB" dirty="0"/>
              <a:t> that provide structure and guidance.</a:t>
            </a:r>
          </a:p>
          <a:p>
            <a:pPr>
              <a:buNone/>
            </a:pPr>
            <a:r>
              <a:rPr lang="en-GB" b="1" dirty="0"/>
              <a:t>2. Adopting a Product Mindset</a:t>
            </a:r>
          </a:p>
          <a:p>
            <a:pPr>
              <a:buFont typeface="Arial" panose="020B0604020202020204" pitchFamily="34" charset="0"/>
              <a:buChar char="•"/>
            </a:pPr>
            <a:r>
              <a:rPr lang="en-GB" dirty="0"/>
              <a:t>Think of your </a:t>
            </a:r>
            <a:r>
              <a:rPr lang="en-GB" b="1" dirty="0"/>
              <a:t>paved paths as managed services</a:t>
            </a:r>
            <a:r>
              <a:rPr lang="en-GB" dirty="0"/>
              <a:t> for development teams.</a:t>
            </a:r>
          </a:p>
          <a:p>
            <a:pPr>
              <a:buFont typeface="Arial" panose="020B0604020202020204" pitchFamily="34" charset="0"/>
              <a:buChar char="•"/>
            </a:pPr>
            <a:r>
              <a:rPr lang="en-GB" dirty="0"/>
              <a:t>Teams that </a:t>
            </a:r>
            <a:r>
              <a:rPr lang="en-GB" b="1" dirty="0"/>
              <a:t>deviate from paved paths</a:t>
            </a:r>
            <a:r>
              <a:rPr lang="en-GB" dirty="0"/>
              <a:t> can still use their own tools, but they will be </a:t>
            </a:r>
            <a:r>
              <a:rPr lang="en-GB" b="1" dirty="0"/>
              <a:t>responsible for maintaining and paying for them</a:t>
            </a:r>
            <a:r>
              <a:rPr lang="en-GB" dirty="0"/>
              <a:t>.</a:t>
            </a:r>
          </a:p>
          <a:p>
            <a:pPr>
              <a:buFont typeface="Arial" panose="020B0604020202020204" pitchFamily="34" charset="0"/>
              <a:buChar char="•"/>
            </a:pPr>
            <a:r>
              <a:rPr lang="en-GB" dirty="0"/>
              <a:t>This allows new tools to enter the ecosystem </a:t>
            </a:r>
            <a:r>
              <a:rPr lang="en-GB" b="1" dirty="0"/>
              <a:t>without disruption</a:t>
            </a:r>
            <a:r>
              <a:rPr lang="en-GB" dirty="0"/>
              <a:t>—they can be evaluated for inclusion over time.</a:t>
            </a:r>
          </a:p>
          <a:p>
            <a:pPr>
              <a:buNone/>
            </a:pPr>
            <a:r>
              <a:rPr lang="en-GB" b="1" dirty="0"/>
              <a:t>3. Platform Engineering in Practice</a:t>
            </a:r>
          </a:p>
          <a:p>
            <a:pPr>
              <a:buFont typeface="Arial" panose="020B0604020202020204" pitchFamily="34" charset="0"/>
              <a:buChar char="•"/>
            </a:pPr>
            <a:r>
              <a:rPr lang="en-GB" b="1" dirty="0"/>
              <a:t>Quote from Mark, platform engineering lead:</a:t>
            </a:r>
            <a:r>
              <a:rPr lang="en-GB" dirty="0"/>
              <a:t> "You can still do your own thing but do it in a direction we're going… you can change whatever you want, but this becomes your responsibility. You own the changes – you own the sharp knives."</a:t>
            </a:r>
          </a:p>
          <a:p>
            <a:pPr>
              <a:buFont typeface="Arial" panose="020B0604020202020204" pitchFamily="34" charset="0"/>
              <a:buChar char="•"/>
            </a:pPr>
            <a:r>
              <a:rPr lang="en-GB" dirty="0"/>
              <a:t>The goal isn’t to enforce strict mandates but to </a:t>
            </a:r>
            <a:r>
              <a:rPr lang="en-GB" b="1" dirty="0"/>
              <a:t>encourage teams to naturally migrate</a:t>
            </a:r>
            <a:r>
              <a:rPr lang="en-GB" dirty="0"/>
              <a:t> to paved paths by demonstrating their benefits.</a:t>
            </a:r>
          </a:p>
          <a:p>
            <a:pPr>
              <a:buNone/>
            </a:pPr>
            <a:r>
              <a:rPr lang="en-GB" b="1" dirty="0"/>
              <a:t>4. Balancing Flexibility &amp; Standardization</a:t>
            </a:r>
          </a:p>
          <a:p>
            <a:pPr>
              <a:buFont typeface="Arial" panose="020B0604020202020204" pitchFamily="34" charset="0"/>
              <a:buChar char="•"/>
            </a:pPr>
            <a:r>
              <a:rPr lang="en-GB" b="1" dirty="0"/>
              <a:t>Fully paved paths = golden paths</a:t>
            </a:r>
            <a:r>
              <a:rPr lang="en-GB" dirty="0"/>
              <a:t> (widely supported, scalable, and easy to use).</a:t>
            </a:r>
          </a:p>
          <a:p>
            <a:pPr>
              <a:buFont typeface="Arial" panose="020B0604020202020204" pitchFamily="34" charset="0"/>
              <a:buChar char="•"/>
            </a:pPr>
            <a:r>
              <a:rPr lang="en-GB" b="1" dirty="0"/>
              <a:t>Partially paved paths = areas where teams have flexibility</a:t>
            </a:r>
            <a:r>
              <a:rPr lang="en-GB" dirty="0"/>
              <a:t> to adjust for unique needs.</a:t>
            </a:r>
          </a:p>
          <a:p>
            <a:pPr>
              <a:buFont typeface="Arial" panose="020B0604020202020204" pitchFamily="34" charset="0"/>
              <a:buChar char="•"/>
            </a:pPr>
            <a:r>
              <a:rPr lang="en-GB" dirty="0"/>
              <a:t>If there’s </a:t>
            </a:r>
            <a:r>
              <a:rPr lang="en-GB" b="1" dirty="0"/>
              <a:t>no unique requirement</a:t>
            </a:r>
            <a:r>
              <a:rPr lang="en-GB" dirty="0"/>
              <a:t>, teams will </a:t>
            </a:r>
            <a:r>
              <a:rPr lang="en-GB" b="1" dirty="0"/>
              <a:t>naturally migrate</a:t>
            </a:r>
            <a:r>
              <a:rPr lang="en-GB" dirty="0"/>
              <a:t> to paved paths over time because they reduce effort and maintenance.</a:t>
            </a:r>
          </a:p>
          <a:p>
            <a:pPr>
              <a:buNone/>
            </a:pPr>
            <a:r>
              <a:rPr lang="en-GB" b="1" dirty="0"/>
              <a:t>5. Consolidation Strategy &amp; Migration</a:t>
            </a:r>
          </a:p>
          <a:p>
            <a:pPr>
              <a:buFont typeface="Arial" panose="020B0604020202020204" pitchFamily="34" charset="0"/>
              <a:buChar char="•"/>
            </a:pPr>
            <a:r>
              <a:rPr lang="en-GB" dirty="0"/>
              <a:t>If your organization prefers </a:t>
            </a:r>
            <a:r>
              <a:rPr lang="en-GB" b="1" dirty="0"/>
              <a:t>consolidation</a:t>
            </a:r>
            <a:r>
              <a:rPr lang="en-GB" dirty="0"/>
              <a:t>, migrating existing applications can be </a:t>
            </a:r>
            <a:r>
              <a:rPr lang="en-GB" b="1" dirty="0"/>
              <a:t>time-consuming</a:t>
            </a:r>
            <a:r>
              <a:rPr lang="en-GB" dirty="0"/>
              <a:t>.</a:t>
            </a:r>
          </a:p>
          <a:p>
            <a:pPr>
              <a:buFont typeface="Arial" panose="020B0604020202020204" pitchFamily="34" charset="0"/>
              <a:buChar char="•"/>
            </a:pPr>
            <a:r>
              <a:rPr lang="en-GB" dirty="0"/>
              <a:t>A good approach is to </a:t>
            </a:r>
            <a:r>
              <a:rPr lang="en-GB" b="1" dirty="0"/>
              <a:t>start by paving paths for new projects</a:t>
            </a:r>
            <a:r>
              <a:rPr lang="en-GB" dirty="0"/>
              <a:t>—over time, teams on the unpaved path will see the benefits and move over.</a:t>
            </a:r>
          </a:p>
          <a:p>
            <a:pPr>
              <a:buFont typeface="Arial" panose="020B0604020202020204" pitchFamily="34" charset="0"/>
              <a:buChar char="•"/>
            </a:pPr>
            <a:r>
              <a:rPr lang="en-GB" dirty="0"/>
              <a:t>This leads to a </a:t>
            </a:r>
            <a:r>
              <a:rPr lang="en-GB" b="1" dirty="0"/>
              <a:t>"get right" campaign</a:t>
            </a:r>
            <a:r>
              <a:rPr lang="en-GB" dirty="0"/>
              <a:t>, where platform teams work with dev teams to </a:t>
            </a:r>
            <a:r>
              <a:rPr lang="en-GB" b="1" dirty="0"/>
              <a:t>migrate efficiently</a:t>
            </a:r>
            <a:r>
              <a:rPr lang="en-GB" dirty="0"/>
              <a:t> and gather feedback.</a:t>
            </a:r>
          </a:p>
          <a:p>
            <a:pPr>
              <a:buNone/>
            </a:pPr>
            <a:r>
              <a:rPr lang="en-GB" b="1" dirty="0"/>
              <a:t>6. Avoid Mandating Paved Paths</a:t>
            </a:r>
          </a:p>
          <a:p>
            <a:pPr>
              <a:buFont typeface="Arial" panose="020B0604020202020204" pitchFamily="34" charset="0"/>
              <a:buChar char="•"/>
            </a:pPr>
            <a:r>
              <a:rPr lang="en-GB" dirty="0"/>
              <a:t>The best way to get teams on paved paths isn’t through </a:t>
            </a:r>
            <a:r>
              <a:rPr lang="en-GB" b="1" dirty="0"/>
              <a:t>forced adoption</a:t>
            </a:r>
            <a:r>
              <a:rPr lang="en-GB" dirty="0"/>
              <a:t>.</a:t>
            </a:r>
          </a:p>
          <a:p>
            <a:pPr>
              <a:buFont typeface="Arial" panose="020B0604020202020204" pitchFamily="34" charset="0"/>
              <a:buChar char="•"/>
            </a:pPr>
            <a:r>
              <a:rPr lang="en-GB" dirty="0"/>
              <a:t>Instead, focus on </a:t>
            </a:r>
            <a:r>
              <a:rPr lang="en-GB" b="1" dirty="0"/>
              <a:t>demonstrating the value</a:t>
            </a:r>
            <a:r>
              <a:rPr lang="en-GB" dirty="0"/>
              <a:t> paved paths provide—better efficiency, reduced toil, and streamlined compliance.</a:t>
            </a:r>
          </a:p>
          <a:p>
            <a:pPr>
              <a:buFont typeface="Arial" panose="020B0604020202020204" pitchFamily="34" charset="0"/>
              <a:buChar char="•"/>
            </a:pPr>
            <a:r>
              <a:rPr lang="en-GB" b="1" dirty="0"/>
              <a:t>"Get right" campaigns</a:t>
            </a:r>
            <a:r>
              <a:rPr lang="en-GB" dirty="0"/>
              <a:t> facilitate </a:t>
            </a:r>
            <a:r>
              <a:rPr lang="en-GB" b="1" dirty="0"/>
              <a:t>two-way conversations</a:t>
            </a:r>
            <a:r>
              <a:rPr lang="en-GB" dirty="0"/>
              <a:t> and help teams switch at their own pace, ensuring a positive experience.</a:t>
            </a:r>
          </a:p>
          <a:p>
            <a:endParaRPr lang="en-AU" dirty="0"/>
          </a:p>
        </p:txBody>
      </p:sp>
    </p:spTree>
    <p:extLst>
      <p:ext uri="{BB962C8B-B14F-4D97-AF65-F5344CB8AC3E}">
        <p14:creationId xmlns:p14="http://schemas.microsoft.com/office/powerpoint/2010/main" val="3525194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161616"/>
                </a:solidFill>
                <a:effectLst/>
                <a:latin typeface="Segoe UI" panose="020B0502040204020203" pitchFamily="34" charset="0"/>
              </a:rPr>
              <a:t>evaluate whether you can enhance and extend what you have before you start building new experiences from scratch. (Ask yourself, will people react better to another new user experience or an improved version of something they have now?)</a:t>
            </a:r>
          </a:p>
          <a:p>
            <a:r>
              <a:rPr lang="en-GB" b="0" i="0" dirty="0">
                <a:solidFill>
                  <a:srgbClr val="161616"/>
                </a:solidFill>
                <a:effectLst/>
                <a:latin typeface="Segoe UI" panose="020B0502040204020203" pitchFamily="34" charset="0"/>
              </a:rPr>
              <a:t>Some of the tools, utilities, or web apps you want to continue using will be custom, and these are good candidates for enhancement. But don't forget to pay attention to whether your </a:t>
            </a:r>
            <a:r>
              <a:rPr lang="en-GB" b="0" i="0" dirty="0" err="1">
                <a:solidFill>
                  <a:srgbClr val="161616"/>
                </a:solidFill>
                <a:effectLst/>
                <a:latin typeface="Segoe UI" panose="020B0502040204020203" pitchFamily="34" charset="0"/>
              </a:rPr>
              <a:t>favorite</a:t>
            </a:r>
            <a:r>
              <a:rPr lang="en-GB" b="0" i="0" dirty="0">
                <a:solidFill>
                  <a:srgbClr val="161616"/>
                </a:solidFill>
                <a:effectLst/>
                <a:latin typeface="Segoe UI" panose="020B0502040204020203" pitchFamily="34" charset="0"/>
              </a:rPr>
              <a:t> tools and services have an extensibility model you can use. </a:t>
            </a:r>
          </a:p>
          <a:p>
            <a:r>
              <a:rPr lang="en-GB" b="0" i="0" dirty="0">
                <a:solidFill>
                  <a:srgbClr val="161616"/>
                </a:solidFill>
                <a:effectLst/>
                <a:latin typeface="Segoe UI" panose="020B0502040204020203" pitchFamily="34" charset="0"/>
              </a:rPr>
              <a:t>You'll get a lot of benefit from starting there. This can eliminate maintenance and security headaches and let you focus on the problem you're trying to solve</a:t>
            </a:r>
          </a:p>
          <a:p>
            <a:pPr algn="l">
              <a:buNone/>
            </a:pPr>
            <a:r>
              <a:rPr lang="en-GB" b="0" i="0" dirty="0">
                <a:solidFill>
                  <a:srgbClr val="161616"/>
                </a:solidFill>
                <a:effectLst/>
                <a:latin typeface="Segoe UI" panose="020B0502040204020203" pitchFamily="34" charset="0"/>
              </a:rPr>
              <a:t>For example, you might be able to extend the following surfaces you're already using:</a:t>
            </a:r>
          </a:p>
          <a:p>
            <a:pPr algn="l">
              <a:spcBef>
                <a:spcPts val="1200"/>
              </a:spcBef>
              <a:spcAft>
                <a:spcPts val="1200"/>
              </a:spcAft>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3"/>
              </a:rPr>
              <a:t>Editors</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4"/>
              </a:rPr>
              <a:t>IDEs</a:t>
            </a:r>
            <a:r>
              <a:rPr lang="en-GB"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Your </a:t>
            </a:r>
            <a:r>
              <a:rPr lang="en-GB" b="0" i="0" u="none" strike="noStrike" dirty="0">
                <a:solidFill>
                  <a:srgbClr val="161616"/>
                </a:solidFill>
                <a:effectLst/>
                <a:latin typeface="Segoe UI" panose="020B0502040204020203" pitchFamily="34" charset="0"/>
                <a:hlinkClick r:id="rId5"/>
              </a:rPr>
              <a:t>DevOps suite</a:t>
            </a:r>
            <a:r>
              <a:rPr lang="en-GB"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6"/>
              </a:rPr>
              <a:t>CLIs</a:t>
            </a:r>
            <a:r>
              <a:rPr lang="en-GB" b="0" i="0" dirty="0">
                <a:solidFill>
                  <a:srgbClr val="161616"/>
                </a:solidFill>
                <a:effectLst/>
                <a:latin typeface="Segoe UI" panose="020B0502040204020203" pitchFamily="34" charset="0"/>
              </a:rPr>
              <a:t> are increasingly extensible too.</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Low/no-code environments like </a:t>
            </a:r>
            <a:r>
              <a:rPr lang="en-GB" b="0" i="0" u="none" strike="noStrike" dirty="0">
                <a:solidFill>
                  <a:srgbClr val="161616"/>
                </a:solidFill>
                <a:effectLst/>
                <a:latin typeface="Segoe UI" panose="020B0502040204020203" pitchFamily="34" charset="0"/>
                <a:hlinkClick r:id="rId7"/>
              </a:rPr>
              <a:t>Power Pages</a:t>
            </a:r>
            <a:r>
              <a:rPr lang="en-GB" b="0" i="0" dirty="0">
                <a:solidFill>
                  <a:srgbClr val="161616"/>
                </a:solidFill>
                <a:effectLst/>
                <a:latin typeface="Segoe UI" panose="020B0502040204020203" pitchFamily="34" charset="0"/>
              </a:rPr>
              <a:t>.</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Each might provide a better starting point for a given role than something you set up from scratch since they're existing </a:t>
            </a:r>
            <a:r>
              <a:rPr lang="en-GB" b="0" i="0" dirty="0" err="1">
                <a:solidFill>
                  <a:srgbClr val="161616"/>
                </a:solidFill>
                <a:effectLst/>
                <a:latin typeface="Segoe UI" panose="020B0502040204020203" pitchFamily="34" charset="0"/>
              </a:rPr>
              <a:t>centers</a:t>
            </a:r>
            <a:r>
              <a:rPr lang="en-GB" b="0" i="0" dirty="0">
                <a:solidFill>
                  <a:srgbClr val="161616"/>
                </a:solidFill>
                <a:effectLst/>
                <a:latin typeface="Segoe UI" panose="020B0502040204020203" pitchFamily="34" charset="0"/>
              </a:rPr>
              <a:t> of gravity.</a:t>
            </a:r>
            <a:endParaRPr lang="en-AU" dirty="0"/>
          </a:p>
        </p:txBody>
      </p:sp>
    </p:spTree>
    <p:extLst>
      <p:ext uri="{BB962C8B-B14F-4D97-AF65-F5344CB8AC3E}">
        <p14:creationId xmlns:p14="http://schemas.microsoft.com/office/powerpoint/2010/main" val="390223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89830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b="1" dirty="0"/>
              <a:t>Speaker Notes: Driving Internal Adoption with Product-Led Growth (PLG)</a:t>
            </a:r>
          </a:p>
          <a:p>
            <a:pPr>
              <a:buNone/>
            </a:pPr>
            <a:r>
              <a:rPr lang="en-GB" b="1" dirty="0"/>
              <a:t>1. Applying Product-Led Growth (PLG) to Platform Engineering</a:t>
            </a:r>
          </a:p>
          <a:p>
            <a:pPr>
              <a:buFont typeface="Arial" panose="020B0604020202020204" pitchFamily="34" charset="0"/>
              <a:buChar char="•"/>
            </a:pPr>
            <a:r>
              <a:rPr lang="en-GB" dirty="0"/>
              <a:t>In </a:t>
            </a:r>
            <a:r>
              <a:rPr lang="en-GB" b="1" dirty="0"/>
              <a:t>traditional PLG</a:t>
            </a:r>
            <a:r>
              <a:rPr lang="en-GB" dirty="0"/>
              <a:t>, companies like </a:t>
            </a:r>
            <a:r>
              <a:rPr lang="en-GB" b="1" dirty="0"/>
              <a:t>Figma and Shopify</a:t>
            </a:r>
            <a:r>
              <a:rPr lang="en-GB" dirty="0"/>
              <a:t> grow by creating </a:t>
            </a:r>
            <a:r>
              <a:rPr lang="en-GB" b="1" dirty="0"/>
              <a:t>highly valuable, easy-to-adopt products</a:t>
            </a:r>
            <a:r>
              <a:rPr lang="en-GB" dirty="0"/>
              <a:t> that spread organically.</a:t>
            </a:r>
          </a:p>
          <a:p>
            <a:pPr>
              <a:buFont typeface="Arial" panose="020B0604020202020204" pitchFamily="34" charset="0"/>
              <a:buChar char="•"/>
            </a:pPr>
            <a:r>
              <a:rPr lang="en-GB" dirty="0"/>
              <a:t>The same principle applies to </a:t>
            </a:r>
            <a:r>
              <a:rPr lang="en-GB" b="1" dirty="0"/>
              <a:t>internal developer platforms</a:t>
            </a:r>
            <a:r>
              <a:rPr lang="en-GB" dirty="0"/>
              <a:t>—your goal is to </a:t>
            </a:r>
            <a:r>
              <a:rPr lang="en-GB" b="1" dirty="0"/>
              <a:t>make adoption go viral within your company</a:t>
            </a:r>
            <a:r>
              <a:rPr lang="en-GB" dirty="0"/>
              <a:t>.</a:t>
            </a:r>
          </a:p>
          <a:p>
            <a:pPr>
              <a:buFont typeface="Arial" panose="020B0604020202020204" pitchFamily="34" charset="0"/>
              <a:buChar char="•"/>
            </a:pPr>
            <a:r>
              <a:rPr lang="en-GB" dirty="0"/>
              <a:t>Instead of mandating usage, your platform should be </a:t>
            </a:r>
            <a:r>
              <a:rPr lang="en-GB" b="1" dirty="0"/>
              <a:t>so valuable that developers naturally choose it</a:t>
            </a:r>
            <a:r>
              <a:rPr lang="en-GB" dirty="0"/>
              <a:t>.</a:t>
            </a:r>
          </a:p>
          <a:p>
            <a:pPr>
              <a:buFont typeface="Arial" panose="020B0604020202020204" pitchFamily="34" charset="0"/>
              <a:buChar char="•"/>
            </a:pPr>
            <a:r>
              <a:rPr lang="en-GB" b="1" dirty="0"/>
              <a:t>Platform teams must think like product owners</a:t>
            </a:r>
            <a:r>
              <a:rPr lang="en-GB" dirty="0"/>
              <a:t>, with </a:t>
            </a:r>
            <a:r>
              <a:rPr lang="en-GB" b="1" dirty="0"/>
              <a:t>developers as their end customers</a:t>
            </a:r>
            <a:r>
              <a:rPr lang="en-GB" dirty="0"/>
              <a:t>.</a:t>
            </a:r>
          </a:p>
          <a:p>
            <a:pPr>
              <a:buNone/>
            </a:pPr>
            <a:r>
              <a:rPr lang="en-GB" b="1" dirty="0"/>
              <a:t>2. Creating a “Delightful” Developer Experience</a:t>
            </a:r>
          </a:p>
          <a:p>
            <a:pPr>
              <a:buFont typeface="Arial" panose="020B0604020202020204" pitchFamily="34" charset="0"/>
              <a:buChar char="•"/>
            </a:pPr>
            <a:r>
              <a:rPr lang="en-GB" dirty="0"/>
              <a:t>Developers </a:t>
            </a:r>
            <a:r>
              <a:rPr lang="en-GB" b="1" dirty="0"/>
              <a:t>should want to use the platform</a:t>
            </a:r>
            <a:r>
              <a:rPr lang="en-GB" dirty="0"/>
              <a:t>—not be forced into it.</a:t>
            </a:r>
          </a:p>
          <a:p>
            <a:pPr>
              <a:buFont typeface="Arial" panose="020B0604020202020204" pitchFamily="34" charset="0"/>
              <a:buChar char="•"/>
            </a:pPr>
            <a:r>
              <a:rPr lang="en-GB" dirty="0"/>
              <a:t>Focus on </a:t>
            </a:r>
            <a:r>
              <a:rPr lang="en-GB" b="1" dirty="0"/>
              <a:t>removing friction</a:t>
            </a:r>
            <a:r>
              <a:rPr lang="en-GB" dirty="0"/>
              <a:t>, streamlining workflows, and </a:t>
            </a:r>
            <a:r>
              <a:rPr lang="en-GB" b="1" dirty="0"/>
              <a:t>empowering operators</a:t>
            </a:r>
            <a:r>
              <a:rPr lang="en-GB" dirty="0"/>
              <a:t> to collaborate easily.</a:t>
            </a:r>
          </a:p>
          <a:p>
            <a:pPr>
              <a:buFont typeface="Arial" panose="020B0604020202020204" pitchFamily="34" charset="0"/>
              <a:buChar char="•"/>
            </a:pPr>
            <a:r>
              <a:rPr lang="en-GB" dirty="0"/>
              <a:t>Use </a:t>
            </a:r>
            <a:r>
              <a:rPr lang="en-GB" b="1" dirty="0"/>
              <a:t>customer development processes</a:t>
            </a:r>
            <a:r>
              <a:rPr lang="en-GB" dirty="0"/>
              <a:t> to </a:t>
            </a:r>
            <a:r>
              <a:rPr lang="en-GB" b="1" dirty="0"/>
              <a:t>test hypotheses</a:t>
            </a:r>
            <a:r>
              <a:rPr lang="en-GB" dirty="0"/>
              <a:t> and understand what developers and stakeholders truly need.</a:t>
            </a:r>
          </a:p>
          <a:p>
            <a:pPr>
              <a:buNone/>
            </a:pPr>
            <a:r>
              <a:rPr lang="en-GB" b="1" dirty="0"/>
              <a:t>3. Adopting a Product Mindset</a:t>
            </a:r>
          </a:p>
          <a:p>
            <a:pPr>
              <a:buFont typeface="Arial" panose="020B0604020202020204" pitchFamily="34" charset="0"/>
              <a:buChar char="•"/>
            </a:pPr>
            <a:r>
              <a:rPr lang="en-GB" b="1" dirty="0"/>
              <a:t>Quote from Mark, platform engineering lead:</a:t>
            </a:r>
            <a:r>
              <a:rPr lang="en-GB" dirty="0"/>
              <a:t> "We manage like a product … Our team is focusing on answering [development team] questions that have nothing to do with [their application’s] business case."</a:t>
            </a:r>
          </a:p>
          <a:p>
            <a:pPr>
              <a:buFont typeface="Arial" panose="020B0604020202020204" pitchFamily="34" charset="0"/>
              <a:buChar char="•"/>
            </a:pPr>
            <a:r>
              <a:rPr lang="en-GB" dirty="0"/>
              <a:t>This mindset means </a:t>
            </a:r>
            <a:r>
              <a:rPr lang="en-GB" b="1" dirty="0"/>
              <a:t>platform teams build tools that enable</a:t>
            </a:r>
            <a:r>
              <a:rPr lang="en-GB" dirty="0"/>
              <a:t> developers to handle </a:t>
            </a:r>
            <a:r>
              <a:rPr lang="en-GB" b="1" dirty="0"/>
              <a:t>security, compliance, and operational needs</a:t>
            </a:r>
            <a:r>
              <a:rPr lang="en-GB" dirty="0"/>
              <a:t>—without distracting from their core business goals.</a:t>
            </a:r>
          </a:p>
          <a:p>
            <a:pPr>
              <a:buFont typeface="Arial" panose="020B0604020202020204" pitchFamily="34" charset="0"/>
              <a:buChar char="•"/>
            </a:pPr>
            <a:r>
              <a:rPr lang="en-GB" dirty="0"/>
              <a:t>The platform becomes the </a:t>
            </a:r>
            <a:r>
              <a:rPr lang="en-GB" b="1" dirty="0"/>
              <a:t>critical glue</a:t>
            </a:r>
            <a:r>
              <a:rPr lang="en-GB" dirty="0"/>
              <a:t> between </a:t>
            </a:r>
            <a:r>
              <a:rPr lang="en-GB" b="1" dirty="0"/>
              <a:t>development and operations</a:t>
            </a:r>
            <a:r>
              <a:rPr lang="en-GB" dirty="0"/>
              <a:t>.</a:t>
            </a:r>
          </a:p>
          <a:p>
            <a:pPr>
              <a:buNone/>
            </a:pPr>
            <a:r>
              <a:rPr lang="en-GB" b="1" dirty="0"/>
              <a:t>4. Measuring Success with Data-Driven Metrics</a:t>
            </a:r>
          </a:p>
          <a:p>
            <a:pPr>
              <a:buFont typeface="Arial" panose="020B0604020202020204" pitchFamily="34" charset="0"/>
              <a:buChar char="•"/>
            </a:pPr>
            <a:r>
              <a:rPr lang="en-GB" dirty="0"/>
              <a:t>To </a:t>
            </a:r>
            <a:r>
              <a:rPr lang="en-GB" b="1" dirty="0"/>
              <a:t>prove platform effectiveness</a:t>
            </a:r>
            <a:r>
              <a:rPr lang="en-GB" dirty="0"/>
              <a:t> and </a:t>
            </a:r>
            <a:r>
              <a:rPr lang="en-GB" b="1" dirty="0"/>
              <a:t>retain talent</a:t>
            </a:r>
            <a:r>
              <a:rPr lang="en-GB" dirty="0"/>
              <a:t>, define key </a:t>
            </a:r>
            <a:r>
              <a:rPr lang="en-GB" b="1" dirty="0"/>
              <a:t>success metrics</a:t>
            </a:r>
            <a:r>
              <a:rPr lang="en-GB" dirty="0"/>
              <a:t>: </a:t>
            </a:r>
          </a:p>
          <a:p>
            <a:pPr marL="742950" lvl="1" indent="-285750">
              <a:buFont typeface="Arial" panose="020B0604020202020204" pitchFamily="34" charset="0"/>
              <a:buChar char="•"/>
            </a:pPr>
            <a:r>
              <a:rPr lang="en-GB" b="1" dirty="0"/>
              <a:t>Speed</a:t>
            </a:r>
            <a:r>
              <a:rPr lang="en-GB" dirty="0"/>
              <a:t> – How fast do teams deliver business value?</a:t>
            </a:r>
          </a:p>
          <a:p>
            <a:pPr marL="742950" lvl="1" indent="-285750">
              <a:buFont typeface="Arial" panose="020B0604020202020204" pitchFamily="34" charset="0"/>
              <a:buChar char="•"/>
            </a:pPr>
            <a:r>
              <a:rPr lang="en-GB" b="1" dirty="0"/>
              <a:t>Quality</a:t>
            </a:r>
            <a:r>
              <a:rPr lang="en-GB" dirty="0"/>
              <a:t> – How does the platform improve product reliability?</a:t>
            </a:r>
          </a:p>
          <a:p>
            <a:pPr marL="742950" lvl="1" indent="-285750">
              <a:buFont typeface="Arial" panose="020B0604020202020204" pitchFamily="34" charset="0"/>
              <a:buChar char="•"/>
            </a:pPr>
            <a:r>
              <a:rPr lang="en-GB" b="1" dirty="0"/>
              <a:t>Ease of use</a:t>
            </a:r>
            <a:r>
              <a:rPr lang="en-GB" dirty="0"/>
              <a:t> – How seamless is the developer experience?</a:t>
            </a:r>
          </a:p>
          <a:p>
            <a:pPr>
              <a:buFont typeface="Arial" panose="020B0604020202020204" pitchFamily="34" charset="0"/>
              <a:buChar char="•"/>
            </a:pPr>
            <a:r>
              <a:rPr lang="en-GB" dirty="0"/>
              <a:t>Go beyond just satisfaction—measure whether developers are </a:t>
            </a:r>
            <a:r>
              <a:rPr lang="en-GB" b="1" dirty="0"/>
              <a:t>thriving</a:t>
            </a:r>
            <a:r>
              <a:rPr lang="en-GB" dirty="0"/>
              <a:t> with the platform.</a:t>
            </a:r>
          </a:p>
          <a:p>
            <a:pPr>
              <a:buFont typeface="Arial" panose="020B0604020202020204" pitchFamily="34" charset="0"/>
              <a:buChar char="•"/>
            </a:pPr>
            <a:r>
              <a:rPr lang="en-GB" dirty="0"/>
              <a:t>Use </a:t>
            </a:r>
            <a:r>
              <a:rPr lang="en-GB" b="1" dirty="0"/>
              <a:t>capability retention &amp; usage metrics</a:t>
            </a:r>
            <a:r>
              <a:rPr lang="en-GB" dirty="0"/>
              <a:t> to assess the </a:t>
            </a:r>
            <a:r>
              <a:rPr lang="en-GB" b="1" dirty="0"/>
              <a:t>impact of platform investments</a:t>
            </a:r>
            <a:r>
              <a:rPr lang="en-GB" dirty="0"/>
              <a:t>.</a:t>
            </a:r>
          </a:p>
          <a:p>
            <a:pPr>
              <a:buNone/>
            </a:pPr>
            <a:r>
              <a:rPr lang="en-GB" b="1" dirty="0"/>
              <a:t>5. The Big Takeaway</a:t>
            </a:r>
          </a:p>
          <a:p>
            <a:pPr>
              <a:buFont typeface="Arial" panose="020B0604020202020204" pitchFamily="34" charset="0"/>
              <a:buChar char="•"/>
            </a:pPr>
            <a:r>
              <a:rPr lang="en-GB" dirty="0"/>
              <a:t>A </a:t>
            </a:r>
            <a:r>
              <a:rPr lang="en-GB" b="1" dirty="0"/>
              <a:t>developer platform should be treated as a product</a:t>
            </a:r>
            <a:r>
              <a:rPr lang="en-GB" dirty="0"/>
              <a:t>—not just an IT project.</a:t>
            </a:r>
          </a:p>
          <a:p>
            <a:pPr>
              <a:buFont typeface="Arial" panose="020B0604020202020204" pitchFamily="34" charset="0"/>
              <a:buChar char="•"/>
            </a:pPr>
            <a:r>
              <a:rPr lang="en-GB" dirty="0"/>
              <a:t>Adoption </a:t>
            </a:r>
            <a:r>
              <a:rPr lang="en-GB" b="1" dirty="0"/>
              <a:t>should be organic</a:t>
            </a:r>
            <a:r>
              <a:rPr lang="en-GB" dirty="0"/>
              <a:t>, driven by </a:t>
            </a:r>
            <a:r>
              <a:rPr lang="en-GB" b="1" dirty="0"/>
              <a:t>genuine value and ease of use</a:t>
            </a:r>
            <a:r>
              <a:rPr lang="en-GB" dirty="0"/>
              <a:t>.</a:t>
            </a:r>
          </a:p>
          <a:p>
            <a:pPr>
              <a:buFont typeface="Arial" panose="020B0604020202020204" pitchFamily="34" charset="0"/>
              <a:buChar char="•"/>
            </a:pPr>
            <a:r>
              <a:rPr lang="en-GB" dirty="0"/>
              <a:t>By </a:t>
            </a:r>
            <a:r>
              <a:rPr lang="en-GB" b="1" dirty="0"/>
              <a:t>delighting developers</a:t>
            </a:r>
            <a:r>
              <a:rPr lang="en-GB" dirty="0"/>
              <a:t> and </a:t>
            </a:r>
            <a:r>
              <a:rPr lang="en-GB" b="1" dirty="0"/>
              <a:t>tracking success through key metrics</a:t>
            </a:r>
            <a:r>
              <a:rPr lang="en-GB" dirty="0"/>
              <a:t>, your internal platform can </a:t>
            </a:r>
            <a:r>
              <a:rPr lang="en-GB" b="1" dirty="0"/>
              <a:t>become indispensable</a:t>
            </a:r>
            <a:r>
              <a:rPr lang="en-GB" dirty="0"/>
              <a:t> within your organization.</a:t>
            </a:r>
          </a:p>
          <a:p>
            <a:endParaRPr lang="en-AU" dirty="0"/>
          </a:p>
        </p:txBody>
      </p:sp>
    </p:spTree>
    <p:extLst>
      <p:ext uri="{BB962C8B-B14F-4D97-AF65-F5344CB8AC3E}">
        <p14:creationId xmlns:p14="http://schemas.microsoft.com/office/powerpoint/2010/main" val="2744403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 Title slide" type="title">
  <p:cSld name="TITLE">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4500"/>
              <a:buFont typeface="Inter"/>
              <a:buNone/>
              <a:defRPr sz="4500" b="1">
                <a:solidFill>
                  <a:schemeClr val="lt1"/>
                </a:solidFill>
                <a:latin typeface="Inter"/>
                <a:ea typeface="Inter"/>
                <a:cs typeface="Inter"/>
                <a:sym typeface="Inter"/>
              </a:defRPr>
            </a:lvl1pPr>
            <a:lvl2pPr lvl="1">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a:lnSpc>
                <a:spcPct val="100000"/>
              </a:lnSpc>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10" name="Google Shape;10;p2"/>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accent3"/>
              </a:buClr>
              <a:buSzPts val="2300"/>
              <a:buFont typeface="Inter Medium"/>
              <a:buNone/>
              <a:defRPr sz="2300">
                <a:solidFill>
                  <a:schemeClr val="accent3"/>
                </a:solidFill>
                <a:latin typeface="Inter Medium"/>
                <a:ea typeface="Inter Medium"/>
                <a:cs typeface="Inter Medium"/>
                <a:sym typeface="Inter Medium"/>
              </a:defRPr>
            </a:lvl1pPr>
            <a:lvl2pPr lvl="1" algn="ctr">
              <a:lnSpc>
                <a:spcPct val="100000"/>
              </a:lnSpc>
              <a:spcBef>
                <a:spcPts val="0"/>
              </a:spcBef>
              <a:spcAft>
                <a:spcPts val="0"/>
              </a:spcAft>
              <a:buSzPts val="2800"/>
              <a:buFont typeface="Inter"/>
              <a:buNone/>
              <a:defRPr sz="2800" b="1">
                <a:latin typeface="Inter"/>
                <a:ea typeface="Inter"/>
                <a:cs typeface="Inter"/>
                <a:sym typeface="Inter"/>
              </a:defRPr>
            </a:lvl2pPr>
            <a:lvl3pPr lvl="2" algn="ctr">
              <a:lnSpc>
                <a:spcPct val="100000"/>
              </a:lnSpc>
              <a:spcBef>
                <a:spcPts val="0"/>
              </a:spcBef>
              <a:spcAft>
                <a:spcPts val="0"/>
              </a:spcAft>
              <a:buSzPts val="2800"/>
              <a:buFont typeface="Inter"/>
              <a:buNone/>
              <a:defRPr sz="2800" b="1">
                <a:latin typeface="Inter"/>
                <a:ea typeface="Inter"/>
                <a:cs typeface="Inter"/>
                <a:sym typeface="Inter"/>
              </a:defRPr>
            </a:lvl3pPr>
            <a:lvl4pPr lvl="3" algn="ctr">
              <a:lnSpc>
                <a:spcPct val="100000"/>
              </a:lnSpc>
              <a:spcBef>
                <a:spcPts val="0"/>
              </a:spcBef>
              <a:spcAft>
                <a:spcPts val="0"/>
              </a:spcAft>
              <a:buSzPts val="2800"/>
              <a:buFont typeface="Inter"/>
              <a:buNone/>
              <a:defRPr sz="2800" b="1">
                <a:latin typeface="Inter"/>
                <a:ea typeface="Inter"/>
                <a:cs typeface="Inter"/>
                <a:sym typeface="Inter"/>
              </a:defRPr>
            </a:lvl4pPr>
            <a:lvl5pPr lvl="4" algn="ctr">
              <a:lnSpc>
                <a:spcPct val="100000"/>
              </a:lnSpc>
              <a:spcBef>
                <a:spcPts val="0"/>
              </a:spcBef>
              <a:spcAft>
                <a:spcPts val="0"/>
              </a:spcAft>
              <a:buSzPts val="2800"/>
              <a:buFont typeface="Inter"/>
              <a:buNone/>
              <a:defRPr sz="2800" b="1">
                <a:latin typeface="Inter"/>
                <a:ea typeface="Inter"/>
                <a:cs typeface="Inter"/>
                <a:sym typeface="Inter"/>
              </a:defRPr>
            </a:lvl5pPr>
            <a:lvl6pPr lvl="5" algn="ctr">
              <a:lnSpc>
                <a:spcPct val="100000"/>
              </a:lnSpc>
              <a:spcBef>
                <a:spcPts val="0"/>
              </a:spcBef>
              <a:spcAft>
                <a:spcPts val="0"/>
              </a:spcAft>
              <a:buSzPts val="2800"/>
              <a:buFont typeface="Inter"/>
              <a:buNone/>
              <a:defRPr sz="2800" b="1">
                <a:latin typeface="Inter"/>
                <a:ea typeface="Inter"/>
                <a:cs typeface="Inter"/>
                <a:sym typeface="Inter"/>
              </a:defRPr>
            </a:lvl6pPr>
            <a:lvl7pPr lvl="6" algn="ctr">
              <a:lnSpc>
                <a:spcPct val="100000"/>
              </a:lnSpc>
              <a:spcBef>
                <a:spcPts val="0"/>
              </a:spcBef>
              <a:spcAft>
                <a:spcPts val="0"/>
              </a:spcAft>
              <a:buSzPts val="2800"/>
              <a:buFont typeface="Inter"/>
              <a:buNone/>
              <a:defRPr sz="2800" b="1">
                <a:latin typeface="Inter"/>
                <a:ea typeface="Inter"/>
                <a:cs typeface="Inter"/>
                <a:sym typeface="Inter"/>
              </a:defRPr>
            </a:lvl7pPr>
            <a:lvl8pPr lvl="7" algn="ctr">
              <a:lnSpc>
                <a:spcPct val="100000"/>
              </a:lnSpc>
              <a:spcBef>
                <a:spcPts val="0"/>
              </a:spcBef>
              <a:spcAft>
                <a:spcPts val="0"/>
              </a:spcAft>
              <a:buSzPts val="2800"/>
              <a:buFont typeface="Inter"/>
              <a:buNone/>
              <a:defRPr sz="2800" b="1">
                <a:latin typeface="Inter"/>
                <a:ea typeface="Inter"/>
                <a:cs typeface="Inter"/>
                <a:sym typeface="Inter"/>
              </a:defRPr>
            </a:lvl8pPr>
            <a:lvl9pPr lvl="8" algn="ctr">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11" name="Google Shape;11;p2"/>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SzPts val="1700"/>
              <a:buNone/>
              <a:defRPr>
                <a:latin typeface="Archivo"/>
                <a:ea typeface="Archivo"/>
                <a:cs typeface="Archivo"/>
                <a:sym typeface="Archivo"/>
              </a:defRPr>
            </a:lvl2pPr>
            <a:lvl3pPr lvl="2">
              <a:spcBef>
                <a:spcPts val="0"/>
              </a:spcBef>
              <a:spcAft>
                <a:spcPts val="0"/>
              </a:spcAft>
              <a:buSzPts val="1700"/>
              <a:buNone/>
              <a:defRPr>
                <a:latin typeface="Archivo"/>
                <a:ea typeface="Archivo"/>
                <a:cs typeface="Archivo"/>
                <a:sym typeface="Archivo"/>
              </a:defRPr>
            </a:lvl3pPr>
            <a:lvl4pPr lvl="3">
              <a:spcBef>
                <a:spcPts val="0"/>
              </a:spcBef>
              <a:spcAft>
                <a:spcPts val="0"/>
              </a:spcAft>
              <a:buSzPts val="1700"/>
              <a:buNone/>
              <a:defRPr>
                <a:latin typeface="Archivo"/>
                <a:ea typeface="Archivo"/>
                <a:cs typeface="Archivo"/>
                <a:sym typeface="Archivo"/>
              </a:defRPr>
            </a:lvl4pPr>
            <a:lvl5pPr lvl="4">
              <a:spcBef>
                <a:spcPts val="0"/>
              </a:spcBef>
              <a:spcAft>
                <a:spcPts val="0"/>
              </a:spcAft>
              <a:buSzPts val="1700"/>
              <a:buNone/>
              <a:defRPr>
                <a:latin typeface="Archivo"/>
                <a:ea typeface="Archivo"/>
                <a:cs typeface="Archivo"/>
                <a:sym typeface="Archivo"/>
              </a:defRPr>
            </a:lvl5pPr>
            <a:lvl6pPr lvl="5">
              <a:spcBef>
                <a:spcPts val="0"/>
              </a:spcBef>
              <a:spcAft>
                <a:spcPts val="0"/>
              </a:spcAft>
              <a:buSzPts val="1700"/>
              <a:buNone/>
              <a:defRPr>
                <a:latin typeface="Archivo"/>
                <a:ea typeface="Archivo"/>
                <a:cs typeface="Archivo"/>
                <a:sym typeface="Archivo"/>
              </a:defRPr>
            </a:lvl6pPr>
            <a:lvl7pPr lvl="6">
              <a:spcBef>
                <a:spcPts val="0"/>
              </a:spcBef>
              <a:spcAft>
                <a:spcPts val="0"/>
              </a:spcAft>
              <a:buSzPts val="1700"/>
              <a:buNone/>
              <a:defRPr>
                <a:latin typeface="Archivo"/>
                <a:ea typeface="Archivo"/>
                <a:cs typeface="Archivo"/>
                <a:sym typeface="Archivo"/>
              </a:defRPr>
            </a:lvl7pPr>
            <a:lvl8pPr lvl="7">
              <a:spcBef>
                <a:spcPts val="0"/>
              </a:spcBef>
              <a:spcAft>
                <a:spcPts val="0"/>
              </a:spcAft>
              <a:buSzPts val="1700"/>
              <a:buNone/>
              <a:defRPr>
                <a:latin typeface="Archivo"/>
                <a:ea typeface="Archivo"/>
                <a:cs typeface="Archivo"/>
                <a:sym typeface="Archivo"/>
              </a:defRPr>
            </a:lvl8pPr>
            <a:lvl9pPr lvl="8">
              <a:spcBef>
                <a:spcPts val="0"/>
              </a:spcBef>
              <a:spcAft>
                <a:spcPts val="0"/>
              </a:spcAft>
              <a:buSzPts val="1700"/>
              <a:buNone/>
              <a:defRPr>
                <a:latin typeface="Archivo"/>
                <a:ea typeface="Archivo"/>
                <a:cs typeface="Archivo"/>
                <a:sym typeface="Archivo"/>
              </a:defRPr>
            </a:lvl9pPr>
          </a:lstStyle>
          <a:p>
            <a:endParaRPr/>
          </a:p>
        </p:txBody>
      </p:sp>
      <p:pic>
        <p:nvPicPr>
          <p:cNvPr id="12" name="Google Shape;12;p2"/>
          <p:cNvPicPr preferRelativeResize="0"/>
          <p:nvPr/>
        </p:nvPicPr>
        <p:blipFill>
          <a:blip r:embed="rId2">
            <a:alphaModFix/>
          </a:blip>
          <a:stretch>
            <a:fillRect/>
          </a:stretch>
        </p:blipFill>
        <p:spPr>
          <a:xfrm>
            <a:off x="540000" y="540000"/>
            <a:ext cx="1374776" cy="4960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5a - Heading, subheading, caption and body + half-image + logo and tagline">
  <p:cSld name="TITLE_AND_BODY_1_1_1_1_1_2">
    <p:spTree>
      <p:nvGrpSpPr>
        <p:cNvPr id="1" name="Shape 225"/>
        <p:cNvGrpSpPr/>
        <p:nvPr/>
      </p:nvGrpSpPr>
      <p:grpSpPr>
        <a:xfrm>
          <a:off x="0" y="0"/>
          <a:ext cx="0" cy="0"/>
          <a:chOff x="0" y="0"/>
          <a:chExt cx="0" cy="0"/>
        </a:xfrm>
      </p:grpSpPr>
      <p:sp>
        <p:nvSpPr>
          <p:cNvPr id="226" name="Google Shape;226;p15"/>
          <p:cNvSpPr txBox="1">
            <a:spLocks noGrp="1"/>
          </p:cNvSpPr>
          <p:nvPr>
            <p:ph type="body" idx="1"/>
          </p:nvPr>
        </p:nvSpPr>
        <p:spPr>
          <a:xfrm>
            <a:off x="450000" y="2055600"/>
            <a:ext cx="3481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227" name="Google Shape;227;p15"/>
          <p:cNvSpPr>
            <a:spLocks noGrp="1"/>
          </p:cNvSpPr>
          <p:nvPr>
            <p:ph type="pic" idx="2"/>
          </p:nvPr>
        </p:nvSpPr>
        <p:spPr>
          <a:xfrm>
            <a:off x="4359600" y="9800"/>
            <a:ext cx="4810500" cy="4683600"/>
          </a:xfrm>
          <a:prstGeom prst="rect">
            <a:avLst/>
          </a:prstGeom>
          <a:noFill/>
          <a:ln>
            <a:noFill/>
          </a:ln>
        </p:spPr>
      </p:sp>
      <p:sp>
        <p:nvSpPr>
          <p:cNvPr id="228" name="Google Shape;228;p15"/>
          <p:cNvSpPr txBox="1">
            <a:spLocks noGrp="1"/>
          </p:cNvSpPr>
          <p:nvPr>
            <p:ph type="title"/>
          </p:nvPr>
        </p:nvSpPr>
        <p:spPr>
          <a:xfrm>
            <a:off x="450000" y="247200"/>
            <a:ext cx="35778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29" name="Google Shape;229;p15"/>
          <p:cNvSpPr txBox="1">
            <a:spLocks noGrp="1"/>
          </p:cNvSpPr>
          <p:nvPr>
            <p:ph type="subTitle" idx="3"/>
          </p:nvPr>
        </p:nvSpPr>
        <p:spPr>
          <a:xfrm>
            <a:off x="450000" y="553200"/>
            <a:ext cx="34617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30" name="Google Shape;230;p15"/>
          <p:cNvSpPr txBox="1">
            <a:spLocks noGrp="1"/>
          </p:cNvSpPr>
          <p:nvPr>
            <p:ph type="subTitle" idx="4"/>
          </p:nvPr>
        </p:nvSpPr>
        <p:spPr>
          <a:xfrm>
            <a:off x="450000" y="1800000"/>
            <a:ext cx="3577800" cy="327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a:endParaRPr/>
          </a:p>
        </p:txBody>
      </p:sp>
      <p:pic>
        <p:nvPicPr>
          <p:cNvPr id="231" name="Google Shape;231;p15"/>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32" name="Google Shape;232;p15"/>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6a - Heading, subheading, two column with body and callout + logo and tagline">
  <p:cSld name="TITLE_AND_BODY_1_1_1_1_1_1_1_2_1">
    <p:spTree>
      <p:nvGrpSpPr>
        <p:cNvPr id="1" name="Shape 241"/>
        <p:cNvGrpSpPr/>
        <p:nvPr/>
      </p:nvGrpSpPr>
      <p:grpSpPr>
        <a:xfrm>
          <a:off x="0" y="0"/>
          <a:ext cx="0" cy="0"/>
          <a:chOff x="0" y="0"/>
          <a:chExt cx="0" cy="0"/>
        </a:xfrm>
      </p:grpSpPr>
      <p:sp>
        <p:nvSpPr>
          <p:cNvPr id="242" name="Google Shape;242;p17"/>
          <p:cNvSpPr txBox="1">
            <a:spLocks noGrp="1"/>
          </p:cNvSpPr>
          <p:nvPr>
            <p:ph type="body" idx="1"/>
          </p:nvPr>
        </p:nvSpPr>
        <p:spPr>
          <a:xfrm>
            <a:off x="450000" y="1800000"/>
            <a:ext cx="3481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243" name="Google Shape;243;p17"/>
          <p:cNvSpPr txBox="1">
            <a:spLocks noGrp="1"/>
          </p:cNvSpPr>
          <p:nvPr>
            <p:ph type="body" idx="2"/>
          </p:nvPr>
        </p:nvSpPr>
        <p:spPr>
          <a:xfrm>
            <a:off x="4539600" y="2055600"/>
            <a:ext cx="39744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800"/>
              </a:spcBef>
              <a:spcAft>
                <a:spcPts val="0"/>
              </a:spcAft>
              <a:buSzPts val="1200"/>
              <a:buChar char="○"/>
              <a:defRPr sz="1200"/>
            </a:lvl2pPr>
            <a:lvl3pPr marL="1371600" lvl="2" indent="-304800" rtl="0">
              <a:lnSpc>
                <a:spcPct val="115000"/>
              </a:lnSpc>
              <a:spcBef>
                <a:spcPts val="800"/>
              </a:spcBef>
              <a:spcAft>
                <a:spcPts val="0"/>
              </a:spcAft>
              <a:buSzPts val="1200"/>
              <a:buChar char="■"/>
              <a:defRPr sz="1200"/>
            </a:lvl3pPr>
            <a:lvl4pPr marL="1828800" lvl="3" indent="-304800" rtl="0">
              <a:lnSpc>
                <a:spcPct val="115000"/>
              </a:lnSpc>
              <a:spcBef>
                <a:spcPts val="800"/>
              </a:spcBef>
              <a:spcAft>
                <a:spcPts val="0"/>
              </a:spcAft>
              <a:buSzPts val="1200"/>
              <a:buChar char="●"/>
              <a:defRPr sz="1200"/>
            </a:lvl4pPr>
            <a:lvl5pPr marL="2286000" lvl="4" indent="-304800" rtl="0">
              <a:lnSpc>
                <a:spcPct val="115000"/>
              </a:lnSpc>
              <a:spcBef>
                <a:spcPts val="800"/>
              </a:spcBef>
              <a:spcAft>
                <a:spcPts val="0"/>
              </a:spcAft>
              <a:buSzPts val="1200"/>
              <a:buChar char="○"/>
              <a:defRPr sz="1200"/>
            </a:lvl5pPr>
            <a:lvl6pPr marL="2743200" lvl="5" indent="-304800" rtl="0">
              <a:lnSpc>
                <a:spcPct val="115000"/>
              </a:lnSpc>
              <a:spcBef>
                <a:spcPts val="800"/>
              </a:spcBef>
              <a:spcAft>
                <a:spcPts val="0"/>
              </a:spcAft>
              <a:buSzPts val="1200"/>
              <a:buChar char="■"/>
              <a:defRPr sz="1200"/>
            </a:lvl6pPr>
            <a:lvl7pPr marL="3200400" lvl="6" indent="-304800" rtl="0">
              <a:lnSpc>
                <a:spcPct val="115000"/>
              </a:lnSpc>
              <a:spcBef>
                <a:spcPts val="800"/>
              </a:spcBef>
              <a:spcAft>
                <a:spcPts val="0"/>
              </a:spcAft>
              <a:buSzPts val="1200"/>
              <a:buChar char="●"/>
              <a:defRPr sz="1200"/>
            </a:lvl7pPr>
            <a:lvl8pPr marL="3657600" lvl="7" indent="-304800" rtl="0">
              <a:lnSpc>
                <a:spcPct val="115000"/>
              </a:lnSpc>
              <a:spcBef>
                <a:spcPts val="800"/>
              </a:spcBef>
              <a:spcAft>
                <a:spcPts val="0"/>
              </a:spcAft>
              <a:buSzPts val="1200"/>
              <a:buChar char="○"/>
              <a:defRPr sz="1200"/>
            </a:lvl8pPr>
            <a:lvl9pPr marL="4114800" lvl="8" indent="-304800" rtl="0">
              <a:lnSpc>
                <a:spcPct val="115000"/>
              </a:lnSpc>
              <a:spcBef>
                <a:spcPts val="800"/>
              </a:spcBef>
              <a:spcAft>
                <a:spcPts val="800"/>
              </a:spcAft>
              <a:buSzPts val="1200"/>
              <a:buChar char="■"/>
              <a:defRPr sz="1200"/>
            </a:lvl9pPr>
          </a:lstStyle>
          <a:p>
            <a:endParaRPr/>
          </a:p>
        </p:txBody>
      </p:sp>
      <p:sp>
        <p:nvSpPr>
          <p:cNvPr id="244" name="Google Shape;244;p17"/>
          <p:cNvSpPr txBox="1">
            <a:spLocks noGrp="1"/>
          </p:cNvSpPr>
          <p:nvPr>
            <p:ph type="subTitle" idx="3"/>
          </p:nvPr>
        </p:nvSpPr>
        <p:spPr>
          <a:xfrm>
            <a:off x="4539600" y="1800000"/>
            <a:ext cx="3974400" cy="327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a:endParaRPr/>
          </a:p>
        </p:txBody>
      </p:sp>
      <p:sp>
        <p:nvSpPr>
          <p:cNvPr id="245" name="Google Shape;245;p17"/>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246" name="Google Shape;246;p17"/>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247" name="Google Shape;247;p17"/>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48" name="Google Shape;248;p17"/>
          <p:cNvSpPr txBox="1">
            <a:spLocks noGrp="1"/>
          </p:cNvSpPr>
          <p:nvPr>
            <p:ph type="subTitle" idx="4"/>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6b - Heading (2 rows), subheading, two column with body and callout + logo and tagline">
  <p:cSld name="TITLE_AND_BODY_1_1_1_1_1_1_1_2_1_1_1_1">
    <p:spTree>
      <p:nvGrpSpPr>
        <p:cNvPr id="1" name="Shape 249"/>
        <p:cNvGrpSpPr/>
        <p:nvPr/>
      </p:nvGrpSpPr>
      <p:grpSpPr>
        <a:xfrm>
          <a:off x="0" y="0"/>
          <a:ext cx="0" cy="0"/>
          <a:chOff x="0" y="0"/>
          <a:chExt cx="0" cy="0"/>
        </a:xfrm>
      </p:grpSpPr>
      <p:sp>
        <p:nvSpPr>
          <p:cNvPr id="250" name="Google Shape;250;p18"/>
          <p:cNvSpPr txBox="1">
            <a:spLocks noGrp="1"/>
          </p:cNvSpPr>
          <p:nvPr>
            <p:ph type="body" idx="1"/>
          </p:nvPr>
        </p:nvSpPr>
        <p:spPr>
          <a:xfrm>
            <a:off x="450000" y="1800000"/>
            <a:ext cx="3481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251" name="Google Shape;251;p18"/>
          <p:cNvSpPr txBox="1">
            <a:spLocks noGrp="1"/>
          </p:cNvSpPr>
          <p:nvPr>
            <p:ph type="body" idx="2"/>
          </p:nvPr>
        </p:nvSpPr>
        <p:spPr>
          <a:xfrm>
            <a:off x="4539600" y="2055600"/>
            <a:ext cx="3974400" cy="16380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800"/>
              </a:spcBef>
              <a:spcAft>
                <a:spcPts val="0"/>
              </a:spcAft>
              <a:buSzPts val="1200"/>
              <a:buChar char="○"/>
              <a:defRPr sz="1200"/>
            </a:lvl2pPr>
            <a:lvl3pPr marL="1371600" lvl="2" indent="-304800" rtl="0">
              <a:lnSpc>
                <a:spcPct val="115000"/>
              </a:lnSpc>
              <a:spcBef>
                <a:spcPts val="800"/>
              </a:spcBef>
              <a:spcAft>
                <a:spcPts val="0"/>
              </a:spcAft>
              <a:buSzPts val="1200"/>
              <a:buChar char="■"/>
              <a:defRPr sz="1200"/>
            </a:lvl3pPr>
            <a:lvl4pPr marL="1828800" lvl="3" indent="-304800" rtl="0">
              <a:lnSpc>
                <a:spcPct val="115000"/>
              </a:lnSpc>
              <a:spcBef>
                <a:spcPts val="800"/>
              </a:spcBef>
              <a:spcAft>
                <a:spcPts val="0"/>
              </a:spcAft>
              <a:buSzPts val="1200"/>
              <a:buChar char="●"/>
              <a:defRPr sz="1200"/>
            </a:lvl4pPr>
            <a:lvl5pPr marL="2286000" lvl="4" indent="-304800" rtl="0">
              <a:lnSpc>
                <a:spcPct val="115000"/>
              </a:lnSpc>
              <a:spcBef>
                <a:spcPts val="800"/>
              </a:spcBef>
              <a:spcAft>
                <a:spcPts val="0"/>
              </a:spcAft>
              <a:buSzPts val="1200"/>
              <a:buChar char="○"/>
              <a:defRPr sz="1200"/>
            </a:lvl5pPr>
            <a:lvl6pPr marL="2743200" lvl="5" indent="-304800" rtl="0">
              <a:lnSpc>
                <a:spcPct val="115000"/>
              </a:lnSpc>
              <a:spcBef>
                <a:spcPts val="800"/>
              </a:spcBef>
              <a:spcAft>
                <a:spcPts val="0"/>
              </a:spcAft>
              <a:buSzPts val="1200"/>
              <a:buChar char="■"/>
              <a:defRPr sz="1200"/>
            </a:lvl6pPr>
            <a:lvl7pPr marL="3200400" lvl="6" indent="-304800" rtl="0">
              <a:lnSpc>
                <a:spcPct val="115000"/>
              </a:lnSpc>
              <a:spcBef>
                <a:spcPts val="800"/>
              </a:spcBef>
              <a:spcAft>
                <a:spcPts val="0"/>
              </a:spcAft>
              <a:buSzPts val="1200"/>
              <a:buChar char="●"/>
              <a:defRPr sz="1200"/>
            </a:lvl7pPr>
            <a:lvl8pPr marL="3657600" lvl="7" indent="-304800" rtl="0">
              <a:lnSpc>
                <a:spcPct val="115000"/>
              </a:lnSpc>
              <a:spcBef>
                <a:spcPts val="800"/>
              </a:spcBef>
              <a:spcAft>
                <a:spcPts val="0"/>
              </a:spcAft>
              <a:buSzPts val="1200"/>
              <a:buChar char="○"/>
              <a:defRPr sz="1200"/>
            </a:lvl8pPr>
            <a:lvl9pPr marL="4114800" lvl="8" indent="-304800" rtl="0">
              <a:lnSpc>
                <a:spcPct val="115000"/>
              </a:lnSpc>
              <a:spcBef>
                <a:spcPts val="800"/>
              </a:spcBef>
              <a:spcAft>
                <a:spcPts val="800"/>
              </a:spcAft>
              <a:buSzPts val="1200"/>
              <a:buChar char="■"/>
              <a:defRPr sz="1200"/>
            </a:lvl9pPr>
          </a:lstStyle>
          <a:p>
            <a:endParaRPr/>
          </a:p>
        </p:txBody>
      </p:sp>
      <p:sp>
        <p:nvSpPr>
          <p:cNvPr id="252" name="Google Shape;252;p18"/>
          <p:cNvSpPr txBox="1">
            <a:spLocks noGrp="1"/>
          </p:cNvSpPr>
          <p:nvPr>
            <p:ph type="subTitle" idx="3"/>
          </p:nvPr>
        </p:nvSpPr>
        <p:spPr>
          <a:xfrm>
            <a:off x="4539600" y="1800000"/>
            <a:ext cx="3974400" cy="327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2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a:endParaRPr/>
          </a:p>
        </p:txBody>
      </p:sp>
      <p:sp>
        <p:nvSpPr>
          <p:cNvPr id="253" name="Google Shape;253;p18"/>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254" name="Google Shape;254;p18"/>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255" name="Google Shape;255;p18"/>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56" name="Google Shape;256;p18"/>
          <p:cNvSpPr txBox="1">
            <a:spLocks noGrp="1"/>
          </p:cNvSpPr>
          <p:nvPr>
            <p:ph type="subTitle" idx="4"/>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8b - Heading (2 rows), subheading, three columns with images and body + logo and tagline">
  <p:cSld name="TITLE_AND_BODY_1_1_1_1_1_1_1_1_1_1_2_1_3">
    <p:spTree>
      <p:nvGrpSpPr>
        <p:cNvPr id="1" name="Shape 290"/>
        <p:cNvGrpSpPr/>
        <p:nvPr/>
      </p:nvGrpSpPr>
      <p:grpSpPr>
        <a:xfrm>
          <a:off x="0" y="0"/>
          <a:ext cx="0" cy="0"/>
          <a:chOff x="0" y="0"/>
          <a:chExt cx="0" cy="0"/>
        </a:xfrm>
      </p:grpSpPr>
      <p:sp>
        <p:nvSpPr>
          <p:cNvPr id="291" name="Google Shape;291;p22"/>
          <p:cNvSpPr>
            <a:spLocks noGrp="1"/>
          </p:cNvSpPr>
          <p:nvPr>
            <p:ph type="pic" idx="2"/>
          </p:nvPr>
        </p:nvSpPr>
        <p:spPr>
          <a:xfrm>
            <a:off x="450000" y="1164900"/>
            <a:ext cx="2458800" cy="1520100"/>
          </a:xfrm>
          <a:prstGeom prst="roundRect">
            <a:avLst>
              <a:gd name="adj" fmla="val 4860"/>
            </a:avLst>
          </a:prstGeom>
          <a:noFill/>
          <a:ln>
            <a:noFill/>
          </a:ln>
        </p:spPr>
      </p:sp>
      <p:sp>
        <p:nvSpPr>
          <p:cNvPr id="292" name="Google Shape;292;p22"/>
          <p:cNvSpPr>
            <a:spLocks noGrp="1"/>
          </p:cNvSpPr>
          <p:nvPr>
            <p:ph type="pic" idx="3"/>
          </p:nvPr>
        </p:nvSpPr>
        <p:spPr>
          <a:xfrm>
            <a:off x="3342600" y="1164900"/>
            <a:ext cx="2458800" cy="1520100"/>
          </a:xfrm>
          <a:prstGeom prst="roundRect">
            <a:avLst>
              <a:gd name="adj" fmla="val 4860"/>
            </a:avLst>
          </a:prstGeom>
          <a:noFill/>
          <a:ln>
            <a:noFill/>
          </a:ln>
        </p:spPr>
      </p:sp>
      <p:sp>
        <p:nvSpPr>
          <p:cNvPr id="293" name="Google Shape;293;p22"/>
          <p:cNvSpPr>
            <a:spLocks noGrp="1"/>
          </p:cNvSpPr>
          <p:nvPr>
            <p:ph type="pic" idx="4"/>
          </p:nvPr>
        </p:nvSpPr>
        <p:spPr>
          <a:xfrm>
            <a:off x="6235200" y="1164900"/>
            <a:ext cx="2458800" cy="1520100"/>
          </a:xfrm>
          <a:prstGeom prst="roundRect">
            <a:avLst>
              <a:gd name="adj" fmla="val 4860"/>
            </a:avLst>
          </a:prstGeom>
          <a:noFill/>
          <a:ln>
            <a:noFill/>
          </a:ln>
        </p:spPr>
      </p:sp>
      <p:sp>
        <p:nvSpPr>
          <p:cNvPr id="294" name="Google Shape;294;p22"/>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295" name="Google Shape;295;p22"/>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296" name="Google Shape;296;p22"/>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97" name="Google Shape;297;p22"/>
          <p:cNvSpPr txBox="1">
            <a:spLocks noGrp="1"/>
          </p:cNvSpPr>
          <p:nvPr>
            <p:ph type="subTitle" idx="1"/>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98" name="Google Shape;298;p22"/>
          <p:cNvSpPr txBox="1">
            <a:spLocks noGrp="1"/>
          </p:cNvSpPr>
          <p:nvPr>
            <p:ph type="body" idx="5"/>
          </p:nvPr>
        </p:nvSpPr>
        <p:spPr>
          <a:xfrm>
            <a:off x="6235200" y="2702100"/>
            <a:ext cx="2458800" cy="11628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SzPts val="1000"/>
              <a:buChar char="●"/>
              <a:defRPr sz="1000"/>
            </a:lvl1pPr>
            <a:lvl2pPr marL="914400" lvl="1" indent="-292100" rtl="0">
              <a:lnSpc>
                <a:spcPct val="115000"/>
              </a:lnSpc>
              <a:spcBef>
                <a:spcPts val="800"/>
              </a:spcBef>
              <a:spcAft>
                <a:spcPts val="0"/>
              </a:spcAft>
              <a:buSzPts val="1000"/>
              <a:buChar char="○"/>
              <a:defRPr sz="1000"/>
            </a:lvl2pPr>
            <a:lvl3pPr marL="1371600" lvl="2" indent="-292100" rtl="0">
              <a:lnSpc>
                <a:spcPct val="115000"/>
              </a:lnSpc>
              <a:spcBef>
                <a:spcPts val="800"/>
              </a:spcBef>
              <a:spcAft>
                <a:spcPts val="0"/>
              </a:spcAft>
              <a:buSzPts val="1000"/>
              <a:buChar char="■"/>
              <a:defRPr sz="1000"/>
            </a:lvl3pPr>
            <a:lvl4pPr marL="1828800" lvl="3" indent="-292100" rtl="0">
              <a:lnSpc>
                <a:spcPct val="115000"/>
              </a:lnSpc>
              <a:spcBef>
                <a:spcPts val="800"/>
              </a:spcBef>
              <a:spcAft>
                <a:spcPts val="0"/>
              </a:spcAft>
              <a:buSzPts val="1000"/>
              <a:buChar char="●"/>
              <a:defRPr sz="1000"/>
            </a:lvl4pPr>
            <a:lvl5pPr marL="2286000" lvl="4" indent="-292100" rtl="0">
              <a:lnSpc>
                <a:spcPct val="115000"/>
              </a:lnSpc>
              <a:spcBef>
                <a:spcPts val="800"/>
              </a:spcBef>
              <a:spcAft>
                <a:spcPts val="0"/>
              </a:spcAft>
              <a:buSzPts val="1000"/>
              <a:buChar char="○"/>
              <a:defRPr sz="1000"/>
            </a:lvl5pPr>
            <a:lvl6pPr marL="2743200" lvl="5" indent="-292100" rtl="0">
              <a:lnSpc>
                <a:spcPct val="115000"/>
              </a:lnSpc>
              <a:spcBef>
                <a:spcPts val="800"/>
              </a:spcBef>
              <a:spcAft>
                <a:spcPts val="0"/>
              </a:spcAft>
              <a:buSzPts val="1000"/>
              <a:buChar char="■"/>
              <a:defRPr sz="1000"/>
            </a:lvl6pPr>
            <a:lvl7pPr marL="3200400" lvl="6" indent="-292100" rtl="0">
              <a:lnSpc>
                <a:spcPct val="115000"/>
              </a:lnSpc>
              <a:spcBef>
                <a:spcPts val="800"/>
              </a:spcBef>
              <a:spcAft>
                <a:spcPts val="0"/>
              </a:spcAft>
              <a:buSzPts val="1000"/>
              <a:buChar char="●"/>
              <a:defRPr sz="1000"/>
            </a:lvl7pPr>
            <a:lvl8pPr marL="3657600" lvl="7" indent="-292100" rtl="0">
              <a:lnSpc>
                <a:spcPct val="115000"/>
              </a:lnSpc>
              <a:spcBef>
                <a:spcPts val="800"/>
              </a:spcBef>
              <a:spcAft>
                <a:spcPts val="0"/>
              </a:spcAft>
              <a:buSzPts val="1000"/>
              <a:buChar char="○"/>
              <a:defRPr sz="1000"/>
            </a:lvl8pPr>
            <a:lvl9pPr marL="4114800" lvl="8" indent="-292100" rtl="0">
              <a:lnSpc>
                <a:spcPct val="115000"/>
              </a:lnSpc>
              <a:spcBef>
                <a:spcPts val="800"/>
              </a:spcBef>
              <a:spcAft>
                <a:spcPts val="800"/>
              </a:spcAft>
              <a:buSzPts val="1000"/>
              <a:buChar char="■"/>
              <a:defRPr sz="1000"/>
            </a:lvl9pPr>
          </a:lstStyle>
          <a:p>
            <a:endParaRPr/>
          </a:p>
        </p:txBody>
      </p:sp>
      <p:sp>
        <p:nvSpPr>
          <p:cNvPr id="299" name="Google Shape;299;p22"/>
          <p:cNvSpPr txBox="1">
            <a:spLocks noGrp="1"/>
          </p:cNvSpPr>
          <p:nvPr>
            <p:ph type="body" idx="6"/>
          </p:nvPr>
        </p:nvSpPr>
        <p:spPr>
          <a:xfrm>
            <a:off x="450000" y="2703550"/>
            <a:ext cx="2458800" cy="11628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SzPts val="1000"/>
              <a:buChar char="●"/>
              <a:defRPr sz="1000"/>
            </a:lvl1pPr>
            <a:lvl2pPr marL="914400" lvl="1" indent="-292100" rtl="0">
              <a:lnSpc>
                <a:spcPct val="115000"/>
              </a:lnSpc>
              <a:spcBef>
                <a:spcPts val="800"/>
              </a:spcBef>
              <a:spcAft>
                <a:spcPts val="0"/>
              </a:spcAft>
              <a:buSzPts val="1000"/>
              <a:buChar char="○"/>
              <a:defRPr sz="1000"/>
            </a:lvl2pPr>
            <a:lvl3pPr marL="1371600" lvl="2" indent="-292100" rtl="0">
              <a:lnSpc>
                <a:spcPct val="115000"/>
              </a:lnSpc>
              <a:spcBef>
                <a:spcPts val="800"/>
              </a:spcBef>
              <a:spcAft>
                <a:spcPts val="0"/>
              </a:spcAft>
              <a:buSzPts val="1000"/>
              <a:buChar char="■"/>
              <a:defRPr sz="1000"/>
            </a:lvl3pPr>
            <a:lvl4pPr marL="1828800" lvl="3" indent="-292100" rtl="0">
              <a:lnSpc>
                <a:spcPct val="115000"/>
              </a:lnSpc>
              <a:spcBef>
                <a:spcPts val="800"/>
              </a:spcBef>
              <a:spcAft>
                <a:spcPts val="0"/>
              </a:spcAft>
              <a:buSzPts val="1000"/>
              <a:buChar char="●"/>
              <a:defRPr sz="1000"/>
            </a:lvl4pPr>
            <a:lvl5pPr marL="2286000" lvl="4" indent="-292100" rtl="0">
              <a:lnSpc>
                <a:spcPct val="115000"/>
              </a:lnSpc>
              <a:spcBef>
                <a:spcPts val="800"/>
              </a:spcBef>
              <a:spcAft>
                <a:spcPts val="0"/>
              </a:spcAft>
              <a:buSzPts val="1000"/>
              <a:buChar char="○"/>
              <a:defRPr sz="1000"/>
            </a:lvl5pPr>
            <a:lvl6pPr marL="2743200" lvl="5" indent="-292100" rtl="0">
              <a:lnSpc>
                <a:spcPct val="115000"/>
              </a:lnSpc>
              <a:spcBef>
                <a:spcPts val="800"/>
              </a:spcBef>
              <a:spcAft>
                <a:spcPts val="0"/>
              </a:spcAft>
              <a:buSzPts val="1000"/>
              <a:buChar char="■"/>
              <a:defRPr sz="1000"/>
            </a:lvl6pPr>
            <a:lvl7pPr marL="3200400" lvl="6" indent="-292100" rtl="0">
              <a:lnSpc>
                <a:spcPct val="115000"/>
              </a:lnSpc>
              <a:spcBef>
                <a:spcPts val="800"/>
              </a:spcBef>
              <a:spcAft>
                <a:spcPts val="0"/>
              </a:spcAft>
              <a:buSzPts val="1000"/>
              <a:buChar char="●"/>
              <a:defRPr sz="1000"/>
            </a:lvl7pPr>
            <a:lvl8pPr marL="3657600" lvl="7" indent="-292100" rtl="0">
              <a:lnSpc>
                <a:spcPct val="115000"/>
              </a:lnSpc>
              <a:spcBef>
                <a:spcPts val="800"/>
              </a:spcBef>
              <a:spcAft>
                <a:spcPts val="0"/>
              </a:spcAft>
              <a:buSzPts val="1000"/>
              <a:buChar char="○"/>
              <a:defRPr sz="1000"/>
            </a:lvl8pPr>
            <a:lvl9pPr marL="4114800" lvl="8" indent="-292100" rtl="0">
              <a:lnSpc>
                <a:spcPct val="115000"/>
              </a:lnSpc>
              <a:spcBef>
                <a:spcPts val="800"/>
              </a:spcBef>
              <a:spcAft>
                <a:spcPts val="800"/>
              </a:spcAft>
              <a:buSzPts val="1000"/>
              <a:buChar char="■"/>
              <a:defRPr sz="1000"/>
            </a:lvl9pPr>
          </a:lstStyle>
          <a:p>
            <a:endParaRPr/>
          </a:p>
        </p:txBody>
      </p:sp>
      <p:sp>
        <p:nvSpPr>
          <p:cNvPr id="300" name="Google Shape;300;p22"/>
          <p:cNvSpPr txBox="1">
            <a:spLocks noGrp="1"/>
          </p:cNvSpPr>
          <p:nvPr>
            <p:ph type="body" idx="7"/>
          </p:nvPr>
        </p:nvSpPr>
        <p:spPr>
          <a:xfrm>
            <a:off x="3342600" y="2703600"/>
            <a:ext cx="2458800" cy="11628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SzPts val="1000"/>
              <a:buChar char="●"/>
              <a:defRPr sz="1000"/>
            </a:lvl1pPr>
            <a:lvl2pPr marL="914400" lvl="1" indent="-292100" rtl="0">
              <a:lnSpc>
                <a:spcPct val="115000"/>
              </a:lnSpc>
              <a:spcBef>
                <a:spcPts val="800"/>
              </a:spcBef>
              <a:spcAft>
                <a:spcPts val="0"/>
              </a:spcAft>
              <a:buSzPts val="1000"/>
              <a:buChar char="○"/>
              <a:defRPr sz="1000"/>
            </a:lvl2pPr>
            <a:lvl3pPr marL="1371600" lvl="2" indent="-292100" rtl="0">
              <a:lnSpc>
                <a:spcPct val="115000"/>
              </a:lnSpc>
              <a:spcBef>
                <a:spcPts val="800"/>
              </a:spcBef>
              <a:spcAft>
                <a:spcPts val="0"/>
              </a:spcAft>
              <a:buSzPts val="1000"/>
              <a:buChar char="■"/>
              <a:defRPr sz="1000"/>
            </a:lvl3pPr>
            <a:lvl4pPr marL="1828800" lvl="3" indent="-292100" rtl="0">
              <a:lnSpc>
                <a:spcPct val="115000"/>
              </a:lnSpc>
              <a:spcBef>
                <a:spcPts val="800"/>
              </a:spcBef>
              <a:spcAft>
                <a:spcPts val="0"/>
              </a:spcAft>
              <a:buSzPts val="1000"/>
              <a:buChar char="●"/>
              <a:defRPr sz="1000"/>
            </a:lvl4pPr>
            <a:lvl5pPr marL="2286000" lvl="4" indent="-292100" rtl="0">
              <a:lnSpc>
                <a:spcPct val="115000"/>
              </a:lnSpc>
              <a:spcBef>
                <a:spcPts val="800"/>
              </a:spcBef>
              <a:spcAft>
                <a:spcPts val="0"/>
              </a:spcAft>
              <a:buSzPts val="1000"/>
              <a:buChar char="○"/>
              <a:defRPr sz="1000"/>
            </a:lvl5pPr>
            <a:lvl6pPr marL="2743200" lvl="5" indent="-292100" rtl="0">
              <a:lnSpc>
                <a:spcPct val="115000"/>
              </a:lnSpc>
              <a:spcBef>
                <a:spcPts val="800"/>
              </a:spcBef>
              <a:spcAft>
                <a:spcPts val="0"/>
              </a:spcAft>
              <a:buSzPts val="1000"/>
              <a:buChar char="■"/>
              <a:defRPr sz="1000"/>
            </a:lvl6pPr>
            <a:lvl7pPr marL="3200400" lvl="6" indent="-292100" rtl="0">
              <a:lnSpc>
                <a:spcPct val="115000"/>
              </a:lnSpc>
              <a:spcBef>
                <a:spcPts val="800"/>
              </a:spcBef>
              <a:spcAft>
                <a:spcPts val="0"/>
              </a:spcAft>
              <a:buSzPts val="1000"/>
              <a:buChar char="●"/>
              <a:defRPr sz="1000"/>
            </a:lvl7pPr>
            <a:lvl8pPr marL="3657600" lvl="7" indent="-292100" rtl="0">
              <a:lnSpc>
                <a:spcPct val="115000"/>
              </a:lnSpc>
              <a:spcBef>
                <a:spcPts val="800"/>
              </a:spcBef>
              <a:spcAft>
                <a:spcPts val="0"/>
              </a:spcAft>
              <a:buSzPts val="1000"/>
              <a:buChar char="○"/>
              <a:defRPr sz="1000"/>
            </a:lvl8pPr>
            <a:lvl9pPr marL="4114800" lvl="8" indent="-292100" rtl="0">
              <a:lnSpc>
                <a:spcPct val="115000"/>
              </a:lnSpc>
              <a:spcBef>
                <a:spcPts val="800"/>
              </a:spcBef>
              <a:spcAft>
                <a:spcPts val="800"/>
              </a:spcAft>
              <a:buSzPts val="1000"/>
              <a:buChar char="■"/>
              <a:defRPr sz="1000"/>
            </a:lvl9pPr>
          </a:lstStyle>
          <a:p>
            <a:endParaRPr/>
          </a:p>
        </p:txBody>
      </p:sp>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0a - Heading and subheading + logo and tagline">
  <p:cSld name="TITLE_AND_BODY_2_2">
    <p:spTree>
      <p:nvGrpSpPr>
        <p:cNvPr id="1" name="Shape 329"/>
        <p:cNvGrpSpPr/>
        <p:nvPr/>
      </p:nvGrpSpPr>
      <p:grpSpPr>
        <a:xfrm>
          <a:off x="0" y="0"/>
          <a:ext cx="0" cy="0"/>
          <a:chOff x="0" y="0"/>
          <a:chExt cx="0" cy="0"/>
        </a:xfrm>
      </p:grpSpPr>
      <p:sp>
        <p:nvSpPr>
          <p:cNvPr id="330" name="Google Shape;330;p25"/>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331" name="Google Shape;331;p25"/>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332" name="Google Shape;332;p25"/>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33" name="Google Shape;333;p25"/>
          <p:cNvSpPr txBox="1">
            <a:spLocks noGrp="1"/>
          </p:cNvSpPr>
          <p:nvPr>
            <p:ph type="subTitle" idx="1"/>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10a - Heading and subheading">
  <p:cSld name="TITLE_AND_BODY_2_3">
    <p:spTree>
      <p:nvGrpSpPr>
        <p:cNvPr id="1" name="Shape 459"/>
        <p:cNvGrpSpPr/>
        <p:nvPr/>
      </p:nvGrpSpPr>
      <p:grpSpPr>
        <a:xfrm>
          <a:off x="0" y="0"/>
          <a:ext cx="0" cy="0"/>
          <a:chOff x="0" y="0"/>
          <a:chExt cx="0" cy="0"/>
        </a:xfrm>
      </p:grpSpPr>
      <p:sp>
        <p:nvSpPr>
          <p:cNvPr id="460" name="Google Shape;460;p44"/>
          <p:cNvSpPr txBox="1">
            <a:spLocks noGrp="1"/>
          </p:cNvSpPr>
          <p:nvPr>
            <p:ph type="title"/>
          </p:nvPr>
        </p:nvSpPr>
        <p:spPr>
          <a:xfrm>
            <a:off x="450000" y="247200"/>
            <a:ext cx="85206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61" name="Google Shape;461;p44"/>
          <p:cNvSpPr txBox="1">
            <a:spLocks noGrp="1"/>
          </p:cNvSpPr>
          <p:nvPr>
            <p:ph type="subTitle" idx="1"/>
          </p:nvPr>
        </p:nvSpPr>
        <p:spPr>
          <a:xfrm>
            <a:off x="450000" y="553200"/>
            <a:ext cx="82440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10b - Heading, subheading and coloured background">
  <p:cSld name="TITLE_AND_BODY_2_2_1_1">
    <p:bg>
      <p:bgPr>
        <a:solidFill>
          <a:schemeClr val="lt1"/>
        </a:solidFill>
        <a:effectLst/>
      </p:bgPr>
    </p:bg>
    <p:spTree>
      <p:nvGrpSpPr>
        <p:cNvPr id="1" name="Shape 462"/>
        <p:cNvGrpSpPr/>
        <p:nvPr/>
      </p:nvGrpSpPr>
      <p:grpSpPr>
        <a:xfrm>
          <a:off x="0" y="0"/>
          <a:ext cx="0" cy="0"/>
          <a:chOff x="0" y="0"/>
          <a:chExt cx="0" cy="0"/>
        </a:xfrm>
      </p:grpSpPr>
      <p:sp>
        <p:nvSpPr>
          <p:cNvPr id="463" name="Google Shape;463;p45"/>
          <p:cNvSpPr txBox="1">
            <a:spLocks noGrp="1"/>
          </p:cNvSpPr>
          <p:nvPr>
            <p:ph type="title"/>
          </p:nvPr>
        </p:nvSpPr>
        <p:spPr>
          <a:xfrm>
            <a:off x="450000" y="247200"/>
            <a:ext cx="85206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64" name="Google Shape;464;p45"/>
          <p:cNvSpPr txBox="1">
            <a:spLocks noGrp="1"/>
          </p:cNvSpPr>
          <p:nvPr>
            <p:ph type="subTitle" idx="1"/>
          </p:nvPr>
        </p:nvSpPr>
        <p:spPr>
          <a:xfrm>
            <a:off x="450000" y="553200"/>
            <a:ext cx="82440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F08F-72F6-2781-73F2-02C82E667F90}"/>
              </a:ext>
            </a:extLst>
          </p:cNvPr>
          <p:cNvSpPr>
            <a:spLocks noGrp="1"/>
          </p:cNvSpPr>
          <p:nvPr>
            <p:ph type="title"/>
          </p:nvPr>
        </p:nvSpPr>
        <p:spPr>
          <a:xfrm>
            <a:off x="629841" y="273844"/>
            <a:ext cx="7886700" cy="994172"/>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4D661C7-93D9-B607-D96F-C68C5CA08A7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D230397-949E-CE88-A284-8671DB2E9EE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3130DB7-F4B4-EAB0-EC67-04F4013C9D0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D2A7397-7562-1677-6273-1911A2F63D6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3D02A8E-5750-BF72-0847-C05CC3453BD3}"/>
              </a:ext>
            </a:extLst>
          </p:cNvPr>
          <p:cNvSpPr>
            <a:spLocks noGrp="1"/>
          </p:cNvSpPr>
          <p:nvPr>
            <p:ph type="dt" sz="half" idx="10"/>
          </p:nvPr>
        </p:nvSpPr>
        <p:spPr/>
        <p:txBody>
          <a:bodyPr/>
          <a:lstStyle/>
          <a:p>
            <a:fld id="{E3566A76-1105-4CB1-8FB3-6431CE8CD9D6}" type="datetimeFigureOut">
              <a:rPr lang="en-AU" smtClean="0"/>
              <a:t>17/03/2025</a:t>
            </a:fld>
            <a:endParaRPr lang="en-AU"/>
          </a:p>
        </p:txBody>
      </p:sp>
      <p:sp>
        <p:nvSpPr>
          <p:cNvPr id="8" name="Footer Placeholder 7">
            <a:extLst>
              <a:ext uri="{FF2B5EF4-FFF2-40B4-BE49-F238E27FC236}">
                <a16:creationId xmlns:a16="http://schemas.microsoft.com/office/drawing/2014/main" id="{F53E545F-4FA0-944E-59B6-3916F8A57B6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B8416A5-5F75-48ED-02D4-5D38E181D0AE}"/>
              </a:ext>
            </a:extLst>
          </p:cNvPr>
          <p:cNvSpPr>
            <a:spLocks noGrp="1"/>
          </p:cNvSpPr>
          <p:nvPr>
            <p:ph type="sldNum" sz="quarter" idx="12"/>
          </p:nvPr>
        </p:nvSpPr>
        <p:spPr/>
        <p:txBody>
          <a:bodyPr/>
          <a:lstStyle/>
          <a:p>
            <a:fld id="{FDE08E26-C974-4851-A115-44130E923CB8}" type="slidenum">
              <a:rPr lang="en-AU" smtClean="0"/>
              <a:t>‹#›</a:t>
            </a:fld>
            <a:endParaRPr lang="en-AU"/>
          </a:p>
        </p:txBody>
      </p:sp>
    </p:spTree>
    <p:extLst>
      <p:ext uri="{BB962C8B-B14F-4D97-AF65-F5344CB8AC3E}">
        <p14:creationId xmlns:p14="http://schemas.microsoft.com/office/powerpoint/2010/main" val="2406350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825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1F2FB-D722-BF0D-EB87-8A4727F21EC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03C8C8F-104C-8195-1A50-397A789D71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1F34F4E-8E88-B71E-60F2-4F276A6EFC47}"/>
              </a:ext>
            </a:extLst>
          </p:cNvPr>
          <p:cNvSpPr>
            <a:spLocks noGrp="1"/>
          </p:cNvSpPr>
          <p:nvPr>
            <p:ph type="dt" sz="half" idx="10"/>
          </p:nvPr>
        </p:nvSpPr>
        <p:spPr/>
        <p:txBody>
          <a:bodyPr/>
          <a:lstStyle/>
          <a:p>
            <a:fld id="{252EA738-1C31-4A4B-8F81-292971458A92}" type="datetimeFigureOut">
              <a:rPr lang="en-AU" smtClean="0"/>
              <a:t>20/03/2025</a:t>
            </a:fld>
            <a:endParaRPr lang="en-AU"/>
          </a:p>
        </p:txBody>
      </p:sp>
      <p:sp>
        <p:nvSpPr>
          <p:cNvPr id="5" name="Footer Placeholder 4">
            <a:extLst>
              <a:ext uri="{FF2B5EF4-FFF2-40B4-BE49-F238E27FC236}">
                <a16:creationId xmlns:a16="http://schemas.microsoft.com/office/drawing/2014/main" id="{5913EEB3-70A0-BBFF-A4A3-6224462E78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DEEB5E9-A1A7-984E-88A1-7F90049D96E4}"/>
              </a:ext>
            </a:extLst>
          </p:cNvPr>
          <p:cNvSpPr>
            <a:spLocks noGrp="1"/>
          </p:cNvSpPr>
          <p:nvPr>
            <p:ph type="sldNum" sz="quarter" idx="12"/>
          </p:nvPr>
        </p:nvSpPr>
        <p:spPr/>
        <p:txBody>
          <a:bodyPr/>
          <a:lstStyle/>
          <a:p>
            <a:fld id="{C1C7E5A4-79A1-48EB-8E5F-726BD23E93AA}" type="slidenum">
              <a:rPr lang="en-AU" smtClean="0"/>
              <a:t>‹#›</a:t>
            </a:fld>
            <a:endParaRPr lang="en-AU"/>
          </a:p>
        </p:txBody>
      </p:sp>
    </p:spTree>
    <p:extLst>
      <p:ext uri="{BB962C8B-B14F-4D97-AF65-F5344CB8AC3E}">
        <p14:creationId xmlns:p14="http://schemas.microsoft.com/office/powerpoint/2010/main" val="1226256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 Title slide with Mantel Group info">
  <p:cSld name="TITLE_1_1">
    <p:bg>
      <p:bgPr>
        <a:solidFill>
          <a:schemeClr val="accent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50000" y="1081075"/>
            <a:ext cx="4610400" cy="2232600"/>
          </a:xfrm>
          <a:prstGeom prst="rect">
            <a:avLst/>
          </a:prstGeom>
        </p:spPr>
        <p:txBody>
          <a:bodyPr spcFirstLastPara="1" wrap="square" lIns="0" tIns="0" rIns="0" bIns="0" anchor="b" anchorCtr="0">
            <a:noAutofit/>
          </a:bodyPr>
          <a:lstStyle>
            <a:lvl1pPr lvl="0" rtl="0">
              <a:spcBef>
                <a:spcPts val="0"/>
              </a:spcBef>
              <a:spcAft>
                <a:spcPts val="0"/>
              </a:spcAft>
              <a:buSzPts val="4500"/>
              <a:buFont typeface="Inter ExtraBold"/>
              <a:buNone/>
              <a:defRPr sz="4500">
                <a:latin typeface="Inter ExtraBold"/>
                <a:ea typeface="Inter ExtraBold"/>
                <a:cs typeface="Inter ExtraBold"/>
                <a:sym typeface="Inter ExtraBold"/>
              </a:defRPr>
            </a:lvl1pPr>
            <a:lvl2pPr lvl="1"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2pPr>
            <a:lvl3pPr lvl="2"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3pPr>
            <a:lvl4pPr lvl="3"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4pPr>
            <a:lvl5pPr lvl="4"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5pPr>
            <a:lvl6pPr lvl="5"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6pPr>
            <a:lvl7pPr lvl="6"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7pPr>
            <a:lvl8pPr lvl="7"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8pPr>
            <a:lvl9pPr lvl="8" rtl="0">
              <a:spcBef>
                <a:spcPts val="0"/>
              </a:spcBef>
              <a:spcAft>
                <a:spcPts val="0"/>
              </a:spcAft>
              <a:buClr>
                <a:schemeClr val="lt1"/>
              </a:buClr>
              <a:buSzPts val="4600"/>
              <a:buFont typeface="Inter ExtraBold"/>
              <a:buNone/>
              <a:defRPr sz="4600">
                <a:solidFill>
                  <a:schemeClr val="lt1"/>
                </a:solidFill>
                <a:latin typeface="Inter ExtraBold"/>
                <a:ea typeface="Inter ExtraBold"/>
                <a:cs typeface="Inter ExtraBold"/>
                <a:sym typeface="Inter ExtraBold"/>
              </a:defRPr>
            </a:lvl9pPr>
          </a:lstStyle>
          <a:p>
            <a:endParaRPr/>
          </a:p>
        </p:txBody>
      </p:sp>
      <p:sp>
        <p:nvSpPr>
          <p:cNvPr id="21" name="Google Shape;21;p4"/>
          <p:cNvSpPr txBox="1">
            <a:spLocks noGrp="1"/>
          </p:cNvSpPr>
          <p:nvPr>
            <p:ph type="subTitle" idx="1"/>
          </p:nvPr>
        </p:nvSpPr>
        <p:spPr>
          <a:xfrm>
            <a:off x="450000" y="3313075"/>
            <a:ext cx="4183200" cy="1005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2000"/>
              <a:buFont typeface="Inter Medium"/>
              <a:buNone/>
              <a:defRPr sz="2000">
                <a:solidFill>
                  <a:schemeClr val="accent1"/>
                </a:solidFill>
                <a:latin typeface="Inter Medium"/>
                <a:ea typeface="Inter Medium"/>
                <a:cs typeface="Inter Medium"/>
                <a:sym typeface="Inter Medium"/>
              </a:defRPr>
            </a:lvl1pPr>
            <a:lvl2pPr lvl="1" algn="ctr" rtl="0">
              <a:lnSpc>
                <a:spcPct val="100000"/>
              </a:lnSpc>
              <a:spcBef>
                <a:spcPts val="0"/>
              </a:spcBef>
              <a:spcAft>
                <a:spcPts val="0"/>
              </a:spcAft>
              <a:buSzPts val="2800"/>
              <a:buFont typeface="Inter"/>
              <a:buNone/>
              <a:defRPr sz="2800" b="1">
                <a:latin typeface="Inter"/>
                <a:ea typeface="Inter"/>
                <a:cs typeface="Inter"/>
                <a:sym typeface="Inter"/>
              </a:defRPr>
            </a:lvl2pPr>
            <a:lvl3pPr lvl="2" algn="ctr" rtl="0">
              <a:lnSpc>
                <a:spcPct val="100000"/>
              </a:lnSpc>
              <a:spcBef>
                <a:spcPts val="0"/>
              </a:spcBef>
              <a:spcAft>
                <a:spcPts val="0"/>
              </a:spcAft>
              <a:buSzPts val="2800"/>
              <a:buFont typeface="Inter"/>
              <a:buNone/>
              <a:defRPr sz="2800" b="1">
                <a:latin typeface="Inter"/>
                <a:ea typeface="Inter"/>
                <a:cs typeface="Inter"/>
                <a:sym typeface="Inter"/>
              </a:defRPr>
            </a:lvl3pPr>
            <a:lvl4pPr lvl="3" algn="ctr" rtl="0">
              <a:lnSpc>
                <a:spcPct val="100000"/>
              </a:lnSpc>
              <a:spcBef>
                <a:spcPts val="0"/>
              </a:spcBef>
              <a:spcAft>
                <a:spcPts val="0"/>
              </a:spcAft>
              <a:buSzPts val="2800"/>
              <a:buFont typeface="Inter"/>
              <a:buNone/>
              <a:defRPr sz="2800" b="1">
                <a:latin typeface="Inter"/>
                <a:ea typeface="Inter"/>
                <a:cs typeface="Inter"/>
                <a:sym typeface="Inter"/>
              </a:defRPr>
            </a:lvl4pPr>
            <a:lvl5pPr lvl="4" algn="ctr" rtl="0">
              <a:lnSpc>
                <a:spcPct val="100000"/>
              </a:lnSpc>
              <a:spcBef>
                <a:spcPts val="0"/>
              </a:spcBef>
              <a:spcAft>
                <a:spcPts val="0"/>
              </a:spcAft>
              <a:buSzPts val="2800"/>
              <a:buFont typeface="Inter"/>
              <a:buNone/>
              <a:defRPr sz="2800" b="1">
                <a:latin typeface="Inter"/>
                <a:ea typeface="Inter"/>
                <a:cs typeface="Inter"/>
                <a:sym typeface="Inter"/>
              </a:defRPr>
            </a:lvl5pPr>
            <a:lvl6pPr lvl="5" algn="ctr" rtl="0">
              <a:lnSpc>
                <a:spcPct val="100000"/>
              </a:lnSpc>
              <a:spcBef>
                <a:spcPts val="0"/>
              </a:spcBef>
              <a:spcAft>
                <a:spcPts val="0"/>
              </a:spcAft>
              <a:buSzPts val="2800"/>
              <a:buFont typeface="Inter"/>
              <a:buNone/>
              <a:defRPr sz="2800" b="1">
                <a:latin typeface="Inter"/>
                <a:ea typeface="Inter"/>
                <a:cs typeface="Inter"/>
                <a:sym typeface="Inter"/>
              </a:defRPr>
            </a:lvl6pPr>
            <a:lvl7pPr lvl="6" algn="ctr" rtl="0">
              <a:lnSpc>
                <a:spcPct val="100000"/>
              </a:lnSpc>
              <a:spcBef>
                <a:spcPts val="0"/>
              </a:spcBef>
              <a:spcAft>
                <a:spcPts val="0"/>
              </a:spcAft>
              <a:buSzPts val="2800"/>
              <a:buFont typeface="Inter"/>
              <a:buNone/>
              <a:defRPr sz="2800" b="1">
                <a:latin typeface="Inter"/>
                <a:ea typeface="Inter"/>
                <a:cs typeface="Inter"/>
                <a:sym typeface="Inter"/>
              </a:defRPr>
            </a:lvl7pPr>
            <a:lvl8pPr lvl="7" algn="ctr" rtl="0">
              <a:lnSpc>
                <a:spcPct val="100000"/>
              </a:lnSpc>
              <a:spcBef>
                <a:spcPts val="0"/>
              </a:spcBef>
              <a:spcAft>
                <a:spcPts val="0"/>
              </a:spcAft>
              <a:buSzPts val="2800"/>
              <a:buFont typeface="Inter"/>
              <a:buNone/>
              <a:defRPr sz="2800" b="1">
                <a:latin typeface="Inter"/>
                <a:ea typeface="Inter"/>
                <a:cs typeface="Inter"/>
                <a:sym typeface="Inter"/>
              </a:defRPr>
            </a:lvl8pPr>
            <a:lvl9pPr lvl="8" algn="ctr" rtl="0">
              <a:lnSpc>
                <a:spcPct val="100000"/>
              </a:lnSpc>
              <a:spcBef>
                <a:spcPts val="0"/>
              </a:spcBef>
              <a:spcAft>
                <a:spcPts val="0"/>
              </a:spcAft>
              <a:buSzPts val="2800"/>
              <a:buFont typeface="Inter"/>
              <a:buNone/>
              <a:defRPr sz="2800" b="1">
                <a:latin typeface="Inter"/>
                <a:ea typeface="Inter"/>
                <a:cs typeface="Inter"/>
                <a:sym typeface="Inter"/>
              </a:defRPr>
            </a:lvl9pPr>
          </a:lstStyle>
          <a:p>
            <a:endParaRPr/>
          </a:p>
        </p:txBody>
      </p:sp>
      <p:sp>
        <p:nvSpPr>
          <p:cNvPr id="22" name="Google Shape;22;p4"/>
          <p:cNvSpPr txBox="1">
            <a:spLocks noGrp="1"/>
          </p:cNvSpPr>
          <p:nvPr>
            <p:ph type="subTitle" idx="2"/>
          </p:nvPr>
        </p:nvSpPr>
        <p:spPr>
          <a:xfrm>
            <a:off x="450000" y="4213500"/>
            <a:ext cx="4126500" cy="480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200"/>
              <a:buFont typeface="Inter Medium"/>
              <a:buNone/>
              <a:defRPr>
                <a:solidFill>
                  <a:schemeClr val="lt1"/>
                </a:solidFill>
                <a:latin typeface="Inter"/>
                <a:ea typeface="Inter"/>
                <a:cs typeface="Inter"/>
                <a:sym typeface="Inter"/>
              </a:defRPr>
            </a:lvl1pPr>
            <a:lvl2pPr lvl="1" rtl="0">
              <a:spcBef>
                <a:spcPts val="0"/>
              </a:spcBef>
              <a:spcAft>
                <a:spcPts val="0"/>
              </a:spcAft>
              <a:buSzPts val="1700"/>
              <a:buFont typeface="Inter Medium"/>
              <a:buNone/>
              <a:defRPr>
                <a:latin typeface="Inter"/>
                <a:ea typeface="Inter"/>
                <a:cs typeface="Inter"/>
                <a:sym typeface="Inter"/>
              </a:defRPr>
            </a:lvl2pPr>
            <a:lvl3pPr lvl="2" rtl="0">
              <a:spcBef>
                <a:spcPts val="0"/>
              </a:spcBef>
              <a:spcAft>
                <a:spcPts val="0"/>
              </a:spcAft>
              <a:buSzPts val="1700"/>
              <a:buFont typeface="Inter Medium"/>
              <a:buNone/>
              <a:defRPr>
                <a:latin typeface="Inter"/>
                <a:ea typeface="Inter"/>
                <a:cs typeface="Inter"/>
                <a:sym typeface="Inter"/>
              </a:defRPr>
            </a:lvl3pPr>
            <a:lvl4pPr lvl="3" rtl="0">
              <a:spcBef>
                <a:spcPts val="0"/>
              </a:spcBef>
              <a:spcAft>
                <a:spcPts val="0"/>
              </a:spcAft>
              <a:buSzPts val="1700"/>
              <a:buFont typeface="Inter Medium"/>
              <a:buNone/>
              <a:defRPr>
                <a:latin typeface="Inter"/>
                <a:ea typeface="Inter"/>
                <a:cs typeface="Inter"/>
                <a:sym typeface="Inter"/>
              </a:defRPr>
            </a:lvl4pPr>
            <a:lvl5pPr lvl="4" rtl="0">
              <a:spcBef>
                <a:spcPts val="0"/>
              </a:spcBef>
              <a:spcAft>
                <a:spcPts val="0"/>
              </a:spcAft>
              <a:buSzPts val="1700"/>
              <a:buFont typeface="Inter Medium"/>
              <a:buNone/>
              <a:defRPr>
                <a:latin typeface="Inter"/>
                <a:ea typeface="Inter"/>
                <a:cs typeface="Inter"/>
                <a:sym typeface="Inter"/>
              </a:defRPr>
            </a:lvl5pPr>
            <a:lvl6pPr lvl="5" rtl="0">
              <a:spcBef>
                <a:spcPts val="0"/>
              </a:spcBef>
              <a:spcAft>
                <a:spcPts val="0"/>
              </a:spcAft>
              <a:buSzPts val="1700"/>
              <a:buFont typeface="Inter Medium"/>
              <a:buNone/>
              <a:defRPr>
                <a:latin typeface="Inter"/>
                <a:ea typeface="Inter"/>
                <a:cs typeface="Inter"/>
                <a:sym typeface="Inter"/>
              </a:defRPr>
            </a:lvl6pPr>
            <a:lvl7pPr lvl="6" rtl="0">
              <a:spcBef>
                <a:spcPts val="0"/>
              </a:spcBef>
              <a:spcAft>
                <a:spcPts val="0"/>
              </a:spcAft>
              <a:buSzPts val="1700"/>
              <a:buFont typeface="Inter Medium"/>
              <a:buNone/>
              <a:defRPr>
                <a:latin typeface="Inter"/>
                <a:ea typeface="Inter"/>
                <a:cs typeface="Inter"/>
                <a:sym typeface="Inter"/>
              </a:defRPr>
            </a:lvl7pPr>
            <a:lvl8pPr lvl="7" rtl="0">
              <a:spcBef>
                <a:spcPts val="0"/>
              </a:spcBef>
              <a:spcAft>
                <a:spcPts val="0"/>
              </a:spcAft>
              <a:buSzPts val="1700"/>
              <a:buFont typeface="Inter Medium"/>
              <a:buNone/>
              <a:defRPr>
                <a:latin typeface="Inter"/>
                <a:ea typeface="Inter"/>
                <a:cs typeface="Inter"/>
                <a:sym typeface="Inter"/>
              </a:defRPr>
            </a:lvl8pPr>
            <a:lvl9pPr lvl="8" rtl="0">
              <a:spcBef>
                <a:spcPts val="0"/>
              </a:spcBef>
              <a:spcAft>
                <a:spcPts val="0"/>
              </a:spcAft>
              <a:buSzPts val="1700"/>
              <a:buFont typeface="Inter Medium"/>
              <a:buNone/>
              <a:defRPr>
                <a:latin typeface="Inter"/>
                <a:ea typeface="Inter"/>
                <a:cs typeface="Inter"/>
                <a:sym typeface="Inter"/>
              </a:defRPr>
            </a:lvl9pPr>
          </a:lstStyle>
          <a:p>
            <a:endParaRPr/>
          </a:p>
        </p:txBody>
      </p:sp>
      <p:pic>
        <p:nvPicPr>
          <p:cNvPr id="23" name="Google Shape;23;p4"/>
          <p:cNvPicPr preferRelativeResize="0"/>
          <p:nvPr/>
        </p:nvPicPr>
        <p:blipFill>
          <a:blip r:embed="rId2">
            <a:alphaModFix/>
          </a:blip>
          <a:stretch>
            <a:fillRect/>
          </a:stretch>
        </p:blipFill>
        <p:spPr>
          <a:xfrm>
            <a:off x="540000" y="540000"/>
            <a:ext cx="1374776" cy="496050"/>
          </a:xfrm>
          <a:prstGeom prst="rect">
            <a:avLst/>
          </a:prstGeom>
          <a:noFill/>
          <a:ln>
            <a:noFill/>
          </a:ln>
        </p:spPr>
      </p:pic>
      <p:grpSp>
        <p:nvGrpSpPr>
          <p:cNvPr id="24" name="Google Shape;24;p4"/>
          <p:cNvGrpSpPr/>
          <p:nvPr/>
        </p:nvGrpSpPr>
        <p:grpSpPr>
          <a:xfrm>
            <a:off x="5060425" y="3063900"/>
            <a:ext cx="3426425" cy="1362000"/>
            <a:chOff x="4939450" y="3133675"/>
            <a:chExt cx="3426425" cy="1362000"/>
          </a:xfrm>
        </p:grpSpPr>
        <p:sp>
          <p:nvSpPr>
            <p:cNvPr id="25" name="Google Shape;25;p4"/>
            <p:cNvSpPr/>
            <p:nvPr/>
          </p:nvSpPr>
          <p:spPr>
            <a:xfrm>
              <a:off x="4939450" y="3133675"/>
              <a:ext cx="3285300" cy="1362000"/>
            </a:xfrm>
            <a:prstGeom prst="roundRect">
              <a:avLst>
                <a:gd name="adj" fmla="val 6460"/>
              </a:avLst>
            </a:prstGeom>
            <a:solidFill>
              <a:srgbClr val="F5F7F9">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26" name="Google Shape;26;p4"/>
            <p:cNvGrpSpPr/>
            <p:nvPr/>
          </p:nvGrpSpPr>
          <p:grpSpPr>
            <a:xfrm>
              <a:off x="5150050" y="3310300"/>
              <a:ext cx="3215825" cy="1100300"/>
              <a:chOff x="5428075" y="1203275"/>
              <a:chExt cx="3215825" cy="1100300"/>
            </a:xfrm>
          </p:grpSpPr>
          <p:sp>
            <p:nvSpPr>
              <p:cNvPr id="27" name="Google Shape;27;p4"/>
              <p:cNvSpPr txBox="1"/>
              <p:nvPr/>
            </p:nvSpPr>
            <p:spPr>
              <a:xfrm>
                <a:off x="5762400" y="1235275"/>
                <a:ext cx="2881500" cy="106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000">
                    <a:solidFill>
                      <a:srgbClr val="FFFFFF"/>
                    </a:solidFill>
                    <a:latin typeface="Archivo Medium"/>
                    <a:ea typeface="Archivo Medium"/>
                    <a:cs typeface="Archivo Medium"/>
                    <a:sym typeface="Archivo Medium"/>
                  </a:rPr>
                  <a:t>900+ team members</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Offices across Australia and New Zealand</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Voted Best Place to Work in 2021 and 2022</a:t>
                </a:r>
                <a:endParaRPr sz="1000">
                  <a:solidFill>
                    <a:srgbClr val="FFFFFF"/>
                  </a:solidFill>
                  <a:latin typeface="Archivo Medium"/>
                  <a:ea typeface="Archivo Medium"/>
                  <a:cs typeface="Archivo Medium"/>
                  <a:sym typeface="Archivo Medium"/>
                </a:endParaRPr>
              </a:p>
              <a:p>
                <a:pPr marL="0" lvl="0" indent="0" algn="l" rtl="0">
                  <a:lnSpc>
                    <a:spcPct val="115000"/>
                  </a:lnSpc>
                  <a:spcBef>
                    <a:spcPts val="700"/>
                  </a:spcBef>
                  <a:spcAft>
                    <a:spcPts val="700"/>
                  </a:spcAft>
                  <a:buClr>
                    <a:srgbClr val="000000"/>
                  </a:buClr>
                  <a:buFont typeface="Arial"/>
                  <a:buNone/>
                </a:pPr>
                <a:r>
                  <a:rPr lang="en-GB" sz="1000">
                    <a:solidFill>
                      <a:srgbClr val="FFFFFF"/>
                    </a:solidFill>
                    <a:latin typeface="Archivo Medium"/>
                    <a:ea typeface="Archivo Medium"/>
                    <a:cs typeface="Archivo Medium"/>
                    <a:sym typeface="Archivo Medium"/>
                  </a:rPr>
                  <a:t>Operating at over 140 clients</a:t>
                </a:r>
                <a:endParaRPr sz="1000">
                  <a:solidFill>
                    <a:srgbClr val="FFFFFF"/>
                  </a:solidFill>
                  <a:latin typeface="Archivo Medium"/>
                  <a:ea typeface="Archivo Medium"/>
                  <a:cs typeface="Archivo Medium"/>
                  <a:sym typeface="Archivo Medium"/>
                </a:endParaRPr>
              </a:p>
            </p:txBody>
          </p:sp>
          <p:sp>
            <p:nvSpPr>
              <p:cNvPr id="28" name="Google Shape;28;p4"/>
              <p:cNvSpPr/>
              <p:nvPr/>
            </p:nvSpPr>
            <p:spPr>
              <a:xfrm>
                <a:off x="5428075" y="120327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29" name="Google Shape;29;p4"/>
              <p:cNvSpPr/>
              <p:nvPr/>
            </p:nvSpPr>
            <p:spPr>
              <a:xfrm>
                <a:off x="5428075" y="146085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0" name="Google Shape;30;p4"/>
              <p:cNvSpPr/>
              <p:nvPr/>
            </p:nvSpPr>
            <p:spPr>
              <a:xfrm>
                <a:off x="5428075" y="173782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sp>
            <p:nvSpPr>
              <p:cNvPr id="31" name="Google Shape;31;p4"/>
              <p:cNvSpPr/>
              <p:nvPr/>
            </p:nvSpPr>
            <p:spPr>
              <a:xfrm>
                <a:off x="5428075" y="199540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800">
                  <a:solidFill>
                    <a:srgbClr val="1E5E82"/>
                  </a:solidFill>
                  <a:latin typeface="Titillium Web"/>
                  <a:ea typeface="Titillium Web"/>
                  <a:cs typeface="Titillium Web"/>
                  <a:sym typeface="Titillium Web"/>
                </a:endParaRPr>
              </a:p>
            </p:txBody>
          </p:sp>
        </p:grpSp>
      </p:grpSp>
      <p:grpSp>
        <p:nvGrpSpPr>
          <p:cNvPr id="32" name="Google Shape;32;p4"/>
          <p:cNvGrpSpPr/>
          <p:nvPr/>
        </p:nvGrpSpPr>
        <p:grpSpPr>
          <a:xfrm>
            <a:off x="5102851" y="831101"/>
            <a:ext cx="3447282" cy="1924324"/>
            <a:chOff x="5102851" y="831101"/>
            <a:chExt cx="3447282" cy="1924324"/>
          </a:xfrm>
        </p:grpSpPr>
        <p:grpSp>
          <p:nvGrpSpPr>
            <p:cNvPr id="33" name="Google Shape;33;p4"/>
            <p:cNvGrpSpPr/>
            <p:nvPr/>
          </p:nvGrpSpPr>
          <p:grpSpPr>
            <a:xfrm>
              <a:off x="5102851" y="831101"/>
              <a:ext cx="3447282" cy="1924324"/>
              <a:chOff x="4634426" y="1490533"/>
              <a:chExt cx="3873350" cy="2162162"/>
            </a:xfrm>
          </p:grpSpPr>
          <p:grpSp>
            <p:nvGrpSpPr>
              <p:cNvPr id="34" name="Google Shape;34;p4"/>
              <p:cNvGrpSpPr/>
              <p:nvPr/>
            </p:nvGrpSpPr>
            <p:grpSpPr>
              <a:xfrm rot="-121053">
                <a:off x="4879552" y="1538319"/>
                <a:ext cx="2751012" cy="2066592"/>
                <a:chOff x="3310782" y="2425915"/>
                <a:chExt cx="4866890" cy="3655418"/>
              </a:xfrm>
            </p:grpSpPr>
            <p:grpSp>
              <p:nvGrpSpPr>
                <p:cNvPr id="35" name="Google Shape;35;p4"/>
                <p:cNvGrpSpPr/>
                <p:nvPr/>
              </p:nvGrpSpPr>
              <p:grpSpPr>
                <a:xfrm>
                  <a:off x="3310782" y="2425915"/>
                  <a:ext cx="3603361" cy="3399184"/>
                  <a:chOff x="2540000" y="973138"/>
                  <a:chExt cx="4062413" cy="3832225"/>
                </a:xfrm>
              </p:grpSpPr>
              <p:sp>
                <p:nvSpPr>
                  <p:cNvPr id="36" name="Google Shape;36;p4"/>
                  <p:cNvSpPr/>
                  <p:nvPr/>
                </p:nvSpPr>
                <p:spPr>
                  <a:xfrm>
                    <a:off x="2540000" y="1339850"/>
                    <a:ext cx="1604963" cy="2360614"/>
                  </a:xfrm>
                  <a:custGeom>
                    <a:avLst/>
                    <a:gdLst/>
                    <a:ahLst/>
                    <a:cxnLst/>
                    <a:rect l="l" t="t" r="r" b="b"/>
                    <a:pathLst>
                      <a:path w="885" h="1302" extrusionOk="0">
                        <a:moveTo>
                          <a:pt x="882" y="66"/>
                        </a:moveTo>
                        <a:cubicBezTo>
                          <a:pt x="879" y="64"/>
                          <a:pt x="875" y="63"/>
                          <a:pt x="871" y="63"/>
                        </a:cubicBezTo>
                        <a:cubicBezTo>
                          <a:pt x="866" y="62"/>
                          <a:pt x="864" y="59"/>
                          <a:pt x="860" y="59"/>
                        </a:cubicBezTo>
                        <a:cubicBezTo>
                          <a:pt x="857" y="59"/>
                          <a:pt x="856" y="60"/>
                          <a:pt x="853" y="60"/>
                        </a:cubicBezTo>
                        <a:cubicBezTo>
                          <a:pt x="854" y="63"/>
                          <a:pt x="854" y="66"/>
                          <a:pt x="856" y="68"/>
                        </a:cubicBezTo>
                        <a:cubicBezTo>
                          <a:pt x="856" y="69"/>
                          <a:pt x="856" y="69"/>
                          <a:pt x="856" y="69"/>
                        </a:cubicBezTo>
                        <a:cubicBezTo>
                          <a:pt x="854" y="69"/>
                          <a:pt x="853" y="68"/>
                          <a:pt x="852" y="68"/>
                        </a:cubicBezTo>
                        <a:cubicBezTo>
                          <a:pt x="851" y="68"/>
                          <a:pt x="851" y="68"/>
                          <a:pt x="851" y="68"/>
                        </a:cubicBezTo>
                        <a:cubicBezTo>
                          <a:pt x="851" y="69"/>
                          <a:pt x="851" y="70"/>
                          <a:pt x="852" y="70"/>
                        </a:cubicBezTo>
                        <a:cubicBezTo>
                          <a:pt x="852" y="72"/>
                          <a:pt x="852" y="72"/>
                          <a:pt x="852" y="72"/>
                        </a:cubicBezTo>
                        <a:cubicBezTo>
                          <a:pt x="850" y="71"/>
                          <a:pt x="848" y="70"/>
                          <a:pt x="847" y="68"/>
                        </a:cubicBezTo>
                        <a:cubicBezTo>
                          <a:pt x="846" y="69"/>
                          <a:pt x="846" y="69"/>
                          <a:pt x="846" y="69"/>
                        </a:cubicBezTo>
                        <a:cubicBezTo>
                          <a:pt x="846" y="71"/>
                          <a:pt x="847" y="73"/>
                          <a:pt x="847" y="75"/>
                        </a:cubicBezTo>
                        <a:cubicBezTo>
                          <a:pt x="847" y="75"/>
                          <a:pt x="846" y="76"/>
                          <a:pt x="846" y="76"/>
                        </a:cubicBezTo>
                        <a:cubicBezTo>
                          <a:pt x="842" y="71"/>
                          <a:pt x="842" y="71"/>
                          <a:pt x="842" y="71"/>
                        </a:cubicBezTo>
                        <a:cubicBezTo>
                          <a:pt x="840" y="73"/>
                          <a:pt x="839" y="75"/>
                          <a:pt x="839" y="78"/>
                        </a:cubicBezTo>
                        <a:cubicBezTo>
                          <a:pt x="839" y="83"/>
                          <a:pt x="843" y="95"/>
                          <a:pt x="836" y="83"/>
                        </a:cubicBezTo>
                        <a:cubicBezTo>
                          <a:pt x="835" y="86"/>
                          <a:pt x="833" y="91"/>
                          <a:pt x="833" y="94"/>
                        </a:cubicBezTo>
                        <a:cubicBezTo>
                          <a:pt x="833" y="95"/>
                          <a:pt x="835" y="98"/>
                          <a:pt x="833" y="96"/>
                        </a:cubicBezTo>
                        <a:cubicBezTo>
                          <a:pt x="830" y="90"/>
                          <a:pt x="830" y="90"/>
                          <a:pt x="830" y="90"/>
                        </a:cubicBezTo>
                        <a:cubicBezTo>
                          <a:pt x="827" y="89"/>
                          <a:pt x="823" y="87"/>
                          <a:pt x="830" y="87"/>
                        </a:cubicBezTo>
                        <a:cubicBezTo>
                          <a:pt x="832" y="87"/>
                          <a:pt x="834" y="85"/>
                          <a:pt x="834" y="83"/>
                        </a:cubicBezTo>
                        <a:cubicBezTo>
                          <a:pt x="834" y="78"/>
                          <a:pt x="832" y="76"/>
                          <a:pt x="832" y="72"/>
                        </a:cubicBezTo>
                        <a:cubicBezTo>
                          <a:pt x="832" y="69"/>
                          <a:pt x="832" y="67"/>
                          <a:pt x="833" y="64"/>
                        </a:cubicBezTo>
                        <a:cubicBezTo>
                          <a:pt x="834" y="62"/>
                          <a:pt x="837" y="61"/>
                          <a:pt x="837" y="58"/>
                        </a:cubicBezTo>
                        <a:cubicBezTo>
                          <a:pt x="837" y="53"/>
                          <a:pt x="832" y="50"/>
                          <a:pt x="827" y="47"/>
                        </a:cubicBezTo>
                        <a:cubicBezTo>
                          <a:pt x="823" y="45"/>
                          <a:pt x="821" y="43"/>
                          <a:pt x="818" y="39"/>
                        </a:cubicBezTo>
                        <a:cubicBezTo>
                          <a:pt x="818" y="37"/>
                          <a:pt x="815" y="37"/>
                          <a:pt x="815" y="35"/>
                        </a:cubicBezTo>
                        <a:cubicBezTo>
                          <a:pt x="815" y="35"/>
                          <a:pt x="815" y="34"/>
                          <a:pt x="815" y="34"/>
                        </a:cubicBezTo>
                        <a:cubicBezTo>
                          <a:pt x="815" y="29"/>
                          <a:pt x="811" y="28"/>
                          <a:pt x="807" y="26"/>
                        </a:cubicBezTo>
                        <a:cubicBezTo>
                          <a:pt x="805" y="25"/>
                          <a:pt x="804" y="23"/>
                          <a:pt x="801" y="21"/>
                        </a:cubicBezTo>
                        <a:cubicBezTo>
                          <a:pt x="799" y="20"/>
                          <a:pt x="795" y="21"/>
                          <a:pt x="795" y="18"/>
                        </a:cubicBezTo>
                        <a:cubicBezTo>
                          <a:pt x="795" y="15"/>
                          <a:pt x="795" y="11"/>
                          <a:pt x="793" y="11"/>
                        </a:cubicBezTo>
                        <a:cubicBezTo>
                          <a:pt x="789" y="11"/>
                          <a:pt x="787" y="12"/>
                          <a:pt x="784" y="12"/>
                        </a:cubicBezTo>
                        <a:cubicBezTo>
                          <a:pt x="777" y="12"/>
                          <a:pt x="774" y="7"/>
                          <a:pt x="771" y="0"/>
                        </a:cubicBezTo>
                        <a:cubicBezTo>
                          <a:pt x="769" y="2"/>
                          <a:pt x="768" y="3"/>
                          <a:pt x="765" y="4"/>
                        </a:cubicBezTo>
                        <a:cubicBezTo>
                          <a:pt x="760" y="2"/>
                          <a:pt x="760" y="2"/>
                          <a:pt x="760" y="2"/>
                        </a:cubicBezTo>
                        <a:cubicBezTo>
                          <a:pt x="759" y="3"/>
                          <a:pt x="759" y="3"/>
                          <a:pt x="759" y="3"/>
                        </a:cubicBezTo>
                        <a:cubicBezTo>
                          <a:pt x="762" y="7"/>
                          <a:pt x="763" y="10"/>
                          <a:pt x="768" y="13"/>
                        </a:cubicBezTo>
                        <a:cubicBezTo>
                          <a:pt x="767" y="14"/>
                          <a:pt x="767" y="14"/>
                          <a:pt x="767" y="14"/>
                        </a:cubicBezTo>
                        <a:cubicBezTo>
                          <a:pt x="765" y="13"/>
                          <a:pt x="764" y="14"/>
                          <a:pt x="761" y="14"/>
                        </a:cubicBezTo>
                        <a:cubicBezTo>
                          <a:pt x="761" y="19"/>
                          <a:pt x="758" y="22"/>
                          <a:pt x="754" y="25"/>
                        </a:cubicBezTo>
                        <a:cubicBezTo>
                          <a:pt x="752" y="27"/>
                          <a:pt x="752" y="29"/>
                          <a:pt x="749" y="29"/>
                        </a:cubicBezTo>
                        <a:cubicBezTo>
                          <a:pt x="744" y="29"/>
                          <a:pt x="744" y="22"/>
                          <a:pt x="744" y="17"/>
                        </a:cubicBezTo>
                        <a:cubicBezTo>
                          <a:pt x="744" y="10"/>
                          <a:pt x="745" y="15"/>
                          <a:pt x="740" y="18"/>
                        </a:cubicBezTo>
                        <a:cubicBezTo>
                          <a:pt x="738" y="19"/>
                          <a:pt x="735" y="19"/>
                          <a:pt x="735" y="21"/>
                        </a:cubicBezTo>
                        <a:cubicBezTo>
                          <a:pt x="735" y="24"/>
                          <a:pt x="737" y="24"/>
                          <a:pt x="738" y="26"/>
                        </a:cubicBezTo>
                        <a:cubicBezTo>
                          <a:pt x="735" y="27"/>
                          <a:pt x="734" y="29"/>
                          <a:pt x="731" y="29"/>
                        </a:cubicBezTo>
                        <a:cubicBezTo>
                          <a:pt x="723" y="29"/>
                          <a:pt x="730" y="19"/>
                          <a:pt x="721" y="30"/>
                        </a:cubicBezTo>
                        <a:cubicBezTo>
                          <a:pt x="722" y="32"/>
                          <a:pt x="722" y="32"/>
                          <a:pt x="722" y="32"/>
                        </a:cubicBezTo>
                        <a:cubicBezTo>
                          <a:pt x="720" y="35"/>
                          <a:pt x="718" y="36"/>
                          <a:pt x="718" y="38"/>
                        </a:cubicBezTo>
                        <a:cubicBezTo>
                          <a:pt x="718" y="40"/>
                          <a:pt x="719" y="41"/>
                          <a:pt x="719" y="43"/>
                        </a:cubicBezTo>
                        <a:cubicBezTo>
                          <a:pt x="719" y="46"/>
                          <a:pt x="715" y="45"/>
                          <a:pt x="712" y="45"/>
                        </a:cubicBezTo>
                        <a:cubicBezTo>
                          <a:pt x="713" y="48"/>
                          <a:pt x="713" y="49"/>
                          <a:pt x="714" y="51"/>
                        </a:cubicBezTo>
                        <a:cubicBezTo>
                          <a:pt x="713" y="50"/>
                          <a:pt x="713" y="50"/>
                          <a:pt x="713" y="50"/>
                        </a:cubicBezTo>
                        <a:cubicBezTo>
                          <a:pt x="712" y="49"/>
                          <a:pt x="710" y="48"/>
                          <a:pt x="709" y="47"/>
                        </a:cubicBezTo>
                        <a:cubicBezTo>
                          <a:pt x="708" y="45"/>
                          <a:pt x="708" y="41"/>
                          <a:pt x="706" y="41"/>
                        </a:cubicBezTo>
                        <a:cubicBezTo>
                          <a:pt x="697" y="41"/>
                          <a:pt x="699" y="56"/>
                          <a:pt x="699" y="33"/>
                        </a:cubicBezTo>
                        <a:cubicBezTo>
                          <a:pt x="699" y="33"/>
                          <a:pt x="700" y="33"/>
                          <a:pt x="700" y="32"/>
                        </a:cubicBezTo>
                        <a:cubicBezTo>
                          <a:pt x="700" y="30"/>
                          <a:pt x="697" y="29"/>
                          <a:pt x="695" y="28"/>
                        </a:cubicBezTo>
                        <a:cubicBezTo>
                          <a:pt x="695" y="40"/>
                          <a:pt x="695" y="40"/>
                          <a:pt x="695" y="40"/>
                        </a:cubicBezTo>
                        <a:cubicBezTo>
                          <a:pt x="695" y="43"/>
                          <a:pt x="695" y="44"/>
                          <a:pt x="695" y="47"/>
                        </a:cubicBezTo>
                        <a:cubicBezTo>
                          <a:pt x="691" y="47"/>
                          <a:pt x="687" y="47"/>
                          <a:pt x="685" y="51"/>
                        </a:cubicBezTo>
                        <a:cubicBezTo>
                          <a:pt x="685" y="50"/>
                          <a:pt x="684" y="50"/>
                          <a:pt x="684" y="50"/>
                        </a:cubicBezTo>
                        <a:cubicBezTo>
                          <a:pt x="684" y="48"/>
                          <a:pt x="684" y="48"/>
                          <a:pt x="684" y="48"/>
                        </a:cubicBezTo>
                        <a:cubicBezTo>
                          <a:pt x="681" y="48"/>
                          <a:pt x="681" y="48"/>
                          <a:pt x="681" y="48"/>
                        </a:cubicBezTo>
                        <a:cubicBezTo>
                          <a:pt x="680" y="48"/>
                          <a:pt x="680" y="47"/>
                          <a:pt x="679" y="47"/>
                        </a:cubicBezTo>
                        <a:cubicBezTo>
                          <a:pt x="678" y="47"/>
                          <a:pt x="678" y="48"/>
                          <a:pt x="678" y="48"/>
                        </a:cubicBezTo>
                        <a:cubicBezTo>
                          <a:pt x="678" y="52"/>
                          <a:pt x="673" y="53"/>
                          <a:pt x="673" y="57"/>
                        </a:cubicBezTo>
                        <a:cubicBezTo>
                          <a:pt x="673" y="61"/>
                          <a:pt x="676" y="63"/>
                          <a:pt x="680" y="63"/>
                        </a:cubicBezTo>
                        <a:cubicBezTo>
                          <a:pt x="680" y="64"/>
                          <a:pt x="680" y="64"/>
                          <a:pt x="680" y="64"/>
                        </a:cubicBezTo>
                        <a:cubicBezTo>
                          <a:pt x="680" y="67"/>
                          <a:pt x="679" y="67"/>
                          <a:pt x="678" y="69"/>
                        </a:cubicBezTo>
                        <a:cubicBezTo>
                          <a:pt x="678" y="70"/>
                          <a:pt x="678" y="70"/>
                          <a:pt x="678" y="70"/>
                        </a:cubicBezTo>
                        <a:cubicBezTo>
                          <a:pt x="679" y="71"/>
                          <a:pt x="679" y="71"/>
                          <a:pt x="680" y="71"/>
                        </a:cubicBezTo>
                        <a:cubicBezTo>
                          <a:pt x="681" y="71"/>
                          <a:pt x="681" y="70"/>
                          <a:pt x="682" y="70"/>
                        </a:cubicBezTo>
                        <a:cubicBezTo>
                          <a:pt x="683" y="70"/>
                          <a:pt x="683" y="72"/>
                          <a:pt x="684" y="72"/>
                        </a:cubicBezTo>
                        <a:cubicBezTo>
                          <a:pt x="685" y="72"/>
                          <a:pt x="686" y="72"/>
                          <a:pt x="686" y="72"/>
                        </a:cubicBezTo>
                        <a:cubicBezTo>
                          <a:pt x="685" y="73"/>
                          <a:pt x="684" y="73"/>
                          <a:pt x="684" y="75"/>
                        </a:cubicBezTo>
                        <a:cubicBezTo>
                          <a:pt x="684" y="77"/>
                          <a:pt x="687" y="78"/>
                          <a:pt x="689" y="80"/>
                        </a:cubicBezTo>
                        <a:cubicBezTo>
                          <a:pt x="686" y="80"/>
                          <a:pt x="685" y="81"/>
                          <a:pt x="682" y="81"/>
                        </a:cubicBezTo>
                        <a:cubicBezTo>
                          <a:pt x="678" y="81"/>
                          <a:pt x="677" y="79"/>
                          <a:pt x="673" y="77"/>
                        </a:cubicBezTo>
                        <a:cubicBezTo>
                          <a:pt x="673" y="79"/>
                          <a:pt x="673" y="80"/>
                          <a:pt x="672" y="81"/>
                        </a:cubicBezTo>
                        <a:cubicBezTo>
                          <a:pt x="665" y="78"/>
                          <a:pt x="665" y="66"/>
                          <a:pt x="664" y="79"/>
                        </a:cubicBezTo>
                        <a:cubicBezTo>
                          <a:pt x="662" y="79"/>
                          <a:pt x="660" y="79"/>
                          <a:pt x="657" y="79"/>
                        </a:cubicBezTo>
                        <a:cubicBezTo>
                          <a:pt x="657" y="80"/>
                          <a:pt x="657" y="81"/>
                          <a:pt x="657" y="82"/>
                        </a:cubicBezTo>
                        <a:cubicBezTo>
                          <a:pt x="660" y="83"/>
                          <a:pt x="660" y="83"/>
                          <a:pt x="660" y="83"/>
                        </a:cubicBezTo>
                        <a:cubicBezTo>
                          <a:pt x="662" y="82"/>
                          <a:pt x="663" y="81"/>
                          <a:pt x="666" y="81"/>
                        </a:cubicBezTo>
                        <a:cubicBezTo>
                          <a:pt x="663" y="83"/>
                          <a:pt x="662" y="84"/>
                          <a:pt x="659" y="85"/>
                        </a:cubicBezTo>
                        <a:cubicBezTo>
                          <a:pt x="660" y="88"/>
                          <a:pt x="662" y="89"/>
                          <a:pt x="664" y="89"/>
                        </a:cubicBezTo>
                        <a:cubicBezTo>
                          <a:pt x="666" y="89"/>
                          <a:pt x="667" y="87"/>
                          <a:pt x="669" y="87"/>
                        </a:cubicBezTo>
                        <a:cubicBezTo>
                          <a:pt x="668" y="89"/>
                          <a:pt x="668" y="90"/>
                          <a:pt x="668" y="93"/>
                        </a:cubicBezTo>
                        <a:cubicBezTo>
                          <a:pt x="668" y="96"/>
                          <a:pt x="678" y="106"/>
                          <a:pt x="676" y="105"/>
                        </a:cubicBezTo>
                        <a:cubicBezTo>
                          <a:pt x="671" y="103"/>
                          <a:pt x="672" y="99"/>
                          <a:pt x="668" y="99"/>
                        </a:cubicBezTo>
                        <a:cubicBezTo>
                          <a:pt x="667" y="99"/>
                          <a:pt x="666" y="101"/>
                          <a:pt x="665" y="102"/>
                        </a:cubicBezTo>
                        <a:cubicBezTo>
                          <a:pt x="663" y="100"/>
                          <a:pt x="661" y="100"/>
                          <a:pt x="660" y="98"/>
                        </a:cubicBezTo>
                        <a:cubicBezTo>
                          <a:pt x="659" y="96"/>
                          <a:pt x="661" y="94"/>
                          <a:pt x="659" y="92"/>
                        </a:cubicBezTo>
                        <a:cubicBezTo>
                          <a:pt x="657" y="90"/>
                          <a:pt x="655" y="92"/>
                          <a:pt x="653" y="91"/>
                        </a:cubicBezTo>
                        <a:cubicBezTo>
                          <a:pt x="652" y="91"/>
                          <a:pt x="652" y="90"/>
                          <a:pt x="651" y="90"/>
                        </a:cubicBezTo>
                        <a:cubicBezTo>
                          <a:pt x="647" y="90"/>
                          <a:pt x="647" y="93"/>
                          <a:pt x="644" y="95"/>
                        </a:cubicBezTo>
                        <a:cubicBezTo>
                          <a:pt x="645" y="98"/>
                          <a:pt x="645" y="98"/>
                          <a:pt x="645" y="98"/>
                        </a:cubicBezTo>
                        <a:cubicBezTo>
                          <a:pt x="644" y="100"/>
                          <a:pt x="642" y="101"/>
                          <a:pt x="640" y="101"/>
                        </a:cubicBezTo>
                        <a:cubicBezTo>
                          <a:pt x="638" y="101"/>
                          <a:pt x="637" y="99"/>
                          <a:pt x="636" y="99"/>
                        </a:cubicBezTo>
                        <a:cubicBezTo>
                          <a:pt x="635" y="101"/>
                          <a:pt x="631" y="101"/>
                          <a:pt x="631" y="104"/>
                        </a:cubicBezTo>
                        <a:cubicBezTo>
                          <a:pt x="631" y="105"/>
                          <a:pt x="632" y="106"/>
                          <a:pt x="633" y="106"/>
                        </a:cubicBezTo>
                        <a:cubicBezTo>
                          <a:pt x="630" y="108"/>
                          <a:pt x="629" y="112"/>
                          <a:pt x="629" y="115"/>
                        </a:cubicBezTo>
                        <a:cubicBezTo>
                          <a:pt x="629" y="117"/>
                          <a:pt x="631" y="119"/>
                          <a:pt x="632" y="119"/>
                        </a:cubicBezTo>
                        <a:cubicBezTo>
                          <a:pt x="633" y="119"/>
                          <a:pt x="633" y="118"/>
                          <a:pt x="634" y="118"/>
                        </a:cubicBezTo>
                        <a:cubicBezTo>
                          <a:pt x="635" y="118"/>
                          <a:pt x="635" y="118"/>
                          <a:pt x="635" y="118"/>
                        </a:cubicBezTo>
                        <a:cubicBezTo>
                          <a:pt x="635" y="120"/>
                          <a:pt x="635" y="121"/>
                          <a:pt x="635" y="123"/>
                        </a:cubicBezTo>
                        <a:cubicBezTo>
                          <a:pt x="642" y="120"/>
                          <a:pt x="644" y="115"/>
                          <a:pt x="649" y="110"/>
                        </a:cubicBezTo>
                        <a:cubicBezTo>
                          <a:pt x="649" y="116"/>
                          <a:pt x="649" y="116"/>
                          <a:pt x="649" y="116"/>
                        </a:cubicBezTo>
                        <a:cubicBezTo>
                          <a:pt x="649" y="120"/>
                          <a:pt x="642" y="120"/>
                          <a:pt x="642" y="125"/>
                        </a:cubicBezTo>
                        <a:cubicBezTo>
                          <a:pt x="642" y="126"/>
                          <a:pt x="642" y="126"/>
                          <a:pt x="642" y="128"/>
                        </a:cubicBezTo>
                        <a:cubicBezTo>
                          <a:pt x="641" y="128"/>
                          <a:pt x="640" y="129"/>
                          <a:pt x="640" y="130"/>
                        </a:cubicBezTo>
                        <a:cubicBezTo>
                          <a:pt x="640" y="132"/>
                          <a:pt x="641" y="133"/>
                          <a:pt x="641" y="135"/>
                        </a:cubicBezTo>
                        <a:cubicBezTo>
                          <a:pt x="641" y="137"/>
                          <a:pt x="638" y="137"/>
                          <a:pt x="637" y="139"/>
                        </a:cubicBezTo>
                        <a:cubicBezTo>
                          <a:pt x="635" y="139"/>
                          <a:pt x="634" y="138"/>
                          <a:pt x="633" y="137"/>
                        </a:cubicBezTo>
                        <a:cubicBezTo>
                          <a:pt x="632" y="141"/>
                          <a:pt x="632" y="143"/>
                          <a:pt x="630" y="146"/>
                        </a:cubicBezTo>
                        <a:cubicBezTo>
                          <a:pt x="632" y="147"/>
                          <a:pt x="632" y="148"/>
                          <a:pt x="634" y="148"/>
                        </a:cubicBezTo>
                        <a:cubicBezTo>
                          <a:pt x="635" y="148"/>
                          <a:pt x="636" y="147"/>
                          <a:pt x="637" y="147"/>
                        </a:cubicBezTo>
                        <a:cubicBezTo>
                          <a:pt x="639" y="147"/>
                          <a:pt x="659" y="153"/>
                          <a:pt x="654" y="154"/>
                        </a:cubicBezTo>
                        <a:cubicBezTo>
                          <a:pt x="647" y="152"/>
                          <a:pt x="643" y="154"/>
                          <a:pt x="636" y="153"/>
                        </a:cubicBezTo>
                        <a:cubicBezTo>
                          <a:pt x="633" y="152"/>
                          <a:pt x="631" y="149"/>
                          <a:pt x="628" y="149"/>
                        </a:cubicBezTo>
                        <a:cubicBezTo>
                          <a:pt x="628" y="149"/>
                          <a:pt x="627" y="150"/>
                          <a:pt x="627" y="150"/>
                        </a:cubicBezTo>
                        <a:cubicBezTo>
                          <a:pt x="627" y="153"/>
                          <a:pt x="629" y="155"/>
                          <a:pt x="632" y="155"/>
                        </a:cubicBezTo>
                        <a:cubicBezTo>
                          <a:pt x="632" y="157"/>
                          <a:pt x="631" y="157"/>
                          <a:pt x="631" y="159"/>
                        </a:cubicBezTo>
                        <a:cubicBezTo>
                          <a:pt x="629" y="157"/>
                          <a:pt x="628" y="155"/>
                          <a:pt x="625" y="155"/>
                        </a:cubicBezTo>
                        <a:cubicBezTo>
                          <a:pt x="624" y="155"/>
                          <a:pt x="624" y="156"/>
                          <a:pt x="623" y="156"/>
                        </a:cubicBezTo>
                        <a:cubicBezTo>
                          <a:pt x="618" y="156"/>
                          <a:pt x="618" y="151"/>
                          <a:pt x="616" y="148"/>
                        </a:cubicBezTo>
                        <a:cubicBezTo>
                          <a:pt x="613" y="144"/>
                          <a:pt x="610" y="145"/>
                          <a:pt x="606" y="145"/>
                        </a:cubicBezTo>
                        <a:cubicBezTo>
                          <a:pt x="605" y="145"/>
                          <a:pt x="605" y="145"/>
                          <a:pt x="605" y="145"/>
                        </a:cubicBezTo>
                        <a:cubicBezTo>
                          <a:pt x="606" y="147"/>
                          <a:pt x="608" y="148"/>
                          <a:pt x="608" y="150"/>
                        </a:cubicBezTo>
                        <a:cubicBezTo>
                          <a:pt x="608" y="151"/>
                          <a:pt x="608" y="151"/>
                          <a:pt x="608" y="151"/>
                        </a:cubicBezTo>
                        <a:cubicBezTo>
                          <a:pt x="605" y="151"/>
                          <a:pt x="605" y="151"/>
                          <a:pt x="605" y="151"/>
                        </a:cubicBezTo>
                        <a:cubicBezTo>
                          <a:pt x="603" y="151"/>
                          <a:pt x="603" y="153"/>
                          <a:pt x="601" y="153"/>
                        </a:cubicBezTo>
                        <a:cubicBezTo>
                          <a:pt x="600" y="153"/>
                          <a:pt x="599" y="151"/>
                          <a:pt x="598" y="150"/>
                        </a:cubicBezTo>
                        <a:cubicBezTo>
                          <a:pt x="595" y="147"/>
                          <a:pt x="592" y="145"/>
                          <a:pt x="592" y="141"/>
                        </a:cubicBezTo>
                        <a:cubicBezTo>
                          <a:pt x="592" y="140"/>
                          <a:pt x="592" y="139"/>
                          <a:pt x="592" y="139"/>
                        </a:cubicBezTo>
                        <a:cubicBezTo>
                          <a:pt x="590" y="139"/>
                          <a:pt x="590" y="139"/>
                          <a:pt x="590" y="139"/>
                        </a:cubicBezTo>
                        <a:cubicBezTo>
                          <a:pt x="590" y="139"/>
                          <a:pt x="589" y="139"/>
                          <a:pt x="589" y="139"/>
                        </a:cubicBezTo>
                        <a:cubicBezTo>
                          <a:pt x="588" y="139"/>
                          <a:pt x="588" y="139"/>
                          <a:pt x="587" y="139"/>
                        </a:cubicBezTo>
                        <a:cubicBezTo>
                          <a:pt x="587" y="141"/>
                          <a:pt x="586" y="142"/>
                          <a:pt x="586" y="144"/>
                        </a:cubicBezTo>
                        <a:cubicBezTo>
                          <a:pt x="586" y="144"/>
                          <a:pt x="587" y="144"/>
                          <a:pt x="587" y="145"/>
                        </a:cubicBezTo>
                        <a:cubicBezTo>
                          <a:pt x="591" y="145"/>
                          <a:pt x="591" y="145"/>
                          <a:pt x="591" y="145"/>
                        </a:cubicBezTo>
                        <a:cubicBezTo>
                          <a:pt x="591" y="152"/>
                          <a:pt x="591" y="152"/>
                          <a:pt x="591" y="152"/>
                        </a:cubicBezTo>
                        <a:cubicBezTo>
                          <a:pt x="590" y="153"/>
                          <a:pt x="588" y="153"/>
                          <a:pt x="588" y="155"/>
                        </a:cubicBezTo>
                        <a:cubicBezTo>
                          <a:pt x="588" y="157"/>
                          <a:pt x="589" y="157"/>
                          <a:pt x="589" y="159"/>
                        </a:cubicBezTo>
                        <a:cubicBezTo>
                          <a:pt x="589" y="162"/>
                          <a:pt x="585" y="162"/>
                          <a:pt x="585" y="165"/>
                        </a:cubicBezTo>
                        <a:cubicBezTo>
                          <a:pt x="585" y="169"/>
                          <a:pt x="590" y="167"/>
                          <a:pt x="592" y="169"/>
                        </a:cubicBezTo>
                        <a:cubicBezTo>
                          <a:pt x="595" y="172"/>
                          <a:pt x="594" y="176"/>
                          <a:pt x="596" y="180"/>
                        </a:cubicBezTo>
                        <a:cubicBezTo>
                          <a:pt x="598" y="180"/>
                          <a:pt x="600" y="180"/>
                          <a:pt x="602" y="179"/>
                        </a:cubicBezTo>
                        <a:cubicBezTo>
                          <a:pt x="603" y="179"/>
                          <a:pt x="603" y="179"/>
                          <a:pt x="603" y="179"/>
                        </a:cubicBezTo>
                        <a:cubicBezTo>
                          <a:pt x="601" y="181"/>
                          <a:pt x="600" y="182"/>
                          <a:pt x="597" y="183"/>
                        </a:cubicBezTo>
                        <a:cubicBezTo>
                          <a:pt x="601" y="188"/>
                          <a:pt x="604" y="191"/>
                          <a:pt x="597" y="186"/>
                        </a:cubicBezTo>
                        <a:cubicBezTo>
                          <a:pt x="599" y="191"/>
                          <a:pt x="600" y="195"/>
                          <a:pt x="603" y="200"/>
                        </a:cubicBezTo>
                        <a:cubicBezTo>
                          <a:pt x="603" y="201"/>
                          <a:pt x="603" y="201"/>
                          <a:pt x="603" y="201"/>
                        </a:cubicBezTo>
                        <a:cubicBezTo>
                          <a:pt x="599" y="198"/>
                          <a:pt x="596" y="197"/>
                          <a:pt x="592" y="194"/>
                        </a:cubicBezTo>
                        <a:cubicBezTo>
                          <a:pt x="590" y="192"/>
                          <a:pt x="591" y="187"/>
                          <a:pt x="588" y="187"/>
                        </a:cubicBezTo>
                        <a:cubicBezTo>
                          <a:pt x="586" y="187"/>
                          <a:pt x="587" y="190"/>
                          <a:pt x="587" y="192"/>
                        </a:cubicBezTo>
                        <a:cubicBezTo>
                          <a:pt x="587" y="196"/>
                          <a:pt x="589" y="197"/>
                          <a:pt x="591" y="200"/>
                        </a:cubicBezTo>
                        <a:cubicBezTo>
                          <a:pt x="590" y="201"/>
                          <a:pt x="589" y="201"/>
                          <a:pt x="587" y="201"/>
                        </a:cubicBezTo>
                        <a:cubicBezTo>
                          <a:pt x="587" y="205"/>
                          <a:pt x="584" y="206"/>
                          <a:pt x="584" y="209"/>
                        </a:cubicBezTo>
                        <a:cubicBezTo>
                          <a:pt x="584" y="210"/>
                          <a:pt x="585" y="211"/>
                          <a:pt x="585" y="212"/>
                        </a:cubicBezTo>
                        <a:cubicBezTo>
                          <a:pt x="585" y="216"/>
                          <a:pt x="582" y="233"/>
                          <a:pt x="582" y="220"/>
                        </a:cubicBezTo>
                        <a:cubicBezTo>
                          <a:pt x="582" y="219"/>
                          <a:pt x="583" y="218"/>
                          <a:pt x="583" y="216"/>
                        </a:cubicBezTo>
                        <a:cubicBezTo>
                          <a:pt x="583" y="211"/>
                          <a:pt x="579" y="210"/>
                          <a:pt x="575" y="207"/>
                        </a:cubicBezTo>
                        <a:cubicBezTo>
                          <a:pt x="571" y="202"/>
                          <a:pt x="572" y="197"/>
                          <a:pt x="569" y="191"/>
                        </a:cubicBezTo>
                        <a:cubicBezTo>
                          <a:pt x="566" y="186"/>
                          <a:pt x="560" y="185"/>
                          <a:pt x="560" y="180"/>
                        </a:cubicBezTo>
                        <a:cubicBezTo>
                          <a:pt x="560" y="178"/>
                          <a:pt x="561" y="177"/>
                          <a:pt x="561" y="176"/>
                        </a:cubicBezTo>
                        <a:cubicBezTo>
                          <a:pt x="561" y="173"/>
                          <a:pt x="561" y="173"/>
                          <a:pt x="561" y="173"/>
                        </a:cubicBezTo>
                        <a:cubicBezTo>
                          <a:pt x="560" y="173"/>
                          <a:pt x="559" y="173"/>
                          <a:pt x="558" y="172"/>
                        </a:cubicBezTo>
                        <a:cubicBezTo>
                          <a:pt x="558" y="170"/>
                          <a:pt x="558" y="170"/>
                          <a:pt x="558" y="170"/>
                        </a:cubicBezTo>
                        <a:cubicBezTo>
                          <a:pt x="555" y="166"/>
                          <a:pt x="550" y="165"/>
                          <a:pt x="550" y="161"/>
                        </a:cubicBezTo>
                        <a:cubicBezTo>
                          <a:pt x="550" y="157"/>
                          <a:pt x="552" y="156"/>
                          <a:pt x="553" y="153"/>
                        </a:cubicBezTo>
                        <a:cubicBezTo>
                          <a:pt x="551" y="153"/>
                          <a:pt x="550" y="153"/>
                          <a:pt x="548" y="153"/>
                        </a:cubicBezTo>
                        <a:cubicBezTo>
                          <a:pt x="547" y="157"/>
                          <a:pt x="544" y="160"/>
                          <a:pt x="539" y="160"/>
                        </a:cubicBezTo>
                        <a:cubicBezTo>
                          <a:pt x="540" y="163"/>
                          <a:pt x="539" y="164"/>
                          <a:pt x="539" y="167"/>
                        </a:cubicBezTo>
                        <a:cubicBezTo>
                          <a:pt x="539" y="169"/>
                          <a:pt x="541" y="171"/>
                          <a:pt x="544" y="172"/>
                        </a:cubicBezTo>
                        <a:cubicBezTo>
                          <a:pt x="543" y="172"/>
                          <a:pt x="543" y="173"/>
                          <a:pt x="543" y="173"/>
                        </a:cubicBezTo>
                        <a:cubicBezTo>
                          <a:pt x="539" y="173"/>
                          <a:pt x="537" y="175"/>
                          <a:pt x="533" y="175"/>
                        </a:cubicBezTo>
                        <a:cubicBezTo>
                          <a:pt x="531" y="175"/>
                          <a:pt x="530" y="173"/>
                          <a:pt x="528" y="172"/>
                        </a:cubicBezTo>
                        <a:cubicBezTo>
                          <a:pt x="528" y="177"/>
                          <a:pt x="529" y="179"/>
                          <a:pt x="528" y="183"/>
                        </a:cubicBezTo>
                        <a:cubicBezTo>
                          <a:pt x="527" y="183"/>
                          <a:pt x="527" y="183"/>
                          <a:pt x="527" y="183"/>
                        </a:cubicBezTo>
                        <a:cubicBezTo>
                          <a:pt x="521" y="185"/>
                          <a:pt x="518" y="189"/>
                          <a:pt x="515" y="194"/>
                        </a:cubicBezTo>
                        <a:cubicBezTo>
                          <a:pt x="511" y="199"/>
                          <a:pt x="507" y="202"/>
                          <a:pt x="507" y="208"/>
                        </a:cubicBezTo>
                        <a:cubicBezTo>
                          <a:pt x="507" y="216"/>
                          <a:pt x="509" y="221"/>
                          <a:pt x="510" y="228"/>
                        </a:cubicBezTo>
                        <a:cubicBezTo>
                          <a:pt x="510" y="233"/>
                          <a:pt x="508" y="236"/>
                          <a:pt x="511" y="239"/>
                        </a:cubicBezTo>
                        <a:cubicBezTo>
                          <a:pt x="514" y="242"/>
                          <a:pt x="520" y="240"/>
                          <a:pt x="520" y="244"/>
                        </a:cubicBezTo>
                        <a:cubicBezTo>
                          <a:pt x="520" y="253"/>
                          <a:pt x="513" y="257"/>
                          <a:pt x="505" y="261"/>
                        </a:cubicBezTo>
                        <a:cubicBezTo>
                          <a:pt x="499" y="265"/>
                          <a:pt x="496" y="269"/>
                          <a:pt x="489" y="270"/>
                        </a:cubicBezTo>
                        <a:cubicBezTo>
                          <a:pt x="486" y="271"/>
                          <a:pt x="487" y="274"/>
                          <a:pt x="484" y="276"/>
                        </a:cubicBezTo>
                        <a:cubicBezTo>
                          <a:pt x="485" y="277"/>
                          <a:pt x="487" y="278"/>
                          <a:pt x="487" y="280"/>
                        </a:cubicBezTo>
                        <a:cubicBezTo>
                          <a:pt x="487" y="283"/>
                          <a:pt x="484" y="286"/>
                          <a:pt x="481" y="286"/>
                        </a:cubicBezTo>
                        <a:cubicBezTo>
                          <a:pt x="480" y="286"/>
                          <a:pt x="480" y="286"/>
                          <a:pt x="479" y="286"/>
                        </a:cubicBezTo>
                        <a:cubicBezTo>
                          <a:pt x="479" y="287"/>
                          <a:pt x="480" y="288"/>
                          <a:pt x="480" y="289"/>
                        </a:cubicBezTo>
                        <a:cubicBezTo>
                          <a:pt x="480" y="300"/>
                          <a:pt x="474" y="305"/>
                          <a:pt x="467" y="314"/>
                        </a:cubicBezTo>
                        <a:cubicBezTo>
                          <a:pt x="460" y="323"/>
                          <a:pt x="456" y="329"/>
                          <a:pt x="447" y="335"/>
                        </a:cubicBezTo>
                        <a:cubicBezTo>
                          <a:pt x="437" y="342"/>
                          <a:pt x="431" y="343"/>
                          <a:pt x="420" y="348"/>
                        </a:cubicBezTo>
                        <a:cubicBezTo>
                          <a:pt x="411" y="351"/>
                          <a:pt x="406" y="356"/>
                          <a:pt x="396" y="356"/>
                        </a:cubicBezTo>
                        <a:cubicBezTo>
                          <a:pt x="389" y="356"/>
                          <a:pt x="389" y="356"/>
                          <a:pt x="389" y="356"/>
                        </a:cubicBezTo>
                        <a:cubicBezTo>
                          <a:pt x="378" y="356"/>
                          <a:pt x="373" y="364"/>
                          <a:pt x="362" y="364"/>
                        </a:cubicBezTo>
                        <a:cubicBezTo>
                          <a:pt x="355" y="364"/>
                          <a:pt x="351" y="358"/>
                          <a:pt x="344" y="358"/>
                        </a:cubicBezTo>
                        <a:cubicBezTo>
                          <a:pt x="343" y="358"/>
                          <a:pt x="343" y="358"/>
                          <a:pt x="342" y="358"/>
                        </a:cubicBezTo>
                        <a:cubicBezTo>
                          <a:pt x="342" y="360"/>
                          <a:pt x="342" y="361"/>
                          <a:pt x="342" y="362"/>
                        </a:cubicBezTo>
                        <a:cubicBezTo>
                          <a:pt x="340" y="362"/>
                          <a:pt x="340" y="361"/>
                          <a:pt x="338" y="361"/>
                        </a:cubicBezTo>
                        <a:cubicBezTo>
                          <a:pt x="330" y="361"/>
                          <a:pt x="330" y="369"/>
                          <a:pt x="324" y="374"/>
                        </a:cubicBezTo>
                        <a:cubicBezTo>
                          <a:pt x="318" y="380"/>
                          <a:pt x="313" y="381"/>
                          <a:pt x="305" y="381"/>
                        </a:cubicBezTo>
                        <a:cubicBezTo>
                          <a:pt x="300" y="381"/>
                          <a:pt x="300" y="381"/>
                          <a:pt x="300" y="381"/>
                        </a:cubicBezTo>
                        <a:cubicBezTo>
                          <a:pt x="291" y="383"/>
                          <a:pt x="286" y="383"/>
                          <a:pt x="278" y="387"/>
                        </a:cubicBezTo>
                        <a:cubicBezTo>
                          <a:pt x="273" y="390"/>
                          <a:pt x="272" y="394"/>
                          <a:pt x="267" y="397"/>
                        </a:cubicBezTo>
                        <a:cubicBezTo>
                          <a:pt x="259" y="403"/>
                          <a:pt x="253" y="405"/>
                          <a:pt x="243" y="405"/>
                        </a:cubicBezTo>
                        <a:cubicBezTo>
                          <a:pt x="237" y="405"/>
                          <a:pt x="235" y="398"/>
                          <a:pt x="229" y="398"/>
                        </a:cubicBezTo>
                        <a:cubicBezTo>
                          <a:pt x="222" y="398"/>
                          <a:pt x="219" y="404"/>
                          <a:pt x="213" y="404"/>
                        </a:cubicBezTo>
                        <a:cubicBezTo>
                          <a:pt x="211" y="404"/>
                          <a:pt x="210" y="403"/>
                          <a:pt x="209" y="403"/>
                        </a:cubicBezTo>
                        <a:cubicBezTo>
                          <a:pt x="209" y="402"/>
                          <a:pt x="213" y="390"/>
                          <a:pt x="211" y="394"/>
                        </a:cubicBezTo>
                        <a:cubicBezTo>
                          <a:pt x="203" y="404"/>
                          <a:pt x="195" y="407"/>
                          <a:pt x="184" y="413"/>
                        </a:cubicBezTo>
                        <a:cubicBezTo>
                          <a:pt x="182" y="411"/>
                          <a:pt x="182" y="411"/>
                          <a:pt x="182" y="411"/>
                        </a:cubicBezTo>
                        <a:cubicBezTo>
                          <a:pt x="180" y="414"/>
                          <a:pt x="181" y="417"/>
                          <a:pt x="178" y="419"/>
                        </a:cubicBezTo>
                        <a:cubicBezTo>
                          <a:pt x="172" y="422"/>
                          <a:pt x="167" y="421"/>
                          <a:pt x="162" y="426"/>
                        </a:cubicBezTo>
                        <a:cubicBezTo>
                          <a:pt x="155" y="433"/>
                          <a:pt x="152" y="438"/>
                          <a:pt x="144" y="445"/>
                        </a:cubicBezTo>
                        <a:cubicBezTo>
                          <a:pt x="133" y="455"/>
                          <a:pt x="124" y="458"/>
                          <a:pt x="110" y="461"/>
                        </a:cubicBezTo>
                        <a:cubicBezTo>
                          <a:pt x="106" y="462"/>
                          <a:pt x="105" y="466"/>
                          <a:pt x="100" y="466"/>
                        </a:cubicBezTo>
                        <a:cubicBezTo>
                          <a:pt x="99" y="466"/>
                          <a:pt x="98" y="466"/>
                          <a:pt x="96" y="466"/>
                        </a:cubicBezTo>
                        <a:cubicBezTo>
                          <a:pt x="94" y="471"/>
                          <a:pt x="94" y="474"/>
                          <a:pt x="92" y="478"/>
                        </a:cubicBezTo>
                        <a:cubicBezTo>
                          <a:pt x="89" y="483"/>
                          <a:pt x="86" y="485"/>
                          <a:pt x="85" y="491"/>
                        </a:cubicBezTo>
                        <a:cubicBezTo>
                          <a:pt x="83" y="497"/>
                          <a:pt x="84" y="502"/>
                          <a:pt x="79" y="506"/>
                        </a:cubicBezTo>
                        <a:cubicBezTo>
                          <a:pt x="78" y="505"/>
                          <a:pt x="77" y="504"/>
                          <a:pt x="75" y="504"/>
                        </a:cubicBezTo>
                        <a:cubicBezTo>
                          <a:pt x="74" y="507"/>
                          <a:pt x="71" y="508"/>
                          <a:pt x="68" y="509"/>
                        </a:cubicBezTo>
                        <a:cubicBezTo>
                          <a:pt x="67" y="508"/>
                          <a:pt x="66" y="507"/>
                          <a:pt x="66" y="505"/>
                        </a:cubicBezTo>
                        <a:cubicBezTo>
                          <a:pt x="66" y="502"/>
                          <a:pt x="68" y="500"/>
                          <a:pt x="68" y="497"/>
                        </a:cubicBezTo>
                        <a:cubicBezTo>
                          <a:pt x="64" y="486"/>
                          <a:pt x="64" y="486"/>
                          <a:pt x="64" y="486"/>
                        </a:cubicBezTo>
                        <a:cubicBezTo>
                          <a:pt x="64" y="485"/>
                          <a:pt x="65" y="484"/>
                          <a:pt x="65" y="482"/>
                        </a:cubicBezTo>
                        <a:cubicBezTo>
                          <a:pt x="63" y="474"/>
                          <a:pt x="63" y="474"/>
                          <a:pt x="63" y="474"/>
                        </a:cubicBezTo>
                        <a:cubicBezTo>
                          <a:pt x="64" y="471"/>
                          <a:pt x="67" y="471"/>
                          <a:pt x="67" y="468"/>
                        </a:cubicBezTo>
                        <a:cubicBezTo>
                          <a:pt x="67" y="467"/>
                          <a:pt x="66" y="466"/>
                          <a:pt x="65" y="466"/>
                        </a:cubicBezTo>
                        <a:cubicBezTo>
                          <a:pt x="60" y="466"/>
                          <a:pt x="58" y="472"/>
                          <a:pt x="57" y="477"/>
                        </a:cubicBezTo>
                        <a:cubicBezTo>
                          <a:pt x="55" y="482"/>
                          <a:pt x="53" y="485"/>
                          <a:pt x="51" y="490"/>
                        </a:cubicBezTo>
                        <a:cubicBezTo>
                          <a:pt x="49" y="494"/>
                          <a:pt x="49" y="497"/>
                          <a:pt x="47" y="501"/>
                        </a:cubicBezTo>
                        <a:cubicBezTo>
                          <a:pt x="45" y="506"/>
                          <a:pt x="42" y="509"/>
                          <a:pt x="42" y="514"/>
                        </a:cubicBezTo>
                        <a:cubicBezTo>
                          <a:pt x="42" y="524"/>
                          <a:pt x="51" y="529"/>
                          <a:pt x="51" y="539"/>
                        </a:cubicBezTo>
                        <a:cubicBezTo>
                          <a:pt x="51" y="541"/>
                          <a:pt x="48" y="542"/>
                          <a:pt x="48" y="545"/>
                        </a:cubicBezTo>
                        <a:cubicBezTo>
                          <a:pt x="48" y="549"/>
                          <a:pt x="49" y="551"/>
                          <a:pt x="49" y="554"/>
                        </a:cubicBezTo>
                        <a:cubicBezTo>
                          <a:pt x="49" y="564"/>
                          <a:pt x="43" y="568"/>
                          <a:pt x="38" y="576"/>
                        </a:cubicBezTo>
                        <a:cubicBezTo>
                          <a:pt x="31" y="590"/>
                          <a:pt x="26" y="600"/>
                          <a:pt x="26" y="616"/>
                        </a:cubicBezTo>
                        <a:cubicBezTo>
                          <a:pt x="26" y="632"/>
                          <a:pt x="44" y="639"/>
                          <a:pt x="41" y="655"/>
                        </a:cubicBezTo>
                        <a:cubicBezTo>
                          <a:pt x="41" y="659"/>
                          <a:pt x="42" y="662"/>
                          <a:pt x="45" y="664"/>
                        </a:cubicBezTo>
                        <a:cubicBezTo>
                          <a:pt x="47" y="666"/>
                          <a:pt x="50" y="666"/>
                          <a:pt x="51" y="669"/>
                        </a:cubicBezTo>
                        <a:cubicBezTo>
                          <a:pt x="55" y="678"/>
                          <a:pt x="55" y="685"/>
                          <a:pt x="61" y="693"/>
                        </a:cubicBezTo>
                        <a:cubicBezTo>
                          <a:pt x="64" y="698"/>
                          <a:pt x="66" y="701"/>
                          <a:pt x="70" y="705"/>
                        </a:cubicBezTo>
                        <a:cubicBezTo>
                          <a:pt x="72" y="708"/>
                          <a:pt x="75" y="709"/>
                          <a:pt x="75" y="713"/>
                        </a:cubicBezTo>
                        <a:cubicBezTo>
                          <a:pt x="75" y="714"/>
                          <a:pt x="74" y="714"/>
                          <a:pt x="74" y="715"/>
                        </a:cubicBezTo>
                        <a:cubicBezTo>
                          <a:pt x="74" y="716"/>
                          <a:pt x="75" y="717"/>
                          <a:pt x="75" y="718"/>
                        </a:cubicBezTo>
                        <a:cubicBezTo>
                          <a:pt x="75" y="719"/>
                          <a:pt x="73" y="718"/>
                          <a:pt x="72" y="720"/>
                        </a:cubicBezTo>
                        <a:cubicBezTo>
                          <a:pt x="72" y="722"/>
                          <a:pt x="73" y="723"/>
                          <a:pt x="72" y="726"/>
                        </a:cubicBezTo>
                        <a:cubicBezTo>
                          <a:pt x="72" y="728"/>
                          <a:pt x="70" y="728"/>
                          <a:pt x="70" y="730"/>
                        </a:cubicBezTo>
                        <a:cubicBezTo>
                          <a:pt x="70" y="733"/>
                          <a:pt x="72" y="734"/>
                          <a:pt x="72" y="737"/>
                        </a:cubicBezTo>
                        <a:cubicBezTo>
                          <a:pt x="72" y="742"/>
                          <a:pt x="69" y="746"/>
                          <a:pt x="64" y="746"/>
                        </a:cubicBezTo>
                        <a:cubicBezTo>
                          <a:pt x="60" y="746"/>
                          <a:pt x="61" y="741"/>
                          <a:pt x="59" y="737"/>
                        </a:cubicBezTo>
                        <a:cubicBezTo>
                          <a:pt x="57" y="733"/>
                          <a:pt x="54" y="732"/>
                          <a:pt x="53" y="728"/>
                        </a:cubicBezTo>
                        <a:cubicBezTo>
                          <a:pt x="52" y="728"/>
                          <a:pt x="52" y="728"/>
                          <a:pt x="52" y="728"/>
                        </a:cubicBezTo>
                        <a:cubicBezTo>
                          <a:pt x="49" y="731"/>
                          <a:pt x="45" y="732"/>
                          <a:pt x="40" y="727"/>
                        </a:cubicBezTo>
                        <a:cubicBezTo>
                          <a:pt x="40" y="721"/>
                          <a:pt x="44" y="718"/>
                          <a:pt x="44" y="713"/>
                        </a:cubicBezTo>
                        <a:cubicBezTo>
                          <a:pt x="44" y="709"/>
                          <a:pt x="41" y="707"/>
                          <a:pt x="39" y="704"/>
                        </a:cubicBezTo>
                        <a:cubicBezTo>
                          <a:pt x="36" y="700"/>
                          <a:pt x="34" y="697"/>
                          <a:pt x="31" y="693"/>
                        </a:cubicBezTo>
                        <a:cubicBezTo>
                          <a:pt x="28" y="693"/>
                          <a:pt x="28" y="693"/>
                          <a:pt x="28" y="693"/>
                        </a:cubicBezTo>
                        <a:cubicBezTo>
                          <a:pt x="28" y="695"/>
                          <a:pt x="28" y="696"/>
                          <a:pt x="28" y="698"/>
                        </a:cubicBezTo>
                        <a:cubicBezTo>
                          <a:pt x="28" y="702"/>
                          <a:pt x="28" y="702"/>
                          <a:pt x="28" y="702"/>
                        </a:cubicBezTo>
                        <a:cubicBezTo>
                          <a:pt x="28" y="706"/>
                          <a:pt x="31" y="708"/>
                          <a:pt x="33" y="713"/>
                        </a:cubicBezTo>
                        <a:cubicBezTo>
                          <a:pt x="36" y="719"/>
                          <a:pt x="35" y="723"/>
                          <a:pt x="39" y="728"/>
                        </a:cubicBezTo>
                        <a:cubicBezTo>
                          <a:pt x="42" y="733"/>
                          <a:pt x="46" y="733"/>
                          <a:pt x="50" y="737"/>
                        </a:cubicBezTo>
                        <a:cubicBezTo>
                          <a:pt x="54" y="740"/>
                          <a:pt x="53" y="744"/>
                          <a:pt x="53" y="749"/>
                        </a:cubicBezTo>
                        <a:cubicBezTo>
                          <a:pt x="53" y="751"/>
                          <a:pt x="51" y="753"/>
                          <a:pt x="50" y="755"/>
                        </a:cubicBezTo>
                        <a:cubicBezTo>
                          <a:pt x="47" y="757"/>
                          <a:pt x="47" y="761"/>
                          <a:pt x="43" y="761"/>
                        </a:cubicBezTo>
                        <a:cubicBezTo>
                          <a:pt x="41" y="761"/>
                          <a:pt x="41" y="759"/>
                          <a:pt x="39" y="758"/>
                        </a:cubicBezTo>
                        <a:cubicBezTo>
                          <a:pt x="37" y="756"/>
                          <a:pt x="33" y="756"/>
                          <a:pt x="33" y="753"/>
                        </a:cubicBezTo>
                        <a:cubicBezTo>
                          <a:pt x="33" y="751"/>
                          <a:pt x="34" y="749"/>
                          <a:pt x="34" y="747"/>
                        </a:cubicBezTo>
                        <a:cubicBezTo>
                          <a:pt x="32" y="745"/>
                          <a:pt x="30" y="745"/>
                          <a:pt x="29" y="743"/>
                        </a:cubicBezTo>
                        <a:cubicBezTo>
                          <a:pt x="29" y="741"/>
                          <a:pt x="30" y="740"/>
                          <a:pt x="30" y="737"/>
                        </a:cubicBezTo>
                        <a:cubicBezTo>
                          <a:pt x="30" y="735"/>
                          <a:pt x="29" y="733"/>
                          <a:pt x="27" y="731"/>
                        </a:cubicBezTo>
                        <a:cubicBezTo>
                          <a:pt x="25" y="732"/>
                          <a:pt x="25" y="732"/>
                          <a:pt x="25" y="732"/>
                        </a:cubicBezTo>
                        <a:cubicBezTo>
                          <a:pt x="25" y="734"/>
                          <a:pt x="25" y="734"/>
                          <a:pt x="25" y="734"/>
                        </a:cubicBezTo>
                        <a:cubicBezTo>
                          <a:pt x="26" y="739"/>
                          <a:pt x="26" y="739"/>
                          <a:pt x="26" y="739"/>
                        </a:cubicBezTo>
                        <a:cubicBezTo>
                          <a:pt x="26" y="744"/>
                          <a:pt x="26" y="744"/>
                          <a:pt x="26" y="744"/>
                        </a:cubicBezTo>
                        <a:cubicBezTo>
                          <a:pt x="25" y="745"/>
                          <a:pt x="25" y="745"/>
                          <a:pt x="25" y="745"/>
                        </a:cubicBezTo>
                        <a:cubicBezTo>
                          <a:pt x="24" y="742"/>
                          <a:pt x="23" y="741"/>
                          <a:pt x="22" y="740"/>
                        </a:cubicBezTo>
                        <a:cubicBezTo>
                          <a:pt x="20" y="739"/>
                          <a:pt x="20" y="739"/>
                          <a:pt x="20" y="739"/>
                        </a:cubicBezTo>
                        <a:cubicBezTo>
                          <a:pt x="21" y="744"/>
                          <a:pt x="25" y="744"/>
                          <a:pt x="27" y="748"/>
                        </a:cubicBezTo>
                        <a:cubicBezTo>
                          <a:pt x="31" y="756"/>
                          <a:pt x="35" y="759"/>
                          <a:pt x="41" y="766"/>
                        </a:cubicBezTo>
                        <a:cubicBezTo>
                          <a:pt x="46" y="772"/>
                          <a:pt x="48" y="777"/>
                          <a:pt x="52" y="784"/>
                        </a:cubicBezTo>
                        <a:cubicBezTo>
                          <a:pt x="60" y="796"/>
                          <a:pt x="65" y="803"/>
                          <a:pt x="66" y="818"/>
                        </a:cubicBezTo>
                        <a:cubicBezTo>
                          <a:pt x="67" y="818"/>
                          <a:pt x="68" y="818"/>
                          <a:pt x="69" y="818"/>
                        </a:cubicBezTo>
                        <a:cubicBezTo>
                          <a:pt x="69" y="819"/>
                          <a:pt x="69" y="819"/>
                          <a:pt x="69" y="819"/>
                        </a:cubicBezTo>
                        <a:cubicBezTo>
                          <a:pt x="65" y="823"/>
                          <a:pt x="66" y="827"/>
                          <a:pt x="66" y="833"/>
                        </a:cubicBezTo>
                        <a:cubicBezTo>
                          <a:pt x="66" y="839"/>
                          <a:pt x="65" y="844"/>
                          <a:pt x="68" y="850"/>
                        </a:cubicBezTo>
                        <a:cubicBezTo>
                          <a:pt x="70" y="852"/>
                          <a:pt x="72" y="851"/>
                          <a:pt x="74" y="853"/>
                        </a:cubicBezTo>
                        <a:cubicBezTo>
                          <a:pt x="77" y="856"/>
                          <a:pt x="77" y="858"/>
                          <a:pt x="79" y="861"/>
                        </a:cubicBezTo>
                        <a:cubicBezTo>
                          <a:pt x="84" y="867"/>
                          <a:pt x="88" y="870"/>
                          <a:pt x="90" y="879"/>
                        </a:cubicBezTo>
                        <a:cubicBezTo>
                          <a:pt x="93" y="886"/>
                          <a:pt x="92" y="892"/>
                          <a:pt x="96" y="899"/>
                        </a:cubicBezTo>
                        <a:cubicBezTo>
                          <a:pt x="98" y="904"/>
                          <a:pt x="103" y="904"/>
                          <a:pt x="106" y="909"/>
                        </a:cubicBezTo>
                        <a:cubicBezTo>
                          <a:pt x="113" y="918"/>
                          <a:pt x="114" y="927"/>
                          <a:pt x="114" y="939"/>
                        </a:cubicBezTo>
                        <a:cubicBezTo>
                          <a:pt x="114" y="943"/>
                          <a:pt x="112" y="946"/>
                          <a:pt x="112" y="950"/>
                        </a:cubicBezTo>
                        <a:cubicBezTo>
                          <a:pt x="112" y="960"/>
                          <a:pt x="112" y="960"/>
                          <a:pt x="112" y="960"/>
                        </a:cubicBezTo>
                        <a:cubicBezTo>
                          <a:pt x="112" y="963"/>
                          <a:pt x="111" y="965"/>
                          <a:pt x="111" y="969"/>
                        </a:cubicBezTo>
                        <a:cubicBezTo>
                          <a:pt x="111" y="972"/>
                          <a:pt x="114" y="974"/>
                          <a:pt x="115" y="977"/>
                        </a:cubicBezTo>
                        <a:cubicBezTo>
                          <a:pt x="117" y="985"/>
                          <a:pt x="116" y="990"/>
                          <a:pt x="117" y="998"/>
                        </a:cubicBezTo>
                        <a:cubicBezTo>
                          <a:pt x="119" y="1009"/>
                          <a:pt x="124" y="1015"/>
                          <a:pt x="129" y="1026"/>
                        </a:cubicBezTo>
                        <a:cubicBezTo>
                          <a:pt x="137" y="1040"/>
                          <a:pt x="140" y="1049"/>
                          <a:pt x="147" y="1064"/>
                        </a:cubicBezTo>
                        <a:cubicBezTo>
                          <a:pt x="150" y="1071"/>
                          <a:pt x="155" y="1074"/>
                          <a:pt x="155" y="1082"/>
                        </a:cubicBezTo>
                        <a:cubicBezTo>
                          <a:pt x="155" y="1091"/>
                          <a:pt x="155" y="1091"/>
                          <a:pt x="155" y="1091"/>
                        </a:cubicBezTo>
                        <a:cubicBezTo>
                          <a:pt x="155" y="1092"/>
                          <a:pt x="155" y="1093"/>
                          <a:pt x="155" y="1094"/>
                        </a:cubicBezTo>
                        <a:cubicBezTo>
                          <a:pt x="155" y="1099"/>
                          <a:pt x="157" y="1102"/>
                          <a:pt x="157" y="1107"/>
                        </a:cubicBezTo>
                        <a:cubicBezTo>
                          <a:pt x="157" y="1110"/>
                          <a:pt x="156" y="1112"/>
                          <a:pt x="154" y="1115"/>
                        </a:cubicBezTo>
                        <a:cubicBezTo>
                          <a:pt x="156" y="1120"/>
                          <a:pt x="156" y="1120"/>
                          <a:pt x="156" y="1120"/>
                        </a:cubicBezTo>
                        <a:cubicBezTo>
                          <a:pt x="155" y="1123"/>
                          <a:pt x="155" y="1126"/>
                          <a:pt x="154" y="1129"/>
                        </a:cubicBezTo>
                        <a:cubicBezTo>
                          <a:pt x="153" y="1131"/>
                          <a:pt x="151" y="1131"/>
                          <a:pt x="150" y="1132"/>
                        </a:cubicBezTo>
                        <a:cubicBezTo>
                          <a:pt x="148" y="1134"/>
                          <a:pt x="148" y="1136"/>
                          <a:pt x="147" y="1139"/>
                        </a:cubicBezTo>
                        <a:cubicBezTo>
                          <a:pt x="152" y="1168"/>
                          <a:pt x="152" y="1168"/>
                          <a:pt x="152" y="1168"/>
                        </a:cubicBezTo>
                        <a:cubicBezTo>
                          <a:pt x="152" y="1178"/>
                          <a:pt x="149" y="1183"/>
                          <a:pt x="145" y="1191"/>
                        </a:cubicBezTo>
                        <a:cubicBezTo>
                          <a:pt x="141" y="1199"/>
                          <a:pt x="136" y="1205"/>
                          <a:pt x="127" y="1205"/>
                        </a:cubicBezTo>
                        <a:cubicBezTo>
                          <a:pt x="122" y="1205"/>
                          <a:pt x="120" y="1201"/>
                          <a:pt x="116" y="1198"/>
                        </a:cubicBezTo>
                        <a:cubicBezTo>
                          <a:pt x="116" y="1204"/>
                          <a:pt x="116" y="1204"/>
                          <a:pt x="116" y="1204"/>
                        </a:cubicBezTo>
                        <a:cubicBezTo>
                          <a:pt x="116" y="1206"/>
                          <a:pt x="114" y="1207"/>
                          <a:pt x="114" y="1209"/>
                        </a:cubicBezTo>
                        <a:cubicBezTo>
                          <a:pt x="114" y="1224"/>
                          <a:pt x="114" y="1224"/>
                          <a:pt x="114" y="1224"/>
                        </a:cubicBezTo>
                        <a:cubicBezTo>
                          <a:pt x="114" y="1230"/>
                          <a:pt x="116" y="1233"/>
                          <a:pt x="117" y="1239"/>
                        </a:cubicBezTo>
                        <a:cubicBezTo>
                          <a:pt x="118" y="1244"/>
                          <a:pt x="119" y="1247"/>
                          <a:pt x="122" y="1250"/>
                        </a:cubicBezTo>
                        <a:cubicBezTo>
                          <a:pt x="123" y="1248"/>
                          <a:pt x="124" y="1247"/>
                          <a:pt x="125" y="1245"/>
                        </a:cubicBezTo>
                        <a:cubicBezTo>
                          <a:pt x="137" y="1250"/>
                          <a:pt x="144" y="1254"/>
                          <a:pt x="154" y="1263"/>
                        </a:cubicBezTo>
                        <a:cubicBezTo>
                          <a:pt x="159" y="1268"/>
                          <a:pt x="164" y="1270"/>
                          <a:pt x="167" y="1276"/>
                        </a:cubicBezTo>
                        <a:cubicBezTo>
                          <a:pt x="169" y="1280"/>
                          <a:pt x="167" y="1283"/>
                          <a:pt x="170" y="1285"/>
                        </a:cubicBezTo>
                        <a:cubicBezTo>
                          <a:pt x="174" y="1287"/>
                          <a:pt x="177" y="1285"/>
                          <a:pt x="181" y="1287"/>
                        </a:cubicBezTo>
                        <a:cubicBezTo>
                          <a:pt x="191" y="1290"/>
                          <a:pt x="196" y="1292"/>
                          <a:pt x="205" y="1298"/>
                        </a:cubicBezTo>
                        <a:cubicBezTo>
                          <a:pt x="206" y="1296"/>
                          <a:pt x="206" y="1295"/>
                          <a:pt x="207" y="1293"/>
                        </a:cubicBezTo>
                        <a:cubicBezTo>
                          <a:pt x="219" y="1298"/>
                          <a:pt x="219" y="1298"/>
                          <a:pt x="219" y="1298"/>
                        </a:cubicBezTo>
                        <a:cubicBezTo>
                          <a:pt x="220" y="1296"/>
                          <a:pt x="221" y="1295"/>
                          <a:pt x="222" y="1292"/>
                        </a:cubicBezTo>
                        <a:cubicBezTo>
                          <a:pt x="225" y="1295"/>
                          <a:pt x="227" y="1296"/>
                          <a:pt x="231" y="1296"/>
                        </a:cubicBezTo>
                        <a:cubicBezTo>
                          <a:pt x="234" y="1296"/>
                          <a:pt x="236" y="1296"/>
                          <a:pt x="239" y="1296"/>
                        </a:cubicBezTo>
                        <a:cubicBezTo>
                          <a:pt x="241" y="1296"/>
                          <a:pt x="242" y="1294"/>
                          <a:pt x="244" y="1294"/>
                        </a:cubicBezTo>
                        <a:cubicBezTo>
                          <a:pt x="246" y="1294"/>
                          <a:pt x="248" y="1294"/>
                          <a:pt x="250" y="1294"/>
                        </a:cubicBezTo>
                        <a:cubicBezTo>
                          <a:pt x="250" y="1295"/>
                          <a:pt x="249" y="1296"/>
                          <a:pt x="249" y="1297"/>
                        </a:cubicBezTo>
                        <a:cubicBezTo>
                          <a:pt x="249" y="1298"/>
                          <a:pt x="251" y="1298"/>
                          <a:pt x="252" y="1299"/>
                        </a:cubicBezTo>
                        <a:cubicBezTo>
                          <a:pt x="254" y="1299"/>
                          <a:pt x="256" y="1301"/>
                          <a:pt x="258" y="1301"/>
                        </a:cubicBezTo>
                        <a:cubicBezTo>
                          <a:pt x="261" y="1301"/>
                          <a:pt x="261" y="1297"/>
                          <a:pt x="264" y="1297"/>
                        </a:cubicBezTo>
                        <a:cubicBezTo>
                          <a:pt x="269" y="1297"/>
                          <a:pt x="270" y="1301"/>
                          <a:pt x="275" y="1302"/>
                        </a:cubicBezTo>
                        <a:cubicBezTo>
                          <a:pt x="275" y="1294"/>
                          <a:pt x="283" y="1293"/>
                          <a:pt x="290" y="1289"/>
                        </a:cubicBezTo>
                        <a:cubicBezTo>
                          <a:pt x="294" y="1287"/>
                          <a:pt x="296" y="1287"/>
                          <a:pt x="300" y="1285"/>
                        </a:cubicBezTo>
                        <a:cubicBezTo>
                          <a:pt x="303" y="1283"/>
                          <a:pt x="303" y="1279"/>
                          <a:pt x="305" y="1278"/>
                        </a:cubicBezTo>
                        <a:cubicBezTo>
                          <a:pt x="308" y="1276"/>
                          <a:pt x="309" y="1274"/>
                          <a:pt x="312" y="1273"/>
                        </a:cubicBezTo>
                        <a:cubicBezTo>
                          <a:pt x="315" y="1271"/>
                          <a:pt x="318" y="1272"/>
                          <a:pt x="321" y="1269"/>
                        </a:cubicBezTo>
                        <a:cubicBezTo>
                          <a:pt x="322" y="1268"/>
                          <a:pt x="321" y="1265"/>
                          <a:pt x="322" y="1263"/>
                        </a:cubicBezTo>
                        <a:cubicBezTo>
                          <a:pt x="326" y="1258"/>
                          <a:pt x="331" y="1258"/>
                          <a:pt x="338" y="1258"/>
                        </a:cubicBezTo>
                        <a:cubicBezTo>
                          <a:pt x="342" y="1258"/>
                          <a:pt x="345" y="1260"/>
                          <a:pt x="349" y="1261"/>
                        </a:cubicBezTo>
                        <a:cubicBezTo>
                          <a:pt x="350" y="1258"/>
                          <a:pt x="352" y="1258"/>
                          <a:pt x="355" y="1257"/>
                        </a:cubicBezTo>
                        <a:cubicBezTo>
                          <a:pt x="364" y="1239"/>
                          <a:pt x="374" y="1223"/>
                          <a:pt x="395" y="1223"/>
                        </a:cubicBezTo>
                        <a:cubicBezTo>
                          <a:pt x="397" y="1223"/>
                          <a:pt x="397" y="1224"/>
                          <a:pt x="399" y="1224"/>
                        </a:cubicBezTo>
                        <a:cubicBezTo>
                          <a:pt x="401" y="1224"/>
                          <a:pt x="402" y="1223"/>
                          <a:pt x="405" y="1223"/>
                        </a:cubicBezTo>
                        <a:cubicBezTo>
                          <a:pt x="409" y="1223"/>
                          <a:pt x="411" y="1225"/>
                          <a:pt x="415" y="1225"/>
                        </a:cubicBezTo>
                        <a:cubicBezTo>
                          <a:pt x="418" y="1225"/>
                          <a:pt x="418" y="1220"/>
                          <a:pt x="421" y="1220"/>
                        </a:cubicBezTo>
                        <a:cubicBezTo>
                          <a:pt x="427" y="1218"/>
                          <a:pt x="431" y="1218"/>
                          <a:pt x="437" y="1218"/>
                        </a:cubicBezTo>
                        <a:cubicBezTo>
                          <a:pt x="448" y="1218"/>
                          <a:pt x="448" y="1218"/>
                          <a:pt x="448" y="1218"/>
                        </a:cubicBezTo>
                        <a:cubicBezTo>
                          <a:pt x="456" y="1218"/>
                          <a:pt x="460" y="1215"/>
                          <a:pt x="467" y="1215"/>
                        </a:cubicBezTo>
                        <a:cubicBezTo>
                          <a:pt x="476" y="1215"/>
                          <a:pt x="481" y="1220"/>
                          <a:pt x="490" y="1220"/>
                        </a:cubicBezTo>
                        <a:cubicBezTo>
                          <a:pt x="493" y="1220"/>
                          <a:pt x="494" y="1217"/>
                          <a:pt x="498" y="1217"/>
                        </a:cubicBezTo>
                        <a:cubicBezTo>
                          <a:pt x="501" y="1217"/>
                          <a:pt x="504" y="1219"/>
                          <a:pt x="505" y="1222"/>
                        </a:cubicBezTo>
                        <a:cubicBezTo>
                          <a:pt x="506" y="1224"/>
                          <a:pt x="506" y="1227"/>
                          <a:pt x="508" y="1227"/>
                        </a:cubicBezTo>
                        <a:cubicBezTo>
                          <a:pt x="511" y="1227"/>
                          <a:pt x="512" y="1228"/>
                          <a:pt x="515" y="1226"/>
                        </a:cubicBezTo>
                        <a:cubicBezTo>
                          <a:pt x="517" y="1225"/>
                          <a:pt x="517" y="1220"/>
                          <a:pt x="520" y="1220"/>
                        </a:cubicBezTo>
                        <a:cubicBezTo>
                          <a:pt x="524" y="1220"/>
                          <a:pt x="525" y="1223"/>
                          <a:pt x="529" y="1223"/>
                        </a:cubicBezTo>
                        <a:cubicBezTo>
                          <a:pt x="531" y="1223"/>
                          <a:pt x="531" y="1222"/>
                          <a:pt x="532" y="1220"/>
                        </a:cubicBezTo>
                        <a:cubicBezTo>
                          <a:pt x="538" y="1220"/>
                          <a:pt x="538" y="1220"/>
                          <a:pt x="538" y="1220"/>
                        </a:cubicBezTo>
                        <a:cubicBezTo>
                          <a:pt x="545" y="1220"/>
                          <a:pt x="549" y="1219"/>
                          <a:pt x="555" y="1219"/>
                        </a:cubicBezTo>
                        <a:cubicBezTo>
                          <a:pt x="561" y="1219"/>
                          <a:pt x="561" y="1227"/>
                          <a:pt x="566" y="1227"/>
                        </a:cubicBezTo>
                        <a:cubicBezTo>
                          <a:pt x="573" y="1227"/>
                          <a:pt x="576" y="1223"/>
                          <a:pt x="582" y="1220"/>
                        </a:cubicBezTo>
                        <a:cubicBezTo>
                          <a:pt x="585" y="1219"/>
                          <a:pt x="588" y="1219"/>
                          <a:pt x="591" y="1218"/>
                        </a:cubicBezTo>
                        <a:cubicBezTo>
                          <a:pt x="593" y="1217"/>
                          <a:pt x="596" y="1217"/>
                          <a:pt x="596" y="1215"/>
                        </a:cubicBezTo>
                        <a:cubicBezTo>
                          <a:pt x="596" y="1213"/>
                          <a:pt x="595" y="1212"/>
                          <a:pt x="595" y="1211"/>
                        </a:cubicBezTo>
                        <a:cubicBezTo>
                          <a:pt x="595" y="1203"/>
                          <a:pt x="604" y="1203"/>
                          <a:pt x="608" y="1197"/>
                        </a:cubicBezTo>
                        <a:cubicBezTo>
                          <a:pt x="612" y="1192"/>
                          <a:pt x="611" y="1187"/>
                          <a:pt x="613" y="1180"/>
                        </a:cubicBezTo>
                        <a:cubicBezTo>
                          <a:pt x="614" y="1172"/>
                          <a:pt x="617" y="1167"/>
                          <a:pt x="624" y="1163"/>
                        </a:cubicBezTo>
                        <a:cubicBezTo>
                          <a:pt x="630" y="1160"/>
                          <a:pt x="632" y="1156"/>
                          <a:pt x="639" y="1156"/>
                        </a:cubicBezTo>
                        <a:cubicBezTo>
                          <a:pt x="645" y="1156"/>
                          <a:pt x="645" y="1156"/>
                          <a:pt x="645" y="1156"/>
                        </a:cubicBezTo>
                        <a:cubicBezTo>
                          <a:pt x="651" y="1156"/>
                          <a:pt x="654" y="1152"/>
                          <a:pt x="659" y="1149"/>
                        </a:cubicBezTo>
                        <a:cubicBezTo>
                          <a:pt x="670" y="1142"/>
                          <a:pt x="676" y="1138"/>
                          <a:pt x="688" y="1135"/>
                        </a:cubicBezTo>
                        <a:cubicBezTo>
                          <a:pt x="704" y="1133"/>
                          <a:pt x="708" y="1117"/>
                          <a:pt x="723" y="1113"/>
                        </a:cubicBezTo>
                        <a:cubicBezTo>
                          <a:pt x="726" y="1114"/>
                          <a:pt x="726" y="1114"/>
                          <a:pt x="726" y="1114"/>
                        </a:cubicBezTo>
                        <a:cubicBezTo>
                          <a:pt x="728" y="1112"/>
                          <a:pt x="729" y="1111"/>
                          <a:pt x="732" y="1111"/>
                        </a:cubicBezTo>
                        <a:cubicBezTo>
                          <a:pt x="741" y="1111"/>
                          <a:pt x="746" y="1117"/>
                          <a:pt x="756" y="1117"/>
                        </a:cubicBezTo>
                        <a:cubicBezTo>
                          <a:pt x="774" y="1117"/>
                          <a:pt x="784" y="1115"/>
                          <a:pt x="801" y="1111"/>
                        </a:cubicBezTo>
                        <a:cubicBezTo>
                          <a:pt x="810" y="1109"/>
                          <a:pt x="813" y="1105"/>
                          <a:pt x="821" y="1103"/>
                        </a:cubicBezTo>
                        <a:cubicBezTo>
                          <a:pt x="835" y="1099"/>
                          <a:pt x="842" y="1096"/>
                          <a:pt x="856" y="1090"/>
                        </a:cubicBezTo>
                        <a:cubicBezTo>
                          <a:pt x="867" y="1085"/>
                          <a:pt x="872" y="1077"/>
                          <a:pt x="885" y="1076"/>
                        </a:cubicBezTo>
                        <a:cubicBezTo>
                          <a:pt x="885" y="1076"/>
                          <a:pt x="885" y="1076"/>
                          <a:pt x="885" y="1076"/>
                        </a:cubicBezTo>
                        <a:cubicBezTo>
                          <a:pt x="885" y="716"/>
                          <a:pt x="885" y="716"/>
                          <a:pt x="885" y="716"/>
                        </a:cubicBezTo>
                        <a:cubicBezTo>
                          <a:pt x="885" y="716"/>
                          <a:pt x="885" y="716"/>
                          <a:pt x="885" y="716"/>
                        </a:cubicBezTo>
                        <a:cubicBezTo>
                          <a:pt x="882" y="66"/>
                          <a:pt x="882" y="66"/>
                          <a:pt x="882" y="66"/>
                        </a:cubicBezTo>
                        <a:cubicBezTo>
                          <a:pt x="882" y="66"/>
                          <a:pt x="882" y="66"/>
                          <a:pt x="882" y="66"/>
                        </a:cubicBezTo>
                        <a:close/>
                        <a:moveTo>
                          <a:pt x="128" y="410"/>
                        </a:moveTo>
                        <a:cubicBezTo>
                          <a:pt x="131" y="405"/>
                          <a:pt x="133" y="402"/>
                          <a:pt x="138" y="400"/>
                        </a:cubicBezTo>
                        <a:cubicBezTo>
                          <a:pt x="138" y="405"/>
                          <a:pt x="136" y="411"/>
                          <a:pt x="131" y="411"/>
                        </a:cubicBezTo>
                        <a:cubicBezTo>
                          <a:pt x="130" y="411"/>
                          <a:pt x="129" y="410"/>
                          <a:pt x="128" y="410"/>
                        </a:cubicBezTo>
                        <a:close/>
                        <a:moveTo>
                          <a:pt x="3" y="689"/>
                        </a:moveTo>
                        <a:cubicBezTo>
                          <a:pt x="2" y="689"/>
                          <a:pt x="2" y="688"/>
                          <a:pt x="1" y="688"/>
                        </a:cubicBezTo>
                        <a:cubicBezTo>
                          <a:pt x="0" y="689"/>
                          <a:pt x="0" y="689"/>
                          <a:pt x="0" y="691"/>
                        </a:cubicBezTo>
                        <a:cubicBezTo>
                          <a:pt x="0" y="700"/>
                          <a:pt x="4" y="705"/>
                          <a:pt x="8" y="714"/>
                        </a:cubicBezTo>
                        <a:cubicBezTo>
                          <a:pt x="10" y="718"/>
                          <a:pt x="11" y="721"/>
                          <a:pt x="14" y="725"/>
                        </a:cubicBezTo>
                        <a:cubicBezTo>
                          <a:pt x="13" y="712"/>
                          <a:pt x="3" y="706"/>
                          <a:pt x="3" y="693"/>
                        </a:cubicBezTo>
                        <a:lnTo>
                          <a:pt x="3" y="689"/>
                        </a:ln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7" name="Google Shape;37;p4"/>
                  <p:cNvSpPr/>
                  <p:nvPr/>
                </p:nvSpPr>
                <p:spPr>
                  <a:xfrm>
                    <a:off x="4140200" y="1065213"/>
                    <a:ext cx="901700" cy="1576388"/>
                  </a:xfrm>
                  <a:custGeom>
                    <a:avLst/>
                    <a:gdLst/>
                    <a:ahLst/>
                    <a:cxnLst/>
                    <a:rect l="l" t="t" r="r" b="b"/>
                    <a:pathLst>
                      <a:path w="498" h="869" extrusionOk="0">
                        <a:moveTo>
                          <a:pt x="125" y="6"/>
                        </a:moveTo>
                        <a:cubicBezTo>
                          <a:pt x="124" y="11"/>
                          <a:pt x="125" y="14"/>
                          <a:pt x="125" y="19"/>
                        </a:cubicBezTo>
                        <a:cubicBezTo>
                          <a:pt x="123" y="17"/>
                          <a:pt x="123" y="13"/>
                          <a:pt x="120" y="13"/>
                        </a:cubicBezTo>
                        <a:cubicBezTo>
                          <a:pt x="116" y="13"/>
                          <a:pt x="113" y="14"/>
                          <a:pt x="113" y="18"/>
                        </a:cubicBezTo>
                        <a:cubicBezTo>
                          <a:pt x="113" y="20"/>
                          <a:pt x="113" y="21"/>
                          <a:pt x="113" y="24"/>
                        </a:cubicBezTo>
                        <a:cubicBezTo>
                          <a:pt x="111" y="20"/>
                          <a:pt x="112" y="15"/>
                          <a:pt x="108" y="15"/>
                        </a:cubicBezTo>
                        <a:cubicBezTo>
                          <a:pt x="104" y="15"/>
                          <a:pt x="102" y="17"/>
                          <a:pt x="98" y="18"/>
                        </a:cubicBezTo>
                        <a:cubicBezTo>
                          <a:pt x="99" y="21"/>
                          <a:pt x="100" y="22"/>
                          <a:pt x="101" y="25"/>
                        </a:cubicBezTo>
                        <a:cubicBezTo>
                          <a:pt x="100" y="26"/>
                          <a:pt x="100" y="26"/>
                          <a:pt x="100" y="26"/>
                        </a:cubicBezTo>
                        <a:cubicBezTo>
                          <a:pt x="97" y="23"/>
                          <a:pt x="95" y="21"/>
                          <a:pt x="91" y="19"/>
                        </a:cubicBezTo>
                        <a:cubicBezTo>
                          <a:pt x="89" y="18"/>
                          <a:pt x="86" y="17"/>
                          <a:pt x="85" y="15"/>
                        </a:cubicBezTo>
                        <a:cubicBezTo>
                          <a:pt x="88" y="15"/>
                          <a:pt x="88" y="15"/>
                          <a:pt x="88" y="15"/>
                        </a:cubicBezTo>
                        <a:cubicBezTo>
                          <a:pt x="88" y="14"/>
                          <a:pt x="88" y="13"/>
                          <a:pt x="88" y="12"/>
                        </a:cubicBezTo>
                        <a:cubicBezTo>
                          <a:pt x="84" y="11"/>
                          <a:pt x="82" y="8"/>
                          <a:pt x="78" y="6"/>
                        </a:cubicBezTo>
                        <a:cubicBezTo>
                          <a:pt x="78" y="7"/>
                          <a:pt x="77" y="7"/>
                          <a:pt x="77" y="7"/>
                        </a:cubicBezTo>
                        <a:cubicBezTo>
                          <a:pt x="77" y="17"/>
                          <a:pt x="83" y="23"/>
                          <a:pt x="83" y="33"/>
                        </a:cubicBezTo>
                        <a:cubicBezTo>
                          <a:pt x="86" y="33"/>
                          <a:pt x="88" y="33"/>
                          <a:pt x="90" y="35"/>
                        </a:cubicBezTo>
                        <a:cubicBezTo>
                          <a:pt x="93" y="36"/>
                          <a:pt x="92" y="40"/>
                          <a:pt x="95" y="42"/>
                        </a:cubicBezTo>
                        <a:cubicBezTo>
                          <a:pt x="97" y="44"/>
                          <a:pt x="100" y="42"/>
                          <a:pt x="102" y="43"/>
                        </a:cubicBezTo>
                        <a:cubicBezTo>
                          <a:pt x="106" y="44"/>
                          <a:pt x="106" y="46"/>
                          <a:pt x="109" y="49"/>
                        </a:cubicBezTo>
                        <a:cubicBezTo>
                          <a:pt x="111" y="47"/>
                          <a:pt x="111" y="45"/>
                          <a:pt x="113" y="44"/>
                        </a:cubicBezTo>
                        <a:cubicBezTo>
                          <a:pt x="116" y="41"/>
                          <a:pt x="119" y="42"/>
                          <a:pt x="121" y="40"/>
                        </a:cubicBezTo>
                        <a:cubicBezTo>
                          <a:pt x="125" y="36"/>
                          <a:pt x="125" y="30"/>
                          <a:pt x="131" y="30"/>
                        </a:cubicBezTo>
                        <a:cubicBezTo>
                          <a:pt x="132" y="30"/>
                          <a:pt x="133" y="30"/>
                          <a:pt x="134" y="30"/>
                        </a:cubicBezTo>
                        <a:cubicBezTo>
                          <a:pt x="136" y="26"/>
                          <a:pt x="140" y="25"/>
                          <a:pt x="140" y="20"/>
                        </a:cubicBezTo>
                        <a:cubicBezTo>
                          <a:pt x="140" y="17"/>
                          <a:pt x="136" y="18"/>
                          <a:pt x="134" y="15"/>
                        </a:cubicBezTo>
                        <a:cubicBezTo>
                          <a:pt x="131" y="11"/>
                          <a:pt x="129" y="8"/>
                          <a:pt x="125" y="6"/>
                        </a:cubicBezTo>
                        <a:close/>
                        <a:moveTo>
                          <a:pt x="76" y="19"/>
                        </a:moveTo>
                        <a:cubicBezTo>
                          <a:pt x="77" y="23"/>
                          <a:pt x="75" y="26"/>
                          <a:pt x="74" y="30"/>
                        </a:cubicBezTo>
                        <a:cubicBezTo>
                          <a:pt x="76" y="30"/>
                          <a:pt x="78" y="30"/>
                          <a:pt x="80" y="31"/>
                        </a:cubicBezTo>
                        <a:cubicBezTo>
                          <a:pt x="79" y="34"/>
                          <a:pt x="79" y="34"/>
                          <a:pt x="79" y="34"/>
                        </a:cubicBezTo>
                        <a:cubicBezTo>
                          <a:pt x="79" y="34"/>
                          <a:pt x="79" y="35"/>
                          <a:pt x="79" y="35"/>
                        </a:cubicBezTo>
                        <a:cubicBezTo>
                          <a:pt x="83" y="36"/>
                          <a:pt x="86" y="37"/>
                          <a:pt x="89" y="41"/>
                        </a:cubicBezTo>
                        <a:cubicBezTo>
                          <a:pt x="88" y="42"/>
                          <a:pt x="87" y="43"/>
                          <a:pt x="85" y="43"/>
                        </a:cubicBezTo>
                        <a:cubicBezTo>
                          <a:pt x="79" y="43"/>
                          <a:pt x="75" y="39"/>
                          <a:pt x="69" y="39"/>
                        </a:cubicBezTo>
                        <a:cubicBezTo>
                          <a:pt x="65" y="39"/>
                          <a:pt x="64" y="41"/>
                          <a:pt x="60" y="41"/>
                        </a:cubicBezTo>
                        <a:cubicBezTo>
                          <a:pt x="61" y="39"/>
                          <a:pt x="61" y="38"/>
                          <a:pt x="61" y="35"/>
                        </a:cubicBezTo>
                        <a:cubicBezTo>
                          <a:pt x="64" y="35"/>
                          <a:pt x="64" y="35"/>
                          <a:pt x="64" y="35"/>
                        </a:cubicBezTo>
                        <a:cubicBezTo>
                          <a:pt x="64" y="36"/>
                          <a:pt x="65" y="36"/>
                          <a:pt x="66" y="36"/>
                        </a:cubicBezTo>
                        <a:cubicBezTo>
                          <a:pt x="68" y="36"/>
                          <a:pt x="72" y="37"/>
                          <a:pt x="72" y="34"/>
                        </a:cubicBezTo>
                        <a:cubicBezTo>
                          <a:pt x="72" y="30"/>
                          <a:pt x="68" y="29"/>
                          <a:pt x="67" y="26"/>
                        </a:cubicBezTo>
                        <a:cubicBezTo>
                          <a:pt x="68" y="24"/>
                          <a:pt x="68" y="24"/>
                          <a:pt x="68" y="24"/>
                        </a:cubicBezTo>
                        <a:cubicBezTo>
                          <a:pt x="67" y="23"/>
                          <a:pt x="66" y="23"/>
                          <a:pt x="66" y="23"/>
                        </a:cubicBezTo>
                        <a:cubicBezTo>
                          <a:pt x="66" y="21"/>
                          <a:pt x="66" y="21"/>
                          <a:pt x="66" y="21"/>
                        </a:cubicBezTo>
                        <a:cubicBezTo>
                          <a:pt x="70" y="20"/>
                          <a:pt x="71" y="17"/>
                          <a:pt x="74" y="14"/>
                        </a:cubicBezTo>
                        <a:cubicBezTo>
                          <a:pt x="75" y="16"/>
                          <a:pt x="76" y="17"/>
                          <a:pt x="76" y="19"/>
                        </a:cubicBezTo>
                        <a:close/>
                        <a:moveTo>
                          <a:pt x="411" y="157"/>
                        </a:moveTo>
                        <a:cubicBezTo>
                          <a:pt x="411" y="159"/>
                          <a:pt x="412" y="160"/>
                          <a:pt x="412" y="162"/>
                        </a:cubicBezTo>
                        <a:cubicBezTo>
                          <a:pt x="412" y="168"/>
                          <a:pt x="411" y="171"/>
                          <a:pt x="410" y="176"/>
                        </a:cubicBezTo>
                        <a:cubicBezTo>
                          <a:pt x="420" y="176"/>
                          <a:pt x="424" y="182"/>
                          <a:pt x="433" y="182"/>
                        </a:cubicBezTo>
                        <a:cubicBezTo>
                          <a:pt x="435" y="182"/>
                          <a:pt x="436" y="182"/>
                          <a:pt x="438" y="182"/>
                        </a:cubicBezTo>
                        <a:cubicBezTo>
                          <a:pt x="438" y="180"/>
                          <a:pt x="438" y="179"/>
                          <a:pt x="438" y="177"/>
                        </a:cubicBezTo>
                        <a:cubicBezTo>
                          <a:pt x="437" y="176"/>
                          <a:pt x="437" y="176"/>
                          <a:pt x="437" y="176"/>
                        </a:cubicBezTo>
                        <a:cubicBezTo>
                          <a:pt x="435" y="177"/>
                          <a:pt x="435" y="178"/>
                          <a:pt x="433" y="178"/>
                        </a:cubicBezTo>
                        <a:cubicBezTo>
                          <a:pt x="432" y="178"/>
                          <a:pt x="432" y="177"/>
                          <a:pt x="431" y="177"/>
                        </a:cubicBezTo>
                        <a:cubicBezTo>
                          <a:pt x="430" y="177"/>
                          <a:pt x="429" y="178"/>
                          <a:pt x="428" y="178"/>
                        </a:cubicBezTo>
                        <a:cubicBezTo>
                          <a:pt x="426" y="178"/>
                          <a:pt x="424" y="175"/>
                          <a:pt x="424" y="173"/>
                        </a:cubicBezTo>
                        <a:cubicBezTo>
                          <a:pt x="424" y="170"/>
                          <a:pt x="427" y="170"/>
                          <a:pt x="428" y="167"/>
                        </a:cubicBezTo>
                        <a:cubicBezTo>
                          <a:pt x="426" y="167"/>
                          <a:pt x="425" y="166"/>
                          <a:pt x="425" y="164"/>
                        </a:cubicBezTo>
                        <a:cubicBezTo>
                          <a:pt x="425" y="162"/>
                          <a:pt x="425" y="161"/>
                          <a:pt x="425" y="160"/>
                        </a:cubicBezTo>
                        <a:cubicBezTo>
                          <a:pt x="426" y="160"/>
                          <a:pt x="427" y="160"/>
                          <a:pt x="428" y="160"/>
                        </a:cubicBezTo>
                        <a:cubicBezTo>
                          <a:pt x="433" y="160"/>
                          <a:pt x="437" y="158"/>
                          <a:pt x="429" y="158"/>
                        </a:cubicBezTo>
                        <a:cubicBezTo>
                          <a:pt x="427" y="158"/>
                          <a:pt x="424" y="156"/>
                          <a:pt x="424" y="153"/>
                        </a:cubicBezTo>
                        <a:cubicBezTo>
                          <a:pt x="424" y="152"/>
                          <a:pt x="425" y="151"/>
                          <a:pt x="425" y="149"/>
                        </a:cubicBezTo>
                        <a:cubicBezTo>
                          <a:pt x="425" y="146"/>
                          <a:pt x="422" y="151"/>
                          <a:pt x="421" y="153"/>
                        </a:cubicBezTo>
                        <a:cubicBezTo>
                          <a:pt x="419" y="157"/>
                          <a:pt x="415" y="157"/>
                          <a:pt x="411" y="157"/>
                        </a:cubicBezTo>
                        <a:close/>
                        <a:moveTo>
                          <a:pt x="400" y="148"/>
                        </a:moveTo>
                        <a:cubicBezTo>
                          <a:pt x="399" y="147"/>
                          <a:pt x="398" y="147"/>
                          <a:pt x="397" y="147"/>
                        </a:cubicBezTo>
                        <a:cubicBezTo>
                          <a:pt x="397" y="148"/>
                          <a:pt x="396" y="149"/>
                          <a:pt x="396" y="150"/>
                        </a:cubicBezTo>
                        <a:cubicBezTo>
                          <a:pt x="396" y="153"/>
                          <a:pt x="398" y="154"/>
                          <a:pt x="399" y="157"/>
                        </a:cubicBezTo>
                        <a:cubicBezTo>
                          <a:pt x="400" y="153"/>
                          <a:pt x="401" y="151"/>
                          <a:pt x="400" y="148"/>
                        </a:cubicBezTo>
                        <a:close/>
                        <a:moveTo>
                          <a:pt x="445" y="263"/>
                        </a:moveTo>
                        <a:cubicBezTo>
                          <a:pt x="444" y="261"/>
                          <a:pt x="444" y="258"/>
                          <a:pt x="442" y="258"/>
                        </a:cubicBezTo>
                        <a:cubicBezTo>
                          <a:pt x="440" y="258"/>
                          <a:pt x="439" y="259"/>
                          <a:pt x="438" y="261"/>
                        </a:cubicBezTo>
                        <a:cubicBezTo>
                          <a:pt x="440" y="264"/>
                          <a:pt x="442" y="266"/>
                          <a:pt x="446" y="268"/>
                        </a:cubicBezTo>
                        <a:cubicBezTo>
                          <a:pt x="446" y="268"/>
                          <a:pt x="446" y="267"/>
                          <a:pt x="446" y="267"/>
                        </a:cubicBezTo>
                        <a:cubicBezTo>
                          <a:pt x="446" y="266"/>
                          <a:pt x="446" y="264"/>
                          <a:pt x="445" y="263"/>
                        </a:cubicBezTo>
                        <a:close/>
                        <a:moveTo>
                          <a:pt x="497" y="313"/>
                        </a:moveTo>
                        <a:cubicBezTo>
                          <a:pt x="497" y="313"/>
                          <a:pt x="497" y="313"/>
                          <a:pt x="497" y="313"/>
                        </a:cubicBezTo>
                        <a:cubicBezTo>
                          <a:pt x="498" y="869"/>
                          <a:pt x="498" y="869"/>
                          <a:pt x="498" y="869"/>
                        </a:cubicBezTo>
                        <a:cubicBezTo>
                          <a:pt x="498" y="869"/>
                          <a:pt x="498" y="869"/>
                          <a:pt x="498" y="869"/>
                        </a:cubicBezTo>
                        <a:cubicBezTo>
                          <a:pt x="3" y="867"/>
                          <a:pt x="3" y="867"/>
                          <a:pt x="3" y="867"/>
                        </a:cubicBezTo>
                        <a:cubicBezTo>
                          <a:pt x="3" y="867"/>
                          <a:pt x="3" y="867"/>
                          <a:pt x="3" y="867"/>
                        </a:cubicBezTo>
                        <a:cubicBezTo>
                          <a:pt x="0" y="217"/>
                          <a:pt x="0" y="217"/>
                          <a:pt x="0" y="217"/>
                        </a:cubicBezTo>
                        <a:cubicBezTo>
                          <a:pt x="0" y="217"/>
                          <a:pt x="0" y="217"/>
                          <a:pt x="0" y="217"/>
                        </a:cubicBezTo>
                        <a:cubicBezTo>
                          <a:pt x="6" y="220"/>
                          <a:pt x="10" y="223"/>
                          <a:pt x="10" y="230"/>
                        </a:cubicBezTo>
                        <a:cubicBezTo>
                          <a:pt x="10" y="244"/>
                          <a:pt x="10" y="230"/>
                          <a:pt x="17" y="230"/>
                        </a:cubicBezTo>
                        <a:cubicBezTo>
                          <a:pt x="16" y="226"/>
                          <a:pt x="13" y="224"/>
                          <a:pt x="13" y="220"/>
                        </a:cubicBezTo>
                        <a:cubicBezTo>
                          <a:pt x="13" y="218"/>
                          <a:pt x="14" y="218"/>
                          <a:pt x="14" y="216"/>
                        </a:cubicBezTo>
                        <a:cubicBezTo>
                          <a:pt x="14" y="216"/>
                          <a:pt x="15" y="216"/>
                          <a:pt x="15" y="216"/>
                        </a:cubicBezTo>
                        <a:cubicBezTo>
                          <a:pt x="16" y="216"/>
                          <a:pt x="17" y="216"/>
                          <a:pt x="18" y="217"/>
                        </a:cubicBezTo>
                        <a:cubicBezTo>
                          <a:pt x="20" y="216"/>
                          <a:pt x="20" y="216"/>
                          <a:pt x="20" y="216"/>
                        </a:cubicBezTo>
                        <a:cubicBezTo>
                          <a:pt x="22" y="219"/>
                          <a:pt x="24" y="221"/>
                          <a:pt x="28" y="222"/>
                        </a:cubicBezTo>
                        <a:cubicBezTo>
                          <a:pt x="31" y="223"/>
                          <a:pt x="31" y="226"/>
                          <a:pt x="33" y="228"/>
                        </a:cubicBezTo>
                        <a:cubicBezTo>
                          <a:pt x="39" y="232"/>
                          <a:pt x="46" y="234"/>
                          <a:pt x="44" y="233"/>
                        </a:cubicBezTo>
                        <a:cubicBezTo>
                          <a:pt x="44" y="231"/>
                          <a:pt x="41" y="232"/>
                          <a:pt x="39" y="230"/>
                        </a:cubicBezTo>
                        <a:cubicBezTo>
                          <a:pt x="37" y="228"/>
                          <a:pt x="37" y="225"/>
                          <a:pt x="36" y="222"/>
                        </a:cubicBezTo>
                        <a:cubicBezTo>
                          <a:pt x="36" y="220"/>
                          <a:pt x="34" y="219"/>
                          <a:pt x="34" y="217"/>
                        </a:cubicBezTo>
                        <a:cubicBezTo>
                          <a:pt x="34" y="214"/>
                          <a:pt x="34" y="214"/>
                          <a:pt x="34" y="214"/>
                        </a:cubicBezTo>
                        <a:cubicBezTo>
                          <a:pt x="42" y="214"/>
                          <a:pt x="42" y="214"/>
                          <a:pt x="42" y="214"/>
                        </a:cubicBezTo>
                        <a:cubicBezTo>
                          <a:pt x="44" y="214"/>
                          <a:pt x="44" y="213"/>
                          <a:pt x="45" y="213"/>
                        </a:cubicBezTo>
                        <a:cubicBezTo>
                          <a:pt x="46" y="213"/>
                          <a:pt x="46" y="214"/>
                          <a:pt x="47" y="214"/>
                        </a:cubicBezTo>
                        <a:cubicBezTo>
                          <a:pt x="50" y="214"/>
                          <a:pt x="51" y="211"/>
                          <a:pt x="54" y="211"/>
                        </a:cubicBezTo>
                        <a:cubicBezTo>
                          <a:pt x="53" y="210"/>
                          <a:pt x="53" y="209"/>
                          <a:pt x="52" y="209"/>
                        </a:cubicBezTo>
                        <a:cubicBezTo>
                          <a:pt x="48" y="209"/>
                          <a:pt x="47" y="210"/>
                          <a:pt x="43" y="210"/>
                        </a:cubicBezTo>
                        <a:cubicBezTo>
                          <a:pt x="41" y="210"/>
                          <a:pt x="40" y="210"/>
                          <a:pt x="38" y="210"/>
                        </a:cubicBezTo>
                        <a:cubicBezTo>
                          <a:pt x="38" y="208"/>
                          <a:pt x="38" y="207"/>
                          <a:pt x="38" y="205"/>
                        </a:cubicBezTo>
                        <a:cubicBezTo>
                          <a:pt x="38" y="201"/>
                          <a:pt x="42" y="200"/>
                          <a:pt x="43" y="197"/>
                        </a:cubicBezTo>
                        <a:cubicBezTo>
                          <a:pt x="43" y="197"/>
                          <a:pt x="42" y="197"/>
                          <a:pt x="42" y="197"/>
                        </a:cubicBezTo>
                        <a:cubicBezTo>
                          <a:pt x="40" y="197"/>
                          <a:pt x="39" y="197"/>
                          <a:pt x="37" y="198"/>
                        </a:cubicBezTo>
                        <a:cubicBezTo>
                          <a:pt x="36" y="195"/>
                          <a:pt x="32" y="196"/>
                          <a:pt x="29" y="194"/>
                        </a:cubicBezTo>
                        <a:cubicBezTo>
                          <a:pt x="25" y="191"/>
                          <a:pt x="23" y="187"/>
                          <a:pt x="23" y="182"/>
                        </a:cubicBezTo>
                        <a:cubicBezTo>
                          <a:pt x="23" y="178"/>
                          <a:pt x="25" y="175"/>
                          <a:pt x="28" y="174"/>
                        </a:cubicBezTo>
                        <a:cubicBezTo>
                          <a:pt x="31" y="175"/>
                          <a:pt x="31" y="175"/>
                          <a:pt x="31" y="175"/>
                        </a:cubicBezTo>
                        <a:cubicBezTo>
                          <a:pt x="34" y="169"/>
                          <a:pt x="42" y="168"/>
                          <a:pt x="42" y="161"/>
                        </a:cubicBezTo>
                        <a:cubicBezTo>
                          <a:pt x="42" y="158"/>
                          <a:pt x="44" y="157"/>
                          <a:pt x="45" y="154"/>
                        </a:cubicBezTo>
                        <a:cubicBezTo>
                          <a:pt x="47" y="150"/>
                          <a:pt x="46" y="147"/>
                          <a:pt x="46" y="142"/>
                        </a:cubicBezTo>
                        <a:cubicBezTo>
                          <a:pt x="46" y="140"/>
                          <a:pt x="46" y="138"/>
                          <a:pt x="48" y="136"/>
                        </a:cubicBezTo>
                        <a:cubicBezTo>
                          <a:pt x="50" y="138"/>
                          <a:pt x="51" y="139"/>
                          <a:pt x="54" y="139"/>
                        </a:cubicBezTo>
                        <a:cubicBezTo>
                          <a:pt x="60" y="139"/>
                          <a:pt x="62" y="132"/>
                          <a:pt x="68" y="130"/>
                        </a:cubicBezTo>
                        <a:cubicBezTo>
                          <a:pt x="69" y="132"/>
                          <a:pt x="70" y="133"/>
                          <a:pt x="72" y="135"/>
                        </a:cubicBezTo>
                        <a:cubicBezTo>
                          <a:pt x="73" y="135"/>
                          <a:pt x="73" y="135"/>
                          <a:pt x="73" y="135"/>
                        </a:cubicBezTo>
                        <a:cubicBezTo>
                          <a:pt x="72" y="133"/>
                          <a:pt x="71" y="132"/>
                          <a:pt x="71" y="130"/>
                        </a:cubicBezTo>
                        <a:cubicBezTo>
                          <a:pt x="71" y="129"/>
                          <a:pt x="72" y="128"/>
                          <a:pt x="72" y="127"/>
                        </a:cubicBezTo>
                        <a:cubicBezTo>
                          <a:pt x="72" y="120"/>
                          <a:pt x="64" y="119"/>
                          <a:pt x="64" y="112"/>
                        </a:cubicBezTo>
                        <a:cubicBezTo>
                          <a:pt x="64" y="109"/>
                          <a:pt x="65" y="107"/>
                          <a:pt x="65" y="105"/>
                        </a:cubicBezTo>
                        <a:cubicBezTo>
                          <a:pt x="65" y="105"/>
                          <a:pt x="65" y="104"/>
                          <a:pt x="66" y="104"/>
                        </a:cubicBezTo>
                        <a:cubicBezTo>
                          <a:pt x="67" y="104"/>
                          <a:pt x="68" y="106"/>
                          <a:pt x="70" y="106"/>
                        </a:cubicBezTo>
                        <a:cubicBezTo>
                          <a:pt x="75" y="106"/>
                          <a:pt x="76" y="98"/>
                          <a:pt x="76" y="93"/>
                        </a:cubicBezTo>
                        <a:cubicBezTo>
                          <a:pt x="77" y="92"/>
                          <a:pt x="78" y="90"/>
                          <a:pt x="80" y="90"/>
                        </a:cubicBezTo>
                        <a:cubicBezTo>
                          <a:pt x="85" y="90"/>
                          <a:pt x="86" y="95"/>
                          <a:pt x="91" y="95"/>
                        </a:cubicBezTo>
                        <a:cubicBezTo>
                          <a:pt x="93" y="95"/>
                          <a:pt x="94" y="95"/>
                          <a:pt x="96" y="95"/>
                        </a:cubicBezTo>
                        <a:cubicBezTo>
                          <a:pt x="97" y="94"/>
                          <a:pt x="97" y="94"/>
                          <a:pt x="97" y="93"/>
                        </a:cubicBezTo>
                        <a:cubicBezTo>
                          <a:pt x="94" y="90"/>
                          <a:pt x="89" y="91"/>
                          <a:pt x="89" y="87"/>
                        </a:cubicBezTo>
                        <a:cubicBezTo>
                          <a:pt x="89" y="85"/>
                          <a:pt x="87" y="85"/>
                          <a:pt x="87" y="84"/>
                        </a:cubicBezTo>
                        <a:cubicBezTo>
                          <a:pt x="87" y="81"/>
                          <a:pt x="89" y="79"/>
                          <a:pt x="89" y="76"/>
                        </a:cubicBezTo>
                        <a:cubicBezTo>
                          <a:pt x="94" y="77"/>
                          <a:pt x="97" y="80"/>
                          <a:pt x="99" y="85"/>
                        </a:cubicBezTo>
                        <a:cubicBezTo>
                          <a:pt x="100" y="85"/>
                          <a:pt x="100" y="85"/>
                          <a:pt x="100" y="85"/>
                        </a:cubicBezTo>
                        <a:cubicBezTo>
                          <a:pt x="101" y="84"/>
                          <a:pt x="101" y="84"/>
                          <a:pt x="101" y="84"/>
                        </a:cubicBezTo>
                        <a:cubicBezTo>
                          <a:pt x="102" y="85"/>
                          <a:pt x="103" y="86"/>
                          <a:pt x="104" y="87"/>
                        </a:cubicBezTo>
                        <a:cubicBezTo>
                          <a:pt x="105" y="87"/>
                          <a:pt x="105" y="87"/>
                          <a:pt x="105" y="87"/>
                        </a:cubicBezTo>
                        <a:cubicBezTo>
                          <a:pt x="105" y="86"/>
                          <a:pt x="105" y="86"/>
                          <a:pt x="105" y="85"/>
                        </a:cubicBezTo>
                        <a:cubicBezTo>
                          <a:pt x="106" y="84"/>
                          <a:pt x="106" y="84"/>
                          <a:pt x="106" y="84"/>
                        </a:cubicBezTo>
                        <a:cubicBezTo>
                          <a:pt x="107" y="85"/>
                          <a:pt x="108" y="85"/>
                          <a:pt x="109" y="85"/>
                        </a:cubicBezTo>
                        <a:cubicBezTo>
                          <a:pt x="109" y="85"/>
                          <a:pt x="110" y="84"/>
                          <a:pt x="110" y="84"/>
                        </a:cubicBezTo>
                        <a:cubicBezTo>
                          <a:pt x="110" y="79"/>
                          <a:pt x="105" y="78"/>
                          <a:pt x="105" y="73"/>
                        </a:cubicBezTo>
                        <a:cubicBezTo>
                          <a:pt x="105" y="71"/>
                          <a:pt x="105" y="71"/>
                          <a:pt x="105" y="71"/>
                        </a:cubicBezTo>
                        <a:cubicBezTo>
                          <a:pt x="109" y="70"/>
                          <a:pt x="111" y="69"/>
                          <a:pt x="115" y="68"/>
                        </a:cubicBezTo>
                        <a:cubicBezTo>
                          <a:pt x="117" y="68"/>
                          <a:pt x="120" y="69"/>
                          <a:pt x="121" y="67"/>
                        </a:cubicBezTo>
                        <a:cubicBezTo>
                          <a:pt x="124" y="64"/>
                          <a:pt x="123" y="61"/>
                          <a:pt x="125" y="59"/>
                        </a:cubicBezTo>
                        <a:cubicBezTo>
                          <a:pt x="125" y="65"/>
                          <a:pt x="133" y="67"/>
                          <a:pt x="139" y="67"/>
                        </a:cubicBezTo>
                        <a:cubicBezTo>
                          <a:pt x="145" y="67"/>
                          <a:pt x="145" y="67"/>
                          <a:pt x="145" y="67"/>
                        </a:cubicBezTo>
                        <a:cubicBezTo>
                          <a:pt x="147" y="67"/>
                          <a:pt x="148" y="68"/>
                          <a:pt x="149" y="68"/>
                        </a:cubicBezTo>
                        <a:cubicBezTo>
                          <a:pt x="152" y="68"/>
                          <a:pt x="154" y="67"/>
                          <a:pt x="157" y="67"/>
                        </a:cubicBezTo>
                        <a:cubicBezTo>
                          <a:pt x="160" y="67"/>
                          <a:pt x="162" y="70"/>
                          <a:pt x="165" y="70"/>
                        </a:cubicBezTo>
                        <a:cubicBezTo>
                          <a:pt x="172" y="70"/>
                          <a:pt x="174" y="65"/>
                          <a:pt x="180" y="63"/>
                        </a:cubicBezTo>
                        <a:cubicBezTo>
                          <a:pt x="185" y="62"/>
                          <a:pt x="187" y="61"/>
                          <a:pt x="192" y="60"/>
                        </a:cubicBezTo>
                        <a:cubicBezTo>
                          <a:pt x="195" y="60"/>
                          <a:pt x="199" y="60"/>
                          <a:pt x="200" y="57"/>
                        </a:cubicBezTo>
                        <a:cubicBezTo>
                          <a:pt x="201" y="54"/>
                          <a:pt x="201" y="52"/>
                          <a:pt x="201" y="48"/>
                        </a:cubicBezTo>
                        <a:cubicBezTo>
                          <a:pt x="201" y="39"/>
                          <a:pt x="201" y="39"/>
                          <a:pt x="201" y="39"/>
                        </a:cubicBezTo>
                        <a:cubicBezTo>
                          <a:pt x="201" y="36"/>
                          <a:pt x="203" y="34"/>
                          <a:pt x="206" y="32"/>
                        </a:cubicBezTo>
                        <a:cubicBezTo>
                          <a:pt x="205" y="32"/>
                          <a:pt x="205" y="31"/>
                          <a:pt x="204" y="31"/>
                        </a:cubicBezTo>
                        <a:cubicBezTo>
                          <a:pt x="201" y="31"/>
                          <a:pt x="200" y="34"/>
                          <a:pt x="197" y="35"/>
                        </a:cubicBezTo>
                        <a:cubicBezTo>
                          <a:pt x="197" y="34"/>
                          <a:pt x="196" y="34"/>
                          <a:pt x="196" y="33"/>
                        </a:cubicBezTo>
                        <a:cubicBezTo>
                          <a:pt x="196" y="31"/>
                          <a:pt x="199" y="30"/>
                          <a:pt x="199" y="27"/>
                        </a:cubicBezTo>
                        <a:cubicBezTo>
                          <a:pt x="199" y="22"/>
                          <a:pt x="192" y="20"/>
                          <a:pt x="187" y="20"/>
                        </a:cubicBezTo>
                        <a:cubicBezTo>
                          <a:pt x="180" y="20"/>
                          <a:pt x="176" y="24"/>
                          <a:pt x="170" y="27"/>
                        </a:cubicBezTo>
                        <a:cubicBezTo>
                          <a:pt x="169" y="22"/>
                          <a:pt x="167" y="19"/>
                          <a:pt x="163" y="15"/>
                        </a:cubicBezTo>
                        <a:cubicBezTo>
                          <a:pt x="160" y="14"/>
                          <a:pt x="157" y="13"/>
                          <a:pt x="157" y="10"/>
                        </a:cubicBezTo>
                        <a:cubicBezTo>
                          <a:pt x="157" y="9"/>
                          <a:pt x="157" y="8"/>
                          <a:pt x="157" y="7"/>
                        </a:cubicBezTo>
                        <a:cubicBezTo>
                          <a:pt x="160" y="7"/>
                          <a:pt x="160" y="7"/>
                          <a:pt x="160" y="7"/>
                        </a:cubicBezTo>
                        <a:cubicBezTo>
                          <a:pt x="161" y="7"/>
                          <a:pt x="162" y="8"/>
                          <a:pt x="163" y="8"/>
                        </a:cubicBezTo>
                        <a:cubicBezTo>
                          <a:pt x="165" y="8"/>
                          <a:pt x="165" y="5"/>
                          <a:pt x="167" y="5"/>
                        </a:cubicBezTo>
                        <a:cubicBezTo>
                          <a:pt x="171" y="5"/>
                          <a:pt x="171" y="11"/>
                          <a:pt x="174" y="15"/>
                        </a:cubicBezTo>
                        <a:cubicBezTo>
                          <a:pt x="174" y="14"/>
                          <a:pt x="175" y="14"/>
                          <a:pt x="175" y="13"/>
                        </a:cubicBezTo>
                        <a:cubicBezTo>
                          <a:pt x="175" y="12"/>
                          <a:pt x="174" y="11"/>
                          <a:pt x="174" y="10"/>
                        </a:cubicBezTo>
                        <a:cubicBezTo>
                          <a:pt x="174" y="7"/>
                          <a:pt x="175" y="5"/>
                          <a:pt x="177" y="4"/>
                        </a:cubicBezTo>
                        <a:cubicBezTo>
                          <a:pt x="178" y="5"/>
                          <a:pt x="179" y="6"/>
                          <a:pt x="180" y="6"/>
                        </a:cubicBezTo>
                        <a:cubicBezTo>
                          <a:pt x="182" y="6"/>
                          <a:pt x="183" y="4"/>
                          <a:pt x="185" y="4"/>
                        </a:cubicBezTo>
                        <a:cubicBezTo>
                          <a:pt x="187" y="4"/>
                          <a:pt x="187" y="7"/>
                          <a:pt x="188" y="9"/>
                        </a:cubicBezTo>
                        <a:cubicBezTo>
                          <a:pt x="190" y="11"/>
                          <a:pt x="192" y="10"/>
                          <a:pt x="194" y="12"/>
                        </a:cubicBezTo>
                        <a:cubicBezTo>
                          <a:pt x="194" y="11"/>
                          <a:pt x="195" y="11"/>
                          <a:pt x="195" y="10"/>
                        </a:cubicBezTo>
                        <a:cubicBezTo>
                          <a:pt x="195" y="7"/>
                          <a:pt x="193" y="6"/>
                          <a:pt x="193" y="3"/>
                        </a:cubicBezTo>
                        <a:cubicBezTo>
                          <a:pt x="193" y="1"/>
                          <a:pt x="195" y="1"/>
                          <a:pt x="196" y="0"/>
                        </a:cubicBezTo>
                        <a:cubicBezTo>
                          <a:pt x="198" y="1"/>
                          <a:pt x="197" y="3"/>
                          <a:pt x="197" y="6"/>
                        </a:cubicBezTo>
                        <a:cubicBezTo>
                          <a:pt x="197" y="13"/>
                          <a:pt x="197" y="13"/>
                          <a:pt x="197" y="13"/>
                        </a:cubicBezTo>
                        <a:cubicBezTo>
                          <a:pt x="197" y="16"/>
                          <a:pt x="198" y="17"/>
                          <a:pt x="200" y="19"/>
                        </a:cubicBezTo>
                        <a:cubicBezTo>
                          <a:pt x="202" y="20"/>
                          <a:pt x="201" y="25"/>
                          <a:pt x="203" y="25"/>
                        </a:cubicBezTo>
                        <a:cubicBezTo>
                          <a:pt x="206" y="25"/>
                          <a:pt x="209" y="25"/>
                          <a:pt x="211" y="23"/>
                        </a:cubicBezTo>
                        <a:cubicBezTo>
                          <a:pt x="213" y="21"/>
                          <a:pt x="211" y="17"/>
                          <a:pt x="214" y="17"/>
                        </a:cubicBezTo>
                        <a:cubicBezTo>
                          <a:pt x="225" y="17"/>
                          <a:pt x="223" y="38"/>
                          <a:pt x="234" y="38"/>
                        </a:cubicBezTo>
                        <a:cubicBezTo>
                          <a:pt x="236" y="38"/>
                          <a:pt x="237" y="37"/>
                          <a:pt x="239" y="37"/>
                        </a:cubicBezTo>
                        <a:cubicBezTo>
                          <a:pt x="241" y="37"/>
                          <a:pt x="242" y="39"/>
                          <a:pt x="244" y="41"/>
                        </a:cubicBezTo>
                        <a:cubicBezTo>
                          <a:pt x="248" y="43"/>
                          <a:pt x="251" y="44"/>
                          <a:pt x="256" y="44"/>
                        </a:cubicBezTo>
                        <a:cubicBezTo>
                          <a:pt x="258" y="44"/>
                          <a:pt x="258" y="42"/>
                          <a:pt x="259" y="41"/>
                        </a:cubicBezTo>
                        <a:cubicBezTo>
                          <a:pt x="261" y="38"/>
                          <a:pt x="264" y="38"/>
                          <a:pt x="268" y="38"/>
                        </a:cubicBezTo>
                        <a:cubicBezTo>
                          <a:pt x="268" y="38"/>
                          <a:pt x="268" y="38"/>
                          <a:pt x="268" y="39"/>
                        </a:cubicBezTo>
                        <a:cubicBezTo>
                          <a:pt x="268" y="41"/>
                          <a:pt x="265" y="42"/>
                          <a:pt x="265" y="44"/>
                        </a:cubicBezTo>
                        <a:cubicBezTo>
                          <a:pt x="265" y="47"/>
                          <a:pt x="269" y="49"/>
                          <a:pt x="272" y="49"/>
                        </a:cubicBezTo>
                        <a:cubicBezTo>
                          <a:pt x="274" y="49"/>
                          <a:pt x="275" y="47"/>
                          <a:pt x="277" y="47"/>
                        </a:cubicBezTo>
                        <a:cubicBezTo>
                          <a:pt x="282" y="47"/>
                          <a:pt x="284" y="53"/>
                          <a:pt x="284" y="57"/>
                        </a:cubicBezTo>
                        <a:cubicBezTo>
                          <a:pt x="285" y="58"/>
                          <a:pt x="285" y="58"/>
                          <a:pt x="286" y="58"/>
                        </a:cubicBezTo>
                        <a:cubicBezTo>
                          <a:pt x="287" y="56"/>
                          <a:pt x="287" y="53"/>
                          <a:pt x="289" y="53"/>
                        </a:cubicBezTo>
                        <a:cubicBezTo>
                          <a:pt x="294" y="53"/>
                          <a:pt x="296" y="57"/>
                          <a:pt x="301" y="57"/>
                        </a:cubicBezTo>
                        <a:cubicBezTo>
                          <a:pt x="307" y="57"/>
                          <a:pt x="307" y="57"/>
                          <a:pt x="307" y="57"/>
                        </a:cubicBezTo>
                        <a:cubicBezTo>
                          <a:pt x="311" y="57"/>
                          <a:pt x="312" y="53"/>
                          <a:pt x="316" y="51"/>
                        </a:cubicBezTo>
                        <a:cubicBezTo>
                          <a:pt x="320" y="57"/>
                          <a:pt x="325" y="59"/>
                          <a:pt x="330" y="63"/>
                        </a:cubicBezTo>
                        <a:cubicBezTo>
                          <a:pt x="332" y="64"/>
                          <a:pt x="332" y="67"/>
                          <a:pt x="334" y="67"/>
                        </a:cubicBezTo>
                        <a:cubicBezTo>
                          <a:pt x="336" y="67"/>
                          <a:pt x="336" y="66"/>
                          <a:pt x="338" y="66"/>
                        </a:cubicBezTo>
                        <a:cubicBezTo>
                          <a:pt x="341" y="66"/>
                          <a:pt x="342" y="69"/>
                          <a:pt x="345" y="69"/>
                        </a:cubicBezTo>
                        <a:cubicBezTo>
                          <a:pt x="348" y="69"/>
                          <a:pt x="348" y="67"/>
                          <a:pt x="350" y="65"/>
                        </a:cubicBezTo>
                        <a:cubicBezTo>
                          <a:pt x="349" y="65"/>
                          <a:pt x="348" y="65"/>
                          <a:pt x="346" y="65"/>
                        </a:cubicBezTo>
                        <a:cubicBezTo>
                          <a:pt x="347" y="62"/>
                          <a:pt x="350" y="62"/>
                          <a:pt x="351" y="59"/>
                        </a:cubicBezTo>
                        <a:cubicBezTo>
                          <a:pt x="352" y="60"/>
                          <a:pt x="353" y="61"/>
                          <a:pt x="354" y="61"/>
                        </a:cubicBezTo>
                        <a:cubicBezTo>
                          <a:pt x="357" y="61"/>
                          <a:pt x="357" y="55"/>
                          <a:pt x="360" y="55"/>
                        </a:cubicBezTo>
                        <a:cubicBezTo>
                          <a:pt x="361" y="55"/>
                          <a:pt x="361" y="56"/>
                          <a:pt x="362" y="56"/>
                        </a:cubicBezTo>
                        <a:cubicBezTo>
                          <a:pt x="364" y="56"/>
                          <a:pt x="365" y="55"/>
                          <a:pt x="367" y="54"/>
                        </a:cubicBezTo>
                        <a:cubicBezTo>
                          <a:pt x="366" y="54"/>
                          <a:pt x="365" y="53"/>
                          <a:pt x="365" y="53"/>
                        </a:cubicBezTo>
                        <a:cubicBezTo>
                          <a:pt x="369" y="51"/>
                          <a:pt x="372" y="50"/>
                          <a:pt x="377" y="48"/>
                        </a:cubicBezTo>
                        <a:cubicBezTo>
                          <a:pt x="378" y="48"/>
                          <a:pt x="378" y="48"/>
                          <a:pt x="378" y="48"/>
                        </a:cubicBezTo>
                        <a:cubicBezTo>
                          <a:pt x="376" y="53"/>
                          <a:pt x="376" y="57"/>
                          <a:pt x="371" y="61"/>
                        </a:cubicBezTo>
                        <a:cubicBezTo>
                          <a:pt x="370" y="62"/>
                          <a:pt x="369" y="63"/>
                          <a:pt x="369" y="65"/>
                        </a:cubicBezTo>
                        <a:cubicBezTo>
                          <a:pt x="369" y="67"/>
                          <a:pt x="369" y="67"/>
                          <a:pt x="369" y="67"/>
                        </a:cubicBezTo>
                        <a:cubicBezTo>
                          <a:pt x="370" y="68"/>
                          <a:pt x="370" y="68"/>
                          <a:pt x="371" y="68"/>
                        </a:cubicBezTo>
                        <a:cubicBezTo>
                          <a:pt x="375" y="68"/>
                          <a:pt x="375" y="63"/>
                          <a:pt x="378" y="63"/>
                        </a:cubicBezTo>
                        <a:cubicBezTo>
                          <a:pt x="379" y="63"/>
                          <a:pt x="379" y="65"/>
                          <a:pt x="380" y="65"/>
                        </a:cubicBezTo>
                        <a:cubicBezTo>
                          <a:pt x="383" y="66"/>
                          <a:pt x="387" y="66"/>
                          <a:pt x="387" y="69"/>
                        </a:cubicBezTo>
                        <a:cubicBezTo>
                          <a:pt x="387" y="72"/>
                          <a:pt x="384" y="73"/>
                          <a:pt x="384" y="76"/>
                        </a:cubicBezTo>
                        <a:cubicBezTo>
                          <a:pt x="384" y="77"/>
                          <a:pt x="384" y="78"/>
                          <a:pt x="385" y="79"/>
                        </a:cubicBezTo>
                        <a:cubicBezTo>
                          <a:pt x="394" y="79"/>
                          <a:pt x="394" y="79"/>
                          <a:pt x="394" y="79"/>
                        </a:cubicBezTo>
                        <a:cubicBezTo>
                          <a:pt x="395" y="79"/>
                          <a:pt x="395" y="79"/>
                          <a:pt x="396" y="79"/>
                        </a:cubicBezTo>
                        <a:cubicBezTo>
                          <a:pt x="400" y="79"/>
                          <a:pt x="402" y="75"/>
                          <a:pt x="403" y="72"/>
                        </a:cubicBezTo>
                        <a:cubicBezTo>
                          <a:pt x="404" y="69"/>
                          <a:pt x="407" y="68"/>
                          <a:pt x="407" y="66"/>
                        </a:cubicBezTo>
                        <a:cubicBezTo>
                          <a:pt x="407" y="61"/>
                          <a:pt x="401" y="63"/>
                          <a:pt x="397" y="61"/>
                        </a:cubicBezTo>
                        <a:cubicBezTo>
                          <a:pt x="399" y="58"/>
                          <a:pt x="401" y="57"/>
                          <a:pt x="405" y="56"/>
                        </a:cubicBezTo>
                        <a:cubicBezTo>
                          <a:pt x="408" y="55"/>
                          <a:pt x="409" y="52"/>
                          <a:pt x="413" y="51"/>
                        </a:cubicBezTo>
                        <a:cubicBezTo>
                          <a:pt x="414" y="57"/>
                          <a:pt x="416" y="62"/>
                          <a:pt x="421" y="65"/>
                        </a:cubicBezTo>
                        <a:cubicBezTo>
                          <a:pt x="423" y="66"/>
                          <a:pt x="424" y="69"/>
                          <a:pt x="426" y="69"/>
                        </a:cubicBezTo>
                        <a:cubicBezTo>
                          <a:pt x="428" y="69"/>
                          <a:pt x="428" y="67"/>
                          <a:pt x="428" y="66"/>
                        </a:cubicBezTo>
                        <a:cubicBezTo>
                          <a:pt x="428" y="65"/>
                          <a:pt x="427" y="64"/>
                          <a:pt x="427" y="62"/>
                        </a:cubicBezTo>
                        <a:cubicBezTo>
                          <a:pt x="428" y="62"/>
                          <a:pt x="428" y="61"/>
                          <a:pt x="428" y="61"/>
                        </a:cubicBezTo>
                        <a:cubicBezTo>
                          <a:pt x="432" y="61"/>
                          <a:pt x="435" y="65"/>
                          <a:pt x="435" y="69"/>
                        </a:cubicBezTo>
                        <a:cubicBezTo>
                          <a:pt x="435" y="73"/>
                          <a:pt x="435" y="79"/>
                          <a:pt x="431" y="79"/>
                        </a:cubicBezTo>
                        <a:cubicBezTo>
                          <a:pt x="430" y="79"/>
                          <a:pt x="429" y="78"/>
                          <a:pt x="428" y="78"/>
                        </a:cubicBezTo>
                        <a:cubicBezTo>
                          <a:pt x="426" y="78"/>
                          <a:pt x="426" y="78"/>
                          <a:pt x="426" y="78"/>
                        </a:cubicBezTo>
                        <a:cubicBezTo>
                          <a:pt x="425" y="85"/>
                          <a:pt x="424" y="89"/>
                          <a:pt x="419" y="95"/>
                        </a:cubicBezTo>
                        <a:cubicBezTo>
                          <a:pt x="416" y="94"/>
                          <a:pt x="416" y="94"/>
                          <a:pt x="416" y="94"/>
                        </a:cubicBezTo>
                        <a:cubicBezTo>
                          <a:pt x="415" y="95"/>
                          <a:pt x="414" y="96"/>
                          <a:pt x="412" y="97"/>
                        </a:cubicBezTo>
                        <a:cubicBezTo>
                          <a:pt x="413" y="101"/>
                          <a:pt x="416" y="102"/>
                          <a:pt x="418" y="106"/>
                        </a:cubicBezTo>
                        <a:cubicBezTo>
                          <a:pt x="415" y="107"/>
                          <a:pt x="412" y="106"/>
                          <a:pt x="410" y="108"/>
                        </a:cubicBezTo>
                        <a:cubicBezTo>
                          <a:pt x="412" y="110"/>
                          <a:pt x="414" y="111"/>
                          <a:pt x="415" y="113"/>
                        </a:cubicBezTo>
                        <a:cubicBezTo>
                          <a:pt x="412" y="115"/>
                          <a:pt x="412" y="118"/>
                          <a:pt x="409" y="121"/>
                        </a:cubicBezTo>
                        <a:cubicBezTo>
                          <a:pt x="407" y="118"/>
                          <a:pt x="408" y="115"/>
                          <a:pt x="406" y="112"/>
                        </a:cubicBezTo>
                        <a:cubicBezTo>
                          <a:pt x="405" y="111"/>
                          <a:pt x="405" y="111"/>
                          <a:pt x="405" y="111"/>
                        </a:cubicBezTo>
                        <a:cubicBezTo>
                          <a:pt x="404" y="114"/>
                          <a:pt x="402" y="116"/>
                          <a:pt x="400" y="116"/>
                        </a:cubicBezTo>
                        <a:cubicBezTo>
                          <a:pt x="399" y="117"/>
                          <a:pt x="399" y="117"/>
                          <a:pt x="399" y="117"/>
                        </a:cubicBezTo>
                        <a:cubicBezTo>
                          <a:pt x="399" y="118"/>
                          <a:pt x="400" y="118"/>
                          <a:pt x="400" y="118"/>
                        </a:cubicBezTo>
                        <a:cubicBezTo>
                          <a:pt x="400" y="121"/>
                          <a:pt x="397" y="121"/>
                          <a:pt x="395" y="123"/>
                        </a:cubicBezTo>
                        <a:cubicBezTo>
                          <a:pt x="394" y="120"/>
                          <a:pt x="395" y="117"/>
                          <a:pt x="392" y="115"/>
                        </a:cubicBezTo>
                        <a:cubicBezTo>
                          <a:pt x="391" y="118"/>
                          <a:pt x="391" y="120"/>
                          <a:pt x="388" y="122"/>
                        </a:cubicBezTo>
                        <a:cubicBezTo>
                          <a:pt x="388" y="121"/>
                          <a:pt x="388" y="120"/>
                          <a:pt x="387" y="120"/>
                        </a:cubicBezTo>
                        <a:cubicBezTo>
                          <a:pt x="383" y="120"/>
                          <a:pt x="379" y="124"/>
                          <a:pt x="379" y="128"/>
                        </a:cubicBezTo>
                        <a:cubicBezTo>
                          <a:pt x="379" y="130"/>
                          <a:pt x="381" y="130"/>
                          <a:pt x="382" y="133"/>
                        </a:cubicBezTo>
                        <a:cubicBezTo>
                          <a:pt x="381" y="133"/>
                          <a:pt x="381" y="133"/>
                          <a:pt x="381" y="133"/>
                        </a:cubicBezTo>
                        <a:cubicBezTo>
                          <a:pt x="379" y="132"/>
                          <a:pt x="379" y="132"/>
                          <a:pt x="379" y="132"/>
                        </a:cubicBezTo>
                        <a:cubicBezTo>
                          <a:pt x="378" y="136"/>
                          <a:pt x="378" y="138"/>
                          <a:pt x="378" y="142"/>
                        </a:cubicBezTo>
                        <a:cubicBezTo>
                          <a:pt x="378" y="146"/>
                          <a:pt x="380" y="151"/>
                          <a:pt x="384" y="151"/>
                        </a:cubicBezTo>
                        <a:cubicBezTo>
                          <a:pt x="391" y="151"/>
                          <a:pt x="385" y="164"/>
                          <a:pt x="381" y="172"/>
                        </a:cubicBezTo>
                        <a:cubicBezTo>
                          <a:pt x="378" y="177"/>
                          <a:pt x="372" y="177"/>
                          <a:pt x="370" y="183"/>
                        </a:cubicBezTo>
                        <a:cubicBezTo>
                          <a:pt x="366" y="190"/>
                          <a:pt x="365" y="195"/>
                          <a:pt x="359" y="202"/>
                        </a:cubicBezTo>
                        <a:cubicBezTo>
                          <a:pt x="357" y="205"/>
                          <a:pt x="355" y="206"/>
                          <a:pt x="353" y="209"/>
                        </a:cubicBezTo>
                        <a:cubicBezTo>
                          <a:pt x="353" y="216"/>
                          <a:pt x="353" y="216"/>
                          <a:pt x="353" y="216"/>
                        </a:cubicBezTo>
                        <a:cubicBezTo>
                          <a:pt x="353" y="219"/>
                          <a:pt x="356" y="218"/>
                          <a:pt x="358" y="220"/>
                        </a:cubicBezTo>
                        <a:cubicBezTo>
                          <a:pt x="370" y="227"/>
                          <a:pt x="362" y="230"/>
                          <a:pt x="371" y="230"/>
                        </a:cubicBezTo>
                        <a:cubicBezTo>
                          <a:pt x="375" y="230"/>
                          <a:pt x="376" y="234"/>
                          <a:pt x="379" y="236"/>
                        </a:cubicBezTo>
                        <a:cubicBezTo>
                          <a:pt x="387" y="240"/>
                          <a:pt x="393" y="241"/>
                          <a:pt x="399" y="247"/>
                        </a:cubicBezTo>
                        <a:cubicBezTo>
                          <a:pt x="402" y="250"/>
                          <a:pt x="401" y="253"/>
                          <a:pt x="403" y="256"/>
                        </a:cubicBezTo>
                        <a:cubicBezTo>
                          <a:pt x="412" y="266"/>
                          <a:pt x="425" y="259"/>
                          <a:pt x="421" y="269"/>
                        </a:cubicBezTo>
                        <a:cubicBezTo>
                          <a:pt x="424" y="270"/>
                          <a:pt x="425" y="272"/>
                          <a:pt x="426" y="275"/>
                        </a:cubicBezTo>
                        <a:cubicBezTo>
                          <a:pt x="428" y="275"/>
                          <a:pt x="428" y="274"/>
                          <a:pt x="430" y="274"/>
                        </a:cubicBezTo>
                        <a:cubicBezTo>
                          <a:pt x="432" y="274"/>
                          <a:pt x="433" y="275"/>
                          <a:pt x="435" y="275"/>
                        </a:cubicBezTo>
                        <a:cubicBezTo>
                          <a:pt x="436" y="275"/>
                          <a:pt x="437" y="275"/>
                          <a:pt x="438" y="274"/>
                        </a:cubicBezTo>
                        <a:cubicBezTo>
                          <a:pt x="439" y="274"/>
                          <a:pt x="440" y="274"/>
                          <a:pt x="441" y="274"/>
                        </a:cubicBezTo>
                        <a:cubicBezTo>
                          <a:pt x="447" y="274"/>
                          <a:pt x="450" y="277"/>
                          <a:pt x="453" y="282"/>
                        </a:cubicBezTo>
                        <a:cubicBezTo>
                          <a:pt x="455" y="286"/>
                          <a:pt x="459" y="285"/>
                          <a:pt x="463" y="287"/>
                        </a:cubicBezTo>
                        <a:cubicBezTo>
                          <a:pt x="470" y="292"/>
                          <a:pt x="473" y="296"/>
                          <a:pt x="481" y="296"/>
                        </a:cubicBezTo>
                        <a:cubicBezTo>
                          <a:pt x="481" y="296"/>
                          <a:pt x="482" y="296"/>
                          <a:pt x="482" y="297"/>
                        </a:cubicBezTo>
                        <a:cubicBezTo>
                          <a:pt x="482" y="298"/>
                          <a:pt x="481" y="298"/>
                          <a:pt x="481" y="298"/>
                        </a:cubicBezTo>
                        <a:cubicBezTo>
                          <a:pt x="481" y="299"/>
                          <a:pt x="483" y="299"/>
                          <a:pt x="484" y="300"/>
                        </a:cubicBezTo>
                        <a:cubicBezTo>
                          <a:pt x="486" y="302"/>
                          <a:pt x="487" y="303"/>
                          <a:pt x="490" y="305"/>
                        </a:cubicBezTo>
                        <a:cubicBezTo>
                          <a:pt x="492" y="308"/>
                          <a:pt x="495" y="311"/>
                          <a:pt x="497" y="31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8" name="Google Shape;38;p4"/>
                  <p:cNvSpPr/>
                  <p:nvPr/>
                </p:nvSpPr>
                <p:spPr>
                  <a:xfrm>
                    <a:off x="5040313" y="973138"/>
                    <a:ext cx="1555749" cy="2028825"/>
                  </a:xfrm>
                  <a:custGeom>
                    <a:avLst/>
                    <a:gdLst/>
                    <a:ahLst/>
                    <a:cxnLst/>
                    <a:rect l="l" t="t" r="r" b="b"/>
                    <a:pathLst>
                      <a:path w="858" h="1119" extrusionOk="0">
                        <a:moveTo>
                          <a:pt x="64" y="368"/>
                        </a:moveTo>
                        <a:cubicBezTo>
                          <a:pt x="64" y="371"/>
                          <a:pt x="68" y="371"/>
                          <a:pt x="70" y="371"/>
                        </a:cubicBezTo>
                        <a:cubicBezTo>
                          <a:pt x="72" y="371"/>
                          <a:pt x="72" y="369"/>
                          <a:pt x="74" y="367"/>
                        </a:cubicBezTo>
                        <a:cubicBezTo>
                          <a:pt x="75" y="366"/>
                          <a:pt x="77" y="367"/>
                          <a:pt x="79" y="367"/>
                        </a:cubicBezTo>
                        <a:cubicBezTo>
                          <a:pt x="79" y="363"/>
                          <a:pt x="81" y="358"/>
                          <a:pt x="85" y="358"/>
                        </a:cubicBezTo>
                        <a:cubicBezTo>
                          <a:pt x="87" y="358"/>
                          <a:pt x="88" y="360"/>
                          <a:pt x="89" y="360"/>
                        </a:cubicBezTo>
                        <a:cubicBezTo>
                          <a:pt x="91" y="360"/>
                          <a:pt x="92" y="359"/>
                          <a:pt x="92" y="358"/>
                        </a:cubicBezTo>
                        <a:cubicBezTo>
                          <a:pt x="92" y="354"/>
                          <a:pt x="85" y="354"/>
                          <a:pt x="81" y="356"/>
                        </a:cubicBezTo>
                        <a:cubicBezTo>
                          <a:pt x="74" y="359"/>
                          <a:pt x="64" y="360"/>
                          <a:pt x="64" y="368"/>
                        </a:cubicBezTo>
                        <a:close/>
                        <a:moveTo>
                          <a:pt x="82" y="388"/>
                        </a:moveTo>
                        <a:cubicBezTo>
                          <a:pt x="81" y="390"/>
                          <a:pt x="80" y="391"/>
                          <a:pt x="79" y="393"/>
                        </a:cubicBezTo>
                        <a:cubicBezTo>
                          <a:pt x="81" y="394"/>
                          <a:pt x="82" y="393"/>
                          <a:pt x="84" y="394"/>
                        </a:cubicBezTo>
                        <a:cubicBezTo>
                          <a:pt x="84" y="391"/>
                          <a:pt x="84" y="390"/>
                          <a:pt x="82" y="388"/>
                        </a:cubicBezTo>
                        <a:close/>
                        <a:moveTo>
                          <a:pt x="234" y="27"/>
                        </a:moveTo>
                        <a:cubicBezTo>
                          <a:pt x="232" y="28"/>
                          <a:pt x="230" y="29"/>
                          <a:pt x="230" y="32"/>
                        </a:cubicBezTo>
                        <a:cubicBezTo>
                          <a:pt x="230" y="33"/>
                          <a:pt x="231" y="33"/>
                          <a:pt x="231" y="34"/>
                        </a:cubicBezTo>
                        <a:cubicBezTo>
                          <a:pt x="232" y="33"/>
                          <a:pt x="233" y="32"/>
                          <a:pt x="235" y="32"/>
                        </a:cubicBezTo>
                        <a:cubicBezTo>
                          <a:pt x="235" y="31"/>
                          <a:pt x="236" y="31"/>
                          <a:pt x="236" y="31"/>
                        </a:cubicBezTo>
                        <a:cubicBezTo>
                          <a:pt x="236" y="29"/>
                          <a:pt x="235" y="28"/>
                          <a:pt x="234" y="27"/>
                        </a:cubicBezTo>
                        <a:close/>
                        <a:moveTo>
                          <a:pt x="235" y="2"/>
                        </a:moveTo>
                        <a:cubicBezTo>
                          <a:pt x="235" y="4"/>
                          <a:pt x="237" y="5"/>
                          <a:pt x="238" y="6"/>
                        </a:cubicBezTo>
                        <a:cubicBezTo>
                          <a:pt x="240" y="5"/>
                          <a:pt x="240" y="3"/>
                          <a:pt x="241" y="1"/>
                        </a:cubicBezTo>
                        <a:cubicBezTo>
                          <a:pt x="239" y="0"/>
                          <a:pt x="235" y="0"/>
                          <a:pt x="235" y="2"/>
                        </a:cubicBezTo>
                        <a:close/>
                        <a:moveTo>
                          <a:pt x="720" y="768"/>
                        </a:moveTo>
                        <a:cubicBezTo>
                          <a:pt x="722" y="778"/>
                          <a:pt x="728" y="782"/>
                          <a:pt x="736" y="789"/>
                        </a:cubicBezTo>
                        <a:cubicBezTo>
                          <a:pt x="736" y="789"/>
                          <a:pt x="736" y="788"/>
                          <a:pt x="736" y="788"/>
                        </a:cubicBezTo>
                        <a:cubicBezTo>
                          <a:pt x="736" y="784"/>
                          <a:pt x="733" y="782"/>
                          <a:pt x="730" y="779"/>
                        </a:cubicBezTo>
                        <a:cubicBezTo>
                          <a:pt x="727" y="774"/>
                          <a:pt x="726" y="769"/>
                          <a:pt x="720" y="768"/>
                        </a:cubicBezTo>
                        <a:close/>
                        <a:moveTo>
                          <a:pt x="842" y="850"/>
                        </a:moveTo>
                        <a:cubicBezTo>
                          <a:pt x="841" y="850"/>
                          <a:pt x="841" y="850"/>
                          <a:pt x="841" y="850"/>
                        </a:cubicBezTo>
                        <a:cubicBezTo>
                          <a:pt x="841" y="852"/>
                          <a:pt x="842" y="854"/>
                          <a:pt x="842" y="856"/>
                        </a:cubicBezTo>
                        <a:cubicBezTo>
                          <a:pt x="842" y="862"/>
                          <a:pt x="839" y="865"/>
                          <a:pt x="835" y="868"/>
                        </a:cubicBezTo>
                        <a:cubicBezTo>
                          <a:pt x="834" y="869"/>
                          <a:pt x="831" y="869"/>
                          <a:pt x="831" y="871"/>
                        </a:cubicBezTo>
                        <a:cubicBezTo>
                          <a:pt x="831" y="873"/>
                          <a:pt x="832" y="874"/>
                          <a:pt x="832" y="876"/>
                        </a:cubicBezTo>
                        <a:cubicBezTo>
                          <a:pt x="832" y="884"/>
                          <a:pt x="832" y="884"/>
                          <a:pt x="832" y="884"/>
                        </a:cubicBezTo>
                        <a:cubicBezTo>
                          <a:pt x="832" y="889"/>
                          <a:pt x="829" y="891"/>
                          <a:pt x="826" y="895"/>
                        </a:cubicBezTo>
                        <a:cubicBezTo>
                          <a:pt x="829" y="896"/>
                          <a:pt x="828" y="900"/>
                          <a:pt x="829" y="904"/>
                        </a:cubicBezTo>
                        <a:cubicBezTo>
                          <a:pt x="830" y="906"/>
                          <a:pt x="832" y="906"/>
                          <a:pt x="833" y="908"/>
                        </a:cubicBezTo>
                        <a:cubicBezTo>
                          <a:pt x="837" y="903"/>
                          <a:pt x="834" y="897"/>
                          <a:pt x="837" y="891"/>
                        </a:cubicBezTo>
                        <a:cubicBezTo>
                          <a:pt x="839" y="885"/>
                          <a:pt x="840" y="881"/>
                          <a:pt x="842" y="875"/>
                        </a:cubicBezTo>
                        <a:cubicBezTo>
                          <a:pt x="844" y="870"/>
                          <a:pt x="848" y="867"/>
                          <a:pt x="848" y="861"/>
                        </a:cubicBezTo>
                        <a:cubicBezTo>
                          <a:pt x="848" y="856"/>
                          <a:pt x="844" y="854"/>
                          <a:pt x="842" y="850"/>
                        </a:cubicBezTo>
                        <a:close/>
                        <a:moveTo>
                          <a:pt x="858" y="1055"/>
                        </a:moveTo>
                        <a:cubicBezTo>
                          <a:pt x="858" y="1055"/>
                          <a:pt x="858" y="1055"/>
                          <a:pt x="858" y="1055"/>
                        </a:cubicBezTo>
                        <a:cubicBezTo>
                          <a:pt x="854" y="1057"/>
                          <a:pt x="852" y="1058"/>
                          <a:pt x="848" y="1060"/>
                        </a:cubicBezTo>
                        <a:cubicBezTo>
                          <a:pt x="845" y="1061"/>
                          <a:pt x="843" y="1059"/>
                          <a:pt x="840" y="1060"/>
                        </a:cubicBezTo>
                        <a:cubicBezTo>
                          <a:pt x="837" y="1062"/>
                          <a:pt x="838" y="1067"/>
                          <a:pt x="834" y="1067"/>
                        </a:cubicBezTo>
                        <a:cubicBezTo>
                          <a:pt x="832" y="1067"/>
                          <a:pt x="831" y="1066"/>
                          <a:pt x="829" y="1066"/>
                        </a:cubicBezTo>
                        <a:cubicBezTo>
                          <a:pt x="825" y="1065"/>
                          <a:pt x="822" y="1066"/>
                          <a:pt x="818" y="1066"/>
                        </a:cubicBezTo>
                        <a:cubicBezTo>
                          <a:pt x="811" y="1066"/>
                          <a:pt x="808" y="1061"/>
                          <a:pt x="802" y="1061"/>
                        </a:cubicBezTo>
                        <a:cubicBezTo>
                          <a:pt x="797" y="1061"/>
                          <a:pt x="796" y="1067"/>
                          <a:pt x="792" y="1070"/>
                        </a:cubicBezTo>
                        <a:cubicBezTo>
                          <a:pt x="790" y="1071"/>
                          <a:pt x="788" y="1070"/>
                          <a:pt x="786" y="1071"/>
                        </a:cubicBezTo>
                        <a:cubicBezTo>
                          <a:pt x="780" y="1073"/>
                          <a:pt x="777" y="1077"/>
                          <a:pt x="771" y="1079"/>
                        </a:cubicBezTo>
                        <a:cubicBezTo>
                          <a:pt x="773" y="1082"/>
                          <a:pt x="773" y="1084"/>
                          <a:pt x="776" y="1087"/>
                        </a:cubicBezTo>
                        <a:cubicBezTo>
                          <a:pt x="776" y="1087"/>
                          <a:pt x="778" y="1087"/>
                          <a:pt x="778" y="1088"/>
                        </a:cubicBezTo>
                        <a:cubicBezTo>
                          <a:pt x="778" y="1096"/>
                          <a:pt x="773" y="1102"/>
                          <a:pt x="765" y="1102"/>
                        </a:cubicBezTo>
                        <a:cubicBezTo>
                          <a:pt x="765" y="1104"/>
                          <a:pt x="765" y="1105"/>
                          <a:pt x="765" y="1106"/>
                        </a:cubicBezTo>
                        <a:cubicBezTo>
                          <a:pt x="761" y="1106"/>
                          <a:pt x="760" y="1101"/>
                          <a:pt x="757" y="1101"/>
                        </a:cubicBezTo>
                        <a:cubicBezTo>
                          <a:pt x="749" y="1101"/>
                          <a:pt x="747" y="1108"/>
                          <a:pt x="743" y="1114"/>
                        </a:cubicBezTo>
                        <a:cubicBezTo>
                          <a:pt x="742" y="1116"/>
                          <a:pt x="743" y="1119"/>
                          <a:pt x="741" y="1119"/>
                        </a:cubicBezTo>
                        <a:cubicBezTo>
                          <a:pt x="732" y="1119"/>
                          <a:pt x="737" y="1103"/>
                          <a:pt x="729" y="1099"/>
                        </a:cubicBezTo>
                        <a:cubicBezTo>
                          <a:pt x="722" y="1096"/>
                          <a:pt x="719" y="1092"/>
                          <a:pt x="712" y="1088"/>
                        </a:cubicBezTo>
                        <a:cubicBezTo>
                          <a:pt x="710" y="1086"/>
                          <a:pt x="710" y="1084"/>
                          <a:pt x="708" y="1084"/>
                        </a:cubicBezTo>
                        <a:cubicBezTo>
                          <a:pt x="705" y="1084"/>
                          <a:pt x="703" y="1086"/>
                          <a:pt x="700" y="1086"/>
                        </a:cubicBezTo>
                        <a:cubicBezTo>
                          <a:pt x="694" y="1086"/>
                          <a:pt x="694" y="1086"/>
                          <a:pt x="694" y="1086"/>
                        </a:cubicBezTo>
                        <a:cubicBezTo>
                          <a:pt x="693" y="1086"/>
                          <a:pt x="693" y="1086"/>
                          <a:pt x="691" y="1086"/>
                        </a:cubicBezTo>
                        <a:cubicBezTo>
                          <a:pt x="686" y="1086"/>
                          <a:pt x="685" y="1079"/>
                          <a:pt x="680" y="1079"/>
                        </a:cubicBezTo>
                        <a:cubicBezTo>
                          <a:pt x="672" y="1079"/>
                          <a:pt x="668" y="1084"/>
                          <a:pt x="659" y="1084"/>
                        </a:cubicBezTo>
                        <a:cubicBezTo>
                          <a:pt x="657" y="1084"/>
                          <a:pt x="656" y="1084"/>
                          <a:pt x="654" y="1084"/>
                        </a:cubicBezTo>
                        <a:cubicBezTo>
                          <a:pt x="648" y="1084"/>
                          <a:pt x="648" y="1084"/>
                          <a:pt x="648" y="1084"/>
                        </a:cubicBezTo>
                        <a:cubicBezTo>
                          <a:pt x="644" y="1084"/>
                          <a:pt x="642" y="1081"/>
                          <a:pt x="638" y="1081"/>
                        </a:cubicBezTo>
                        <a:cubicBezTo>
                          <a:pt x="633" y="1081"/>
                          <a:pt x="631" y="1086"/>
                          <a:pt x="626" y="1090"/>
                        </a:cubicBezTo>
                        <a:cubicBezTo>
                          <a:pt x="621" y="1094"/>
                          <a:pt x="616" y="1094"/>
                          <a:pt x="612" y="1099"/>
                        </a:cubicBezTo>
                        <a:cubicBezTo>
                          <a:pt x="611" y="1101"/>
                          <a:pt x="612" y="1105"/>
                          <a:pt x="609" y="1106"/>
                        </a:cubicBezTo>
                        <a:cubicBezTo>
                          <a:pt x="168" y="1107"/>
                          <a:pt x="168" y="1107"/>
                          <a:pt x="168" y="1107"/>
                        </a:cubicBezTo>
                        <a:cubicBezTo>
                          <a:pt x="168" y="1107"/>
                          <a:pt x="168" y="1107"/>
                          <a:pt x="168" y="1107"/>
                        </a:cubicBezTo>
                        <a:cubicBezTo>
                          <a:pt x="168" y="921"/>
                          <a:pt x="168" y="921"/>
                          <a:pt x="168" y="921"/>
                        </a:cubicBezTo>
                        <a:cubicBezTo>
                          <a:pt x="1" y="920"/>
                          <a:pt x="1" y="920"/>
                          <a:pt x="1" y="920"/>
                        </a:cubicBezTo>
                        <a:cubicBezTo>
                          <a:pt x="1" y="920"/>
                          <a:pt x="1" y="920"/>
                          <a:pt x="1" y="920"/>
                        </a:cubicBezTo>
                        <a:cubicBezTo>
                          <a:pt x="0" y="364"/>
                          <a:pt x="0" y="364"/>
                          <a:pt x="0" y="364"/>
                        </a:cubicBezTo>
                        <a:cubicBezTo>
                          <a:pt x="0" y="364"/>
                          <a:pt x="0" y="364"/>
                          <a:pt x="0" y="364"/>
                        </a:cubicBezTo>
                        <a:cubicBezTo>
                          <a:pt x="4" y="368"/>
                          <a:pt x="9" y="370"/>
                          <a:pt x="15" y="372"/>
                        </a:cubicBezTo>
                        <a:cubicBezTo>
                          <a:pt x="27" y="376"/>
                          <a:pt x="34" y="378"/>
                          <a:pt x="46" y="382"/>
                        </a:cubicBezTo>
                        <a:cubicBezTo>
                          <a:pt x="52" y="384"/>
                          <a:pt x="58" y="384"/>
                          <a:pt x="61" y="390"/>
                        </a:cubicBezTo>
                        <a:cubicBezTo>
                          <a:pt x="65" y="396"/>
                          <a:pt x="62" y="403"/>
                          <a:pt x="67" y="408"/>
                        </a:cubicBezTo>
                        <a:cubicBezTo>
                          <a:pt x="71" y="412"/>
                          <a:pt x="76" y="410"/>
                          <a:pt x="82" y="411"/>
                        </a:cubicBezTo>
                        <a:cubicBezTo>
                          <a:pt x="85" y="412"/>
                          <a:pt x="86" y="415"/>
                          <a:pt x="88" y="417"/>
                        </a:cubicBezTo>
                        <a:cubicBezTo>
                          <a:pt x="97" y="424"/>
                          <a:pt x="91" y="422"/>
                          <a:pt x="98" y="422"/>
                        </a:cubicBezTo>
                        <a:cubicBezTo>
                          <a:pt x="106" y="422"/>
                          <a:pt x="108" y="430"/>
                          <a:pt x="115" y="430"/>
                        </a:cubicBezTo>
                        <a:cubicBezTo>
                          <a:pt x="121" y="430"/>
                          <a:pt x="121" y="430"/>
                          <a:pt x="121" y="430"/>
                        </a:cubicBezTo>
                        <a:cubicBezTo>
                          <a:pt x="132" y="430"/>
                          <a:pt x="137" y="421"/>
                          <a:pt x="148" y="421"/>
                        </a:cubicBezTo>
                        <a:cubicBezTo>
                          <a:pt x="149" y="421"/>
                          <a:pt x="149" y="422"/>
                          <a:pt x="150" y="423"/>
                        </a:cubicBezTo>
                        <a:cubicBezTo>
                          <a:pt x="150" y="418"/>
                          <a:pt x="150" y="418"/>
                          <a:pt x="150" y="418"/>
                        </a:cubicBezTo>
                        <a:cubicBezTo>
                          <a:pt x="151" y="418"/>
                          <a:pt x="151" y="418"/>
                          <a:pt x="152" y="418"/>
                        </a:cubicBezTo>
                        <a:cubicBezTo>
                          <a:pt x="153" y="418"/>
                          <a:pt x="153" y="418"/>
                          <a:pt x="154" y="418"/>
                        </a:cubicBezTo>
                        <a:cubicBezTo>
                          <a:pt x="155" y="412"/>
                          <a:pt x="159" y="410"/>
                          <a:pt x="161" y="405"/>
                        </a:cubicBezTo>
                        <a:cubicBezTo>
                          <a:pt x="162" y="406"/>
                          <a:pt x="162" y="406"/>
                          <a:pt x="162" y="406"/>
                        </a:cubicBezTo>
                        <a:cubicBezTo>
                          <a:pt x="166" y="399"/>
                          <a:pt x="168" y="394"/>
                          <a:pt x="167" y="386"/>
                        </a:cubicBezTo>
                        <a:cubicBezTo>
                          <a:pt x="170" y="385"/>
                          <a:pt x="171" y="383"/>
                          <a:pt x="172" y="381"/>
                        </a:cubicBezTo>
                        <a:cubicBezTo>
                          <a:pt x="173" y="379"/>
                          <a:pt x="173" y="377"/>
                          <a:pt x="174" y="377"/>
                        </a:cubicBezTo>
                        <a:cubicBezTo>
                          <a:pt x="175" y="377"/>
                          <a:pt x="175" y="378"/>
                          <a:pt x="175" y="378"/>
                        </a:cubicBezTo>
                        <a:cubicBezTo>
                          <a:pt x="175" y="377"/>
                          <a:pt x="175" y="376"/>
                          <a:pt x="175" y="374"/>
                        </a:cubicBezTo>
                        <a:cubicBezTo>
                          <a:pt x="178" y="374"/>
                          <a:pt x="179" y="374"/>
                          <a:pt x="181" y="374"/>
                        </a:cubicBezTo>
                        <a:cubicBezTo>
                          <a:pt x="180" y="373"/>
                          <a:pt x="180" y="372"/>
                          <a:pt x="180" y="370"/>
                        </a:cubicBezTo>
                        <a:cubicBezTo>
                          <a:pt x="180" y="369"/>
                          <a:pt x="180" y="367"/>
                          <a:pt x="182" y="367"/>
                        </a:cubicBezTo>
                        <a:cubicBezTo>
                          <a:pt x="182" y="367"/>
                          <a:pt x="182" y="368"/>
                          <a:pt x="183" y="368"/>
                        </a:cubicBezTo>
                        <a:cubicBezTo>
                          <a:pt x="183" y="364"/>
                          <a:pt x="183" y="364"/>
                          <a:pt x="183" y="364"/>
                        </a:cubicBezTo>
                        <a:cubicBezTo>
                          <a:pt x="183" y="352"/>
                          <a:pt x="191" y="346"/>
                          <a:pt x="191" y="334"/>
                        </a:cubicBezTo>
                        <a:cubicBezTo>
                          <a:pt x="191" y="331"/>
                          <a:pt x="190" y="330"/>
                          <a:pt x="190" y="328"/>
                        </a:cubicBezTo>
                        <a:cubicBezTo>
                          <a:pt x="190" y="325"/>
                          <a:pt x="191" y="323"/>
                          <a:pt x="191" y="320"/>
                        </a:cubicBezTo>
                        <a:cubicBezTo>
                          <a:pt x="191" y="312"/>
                          <a:pt x="193" y="307"/>
                          <a:pt x="196" y="300"/>
                        </a:cubicBezTo>
                        <a:cubicBezTo>
                          <a:pt x="198" y="295"/>
                          <a:pt x="197" y="291"/>
                          <a:pt x="201" y="288"/>
                        </a:cubicBezTo>
                        <a:cubicBezTo>
                          <a:pt x="207" y="288"/>
                          <a:pt x="201" y="289"/>
                          <a:pt x="201" y="285"/>
                        </a:cubicBezTo>
                        <a:cubicBezTo>
                          <a:pt x="201" y="284"/>
                          <a:pt x="202" y="284"/>
                          <a:pt x="203" y="283"/>
                        </a:cubicBezTo>
                        <a:cubicBezTo>
                          <a:pt x="205" y="281"/>
                          <a:pt x="204" y="278"/>
                          <a:pt x="205" y="275"/>
                        </a:cubicBezTo>
                        <a:cubicBezTo>
                          <a:pt x="198" y="265"/>
                          <a:pt x="196" y="257"/>
                          <a:pt x="196" y="245"/>
                        </a:cubicBezTo>
                        <a:cubicBezTo>
                          <a:pt x="196" y="239"/>
                          <a:pt x="201" y="236"/>
                          <a:pt x="201" y="229"/>
                        </a:cubicBezTo>
                        <a:cubicBezTo>
                          <a:pt x="201" y="224"/>
                          <a:pt x="201" y="224"/>
                          <a:pt x="201" y="224"/>
                        </a:cubicBezTo>
                        <a:cubicBezTo>
                          <a:pt x="201" y="218"/>
                          <a:pt x="193" y="218"/>
                          <a:pt x="193" y="213"/>
                        </a:cubicBezTo>
                        <a:cubicBezTo>
                          <a:pt x="193" y="210"/>
                          <a:pt x="195" y="208"/>
                          <a:pt x="195" y="205"/>
                        </a:cubicBezTo>
                        <a:cubicBezTo>
                          <a:pt x="196" y="200"/>
                          <a:pt x="195" y="197"/>
                          <a:pt x="198" y="193"/>
                        </a:cubicBezTo>
                        <a:cubicBezTo>
                          <a:pt x="201" y="190"/>
                          <a:pt x="199" y="186"/>
                          <a:pt x="201" y="182"/>
                        </a:cubicBezTo>
                        <a:cubicBezTo>
                          <a:pt x="204" y="183"/>
                          <a:pt x="204" y="185"/>
                          <a:pt x="205" y="187"/>
                        </a:cubicBezTo>
                        <a:cubicBezTo>
                          <a:pt x="206" y="187"/>
                          <a:pt x="206" y="187"/>
                          <a:pt x="206" y="187"/>
                        </a:cubicBezTo>
                        <a:cubicBezTo>
                          <a:pt x="206" y="184"/>
                          <a:pt x="208" y="183"/>
                          <a:pt x="209" y="180"/>
                        </a:cubicBezTo>
                        <a:cubicBezTo>
                          <a:pt x="205" y="179"/>
                          <a:pt x="205" y="175"/>
                          <a:pt x="203" y="171"/>
                        </a:cubicBezTo>
                        <a:cubicBezTo>
                          <a:pt x="202" y="167"/>
                          <a:pt x="200" y="164"/>
                          <a:pt x="200" y="160"/>
                        </a:cubicBezTo>
                        <a:cubicBezTo>
                          <a:pt x="200" y="156"/>
                          <a:pt x="204" y="156"/>
                          <a:pt x="207" y="153"/>
                        </a:cubicBezTo>
                        <a:cubicBezTo>
                          <a:pt x="210" y="151"/>
                          <a:pt x="210" y="148"/>
                          <a:pt x="213" y="145"/>
                        </a:cubicBezTo>
                        <a:cubicBezTo>
                          <a:pt x="219" y="150"/>
                          <a:pt x="221" y="162"/>
                          <a:pt x="218" y="146"/>
                        </a:cubicBezTo>
                        <a:cubicBezTo>
                          <a:pt x="228" y="147"/>
                          <a:pt x="218" y="143"/>
                          <a:pt x="215" y="141"/>
                        </a:cubicBezTo>
                        <a:cubicBezTo>
                          <a:pt x="232" y="133"/>
                          <a:pt x="206" y="142"/>
                          <a:pt x="206" y="125"/>
                        </a:cubicBezTo>
                        <a:cubicBezTo>
                          <a:pt x="206" y="122"/>
                          <a:pt x="206" y="120"/>
                          <a:pt x="208" y="118"/>
                        </a:cubicBezTo>
                        <a:cubicBezTo>
                          <a:pt x="210" y="119"/>
                          <a:pt x="210" y="119"/>
                          <a:pt x="210" y="119"/>
                        </a:cubicBezTo>
                        <a:cubicBezTo>
                          <a:pt x="210" y="117"/>
                          <a:pt x="209" y="117"/>
                          <a:pt x="209" y="115"/>
                        </a:cubicBezTo>
                        <a:cubicBezTo>
                          <a:pt x="209" y="111"/>
                          <a:pt x="212" y="110"/>
                          <a:pt x="215" y="107"/>
                        </a:cubicBezTo>
                        <a:cubicBezTo>
                          <a:pt x="217" y="110"/>
                          <a:pt x="218" y="112"/>
                          <a:pt x="219" y="115"/>
                        </a:cubicBezTo>
                        <a:cubicBezTo>
                          <a:pt x="219" y="116"/>
                          <a:pt x="220" y="117"/>
                          <a:pt x="220" y="115"/>
                        </a:cubicBezTo>
                        <a:cubicBezTo>
                          <a:pt x="220" y="113"/>
                          <a:pt x="219" y="112"/>
                          <a:pt x="219" y="110"/>
                        </a:cubicBezTo>
                        <a:cubicBezTo>
                          <a:pt x="219" y="108"/>
                          <a:pt x="219" y="108"/>
                          <a:pt x="219" y="108"/>
                        </a:cubicBezTo>
                        <a:cubicBezTo>
                          <a:pt x="224" y="108"/>
                          <a:pt x="224" y="108"/>
                          <a:pt x="224" y="108"/>
                        </a:cubicBezTo>
                        <a:cubicBezTo>
                          <a:pt x="224" y="107"/>
                          <a:pt x="224" y="107"/>
                          <a:pt x="224" y="106"/>
                        </a:cubicBezTo>
                        <a:cubicBezTo>
                          <a:pt x="224" y="103"/>
                          <a:pt x="219" y="104"/>
                          <a:pt x="219" y="101"/>
                        </a:cubicBezTo>
                        <a:cubicBezTo>
                          <a:pt x="219" y="95"/>
                          <a:pt x="223" y="93"/>
                          <a:pt x="226" y="89"/>
                        </a:cubicBezTo>
                        <a:cubicBezTo>
                          <a:pt x="226" y="88"/>
                          <a:pt x="225" y="87"/>
                          <a:pt x="225" y="86"/>
                        </a:cubicBezTo>
                        <a:cubicBezTo>
                          <a:pt x="225" y="79"/>
                          <a:pt x="230" y="75"/>
                          <a:pt x="230" y="68"/>
                        </a:cubicBezTo>
                        <a:cubicBezTo>
                          <a:pt x="230" y="61"/>
                          <a:pt x="230" y="61"/>
                          <a:pt x="230" y="61"/>
                        </a:cubicBezTo>
                        <a:cubicBezTo>
                          <a:pt x="230" y="57"/>
                          <a:pt x="230" y="55"/>
                          <a:pt x="230" y="51"/>
                        </a:cubicBezTo>
                        <a:cubicBezTo>
                          <a:pt x="230" y="49"/>
                          <a:pt x="230" y="48"/>
                          <a:pt x="230" y="46"/>
                        </a:cubicBezTo>
                        <a:cubicBezTo>
                          <a:pt x="232" y="46"/>
                          <a:pt x="233" y="46"/>
                          <a:pt x="234" y="46"/>
                        </a:cubicBezTo>
                        <a:cubicBezTo>
                          <a:pt x="239" y="46"/>
                          <a:pt x="242" y="43"/>
                          <a:pt x="244" y="39"/>
                        </a:cubicBezTo>
                        <a:cubicBezTo>
                          <a:pt x="245" y="36"/>
                          <a:pt x="244" y="33"/>
                          <a:pt x="247" y="33"/>
                        </a:cubicBezTo>
                        <a:cubicBezTo>
                          <a:pt x="249" y="33"/>
                          <a:pt x="250" y="33"/>
                          <a:pt x="252" y="33"/>
                        </a:cubicBezTo>
                        <a:cubicBezTo>
                          <a:pt x="252" y="33"/>
                          <a:pt x="252" y="34"/>
                          <a:pt x="252" y="34"/>
                        </a:cubicBezTo>
                        <a:cubicBezTo>
                          <a:pt x="252" y="39"/>
                          <a:pt x="250" y="41"/>
                          <a:pt x="249" y="45"/>
                        </a:cubicBezTo>
                        <a:cubicBezTo>
                          <a:pt x="250" y="45"/>
                          <a:pt x="250" y="46"/>
                          <a:pt x="250" y="46"/>
                        </a:cubicBezTo>
                        <a:cubicBezTo>
                          <a:pt x="253" y="46"/>
                          <a:pt x="254" y="45"/>
                          <a:pt x="256" y="45"/>
                        </a:cubicBezTo>
                        <a:cubicBezTo>
                          <a:pt x="258" y="45"/>
                          <a:pt x="258" y="47"/>
                          <a:pt x="259" y="47"/>
                        </a:cubicBezTo>
                        <a:cubicBezTo>
                          <a:pt x="261" y="47"/>
                          <a:pt x="265" y="47"/>
                          <a:pt x="265" y="50"/>
                        </a:cubicBezTo>
                        <a:cubicBezTo>
                          <a:pt x="265" y="52"/>
                          <a:pt x="263" y="54"/>
                          <a:pt x="263" y="56"/>
                        </a:cubicBezTo>
                        <a:cubicBezTo>
                          <a:pt x="263" y="60"/>
                          <a:pt x="266" y="62"/>
                          <a:pt x="267" y="66"/>
                        </a:cubicBezTo>
                        <a:cubicBezTo>
                          <a:pt x="270" y="73"/>
                          <a:pt x="270" y="78"/>
                          <a:pt x="270" y="86"/>
                        </a:cubicBezTo>
                        <a:cubicBezTo>
                          <a:pt x="270" y="89"/>
                          <a:pt x="269" y="91"/>
                          <a:pt x="269" y="94"/>
                        </a:cubicBezTo>
                        <a:cubicBezTo>
                          <a:pt x="269" y="98"/>
                          <a:pt x="272" y="102"/>
                          <a:pt x="276" y="102"/>
                        </a:cubicBezTo>
                        <a:cubicBezTo>
                          <a:pt x="279" y="102"/>
                          <a:pt x="280" y="100"/>
                          <a:pt x="283" y="100"/>
                        </a:cubicBezTo>
                        <a:cubicBezTo>
                          <a:pt x="285" y="100"/>
                          <a:pt x="285" y="103"/>
                          <a:pt x="285" y="105"/>
                        </a:cubicBezTo>
                        <a:cubicBezTo>
                          <a:pt x="285" y="109"/>
                          <a:pt x="281" y="111"/>
                          <a:pt x="281" y="116"/>
                        </a:cubicBezTo>
                        <a:cubicBezTo>
                          <a:pt x="281" y="119"/>
                          <a:pt x="280" y="122"/>
                          <a:pt x="283" y="124"/>
                        </a:cubicBezTo>
                        <a:cubicBezTo>
                          <a:pt x="286" y="126"/>
                          <a:pt x="289" y="125"/>
                          <a:pt x="291" y="127"/>
                        </a:cubicBezTo>
                        <a:cubicBezTo>
                          <a:pt x="292" y="130"/>
                          <a:pt x="291" y="132"/>
                          <a:pt x="293" y="135"/>
                        </a:cubicBezTo>
                        <a:cubicBezTo>
                          <a:pt x="295" y="137"/>
                          <a:pt x="300" y="136"/>
                          <a:pt x="300" y="139"/>
                        </a:cubicBezTo>
                        <a:cubicBezTo>
                          <a:pt x="300" y="145"/>
                          <a:pt x="295" y="147"/>
                          <a:pt x="295" y="153"/>
                        </a:cubicBezTo>
                        <a:cubicBezTo>
                          <a:pt x="295" y="154"/>
                          <a:pt x="296" y="155"/>
                          <a:pt x="297" y="155"/>
                        </a:cubicBezTo>
                        <a:cubicBezTo>
                          <a:pt x="299" y="155"/>
                          <a:pt x="300" y="154"/>
                          <a:pt x="302" y="153"/>
                        </a:cubicBezTo>
                        <a:cubicBezTo>
                          <a:pt x="304" y="153"/>
                          <a:pt x="304" y="153"/>
                          <a:pt x="304" y="153"/>
                        </a:cubicBezTo>
                        <a:cubicBezTo>
                          <a:pt x="304" y="157"/>
                          <a:pt x="303" y="159"/>
                          <a:pt x="303" y="164"/>
                        </a:cubicBezTo>
                        <a:cubicBezTo>
                          <a:pt x="303" y="174"/>
                          <a:pt x="310" y="179"/>
                          <a:pt x="310" y="189"/>
                        </a:cubicBezTo>
                        <a:cubicBezTo>
                          <a:pt x="310" y="194"/>
                          <a:pt x="305" y="196"/>
                          <a:pt x="305" y="201"/>
                        </a:cubicBezTo>
                        <a:cubicBezTo>
                          <a:pt x="305" y="206"/>
                          <a:pt x="308" y="208"/>
                          <a:pt x="311" y="212"/>
                        </a:cubicBezTo>
                        <a:cubicBezTo>
                          <a:pt x="313" y="219"/>
                          <a:pt x="312" y="224"/>
                          <a:pt x="315" y="232"/>
                        </a:cubicBezTo>
                        <a:cubicBezTo>
                          <a:pt x="318" y="239"/>
                          <a:pt x="323" y="242"/>
                          <a:pt x="328" y="248"/>
                        </a:cubicBezTo>
                        <a:cubicBezTo>
                          <a:pt x="335" y="242"/>
                          <a:pt x="336" y="233"/>
                          <a:pt x="345" y="233"/>
                        </a:cubicBezTo>
                        <a:cubicBezTo>
                          <a:pt x="347" y="233"/>
                          <a:pt x="347" y="235"/>
                          <a:pt x="349" y="235"/>
                        </a:cubicBezTo>
                        <a:cubicBezTo>
                          <a:pt x="354" y="235"/>
                          <a:pt x="355" y="230"/>
                          <a:pt x="359" y="229"/>
                        </a:cubicBezTo>
                        <a:cubicBezTo>
                          <a:pt x="360" y="231"/>
                          <a:pt x="363" y="231"/>
                          <a:pt x="363" y="233"/>
                        </a:cubicBezTo>
                        <a:cubicBezTo>
                          <a:pt x="363" y="234"/>
                          <a:pt x="363" y="234"/>
                          <a:pt x="363" y="235"/>
                        </a:cubicBezTo>
                        <a:cubicBezTo>
                          <a:pt x="363" y="236"/>
                          <a:pt x="365" y="236"/>
                          <a:pt x="365" y="237"/>
                        </a:cubicBezTo>
                        <a:cubicBezTo>
                          <a:pt x="368" y="242"/>
                          <a:pt x="367" y="248"/>
                          <a:pt x="372" y="250"/>
                        </a:cubicBezTo>
                        <a:cubicBezTo>
                          <a:pt x="376" y="252"/>
                          <a:pt x="381" y="250"/>
                          <a:pt x="383" y="255"/>
                        </a:cubicBezTo>
                        <a:cubicBezTo>
                          <a:pt x="384" y="257"/>
                          <a:pt x="384" y="259"/>
                          <a:pt x="385" y="261"/>
                        </a:cubicBezTo>
                        <a:cubicBezTo>
                          <a:pt x="389" y="265"/>
                          <a:pt x="394" y="264"/>
                          <a:pt x="398" y="268"/>
                        </a:cubicBezTo>
                        <a:cubicBezTo>
                          <a:pt x="401" y="270"/>
                          <a:pt x="405" y="270"/>
                          <a:pt x="405" y="273"/>
                        </a:cubicBezTo>
                        <a:cubicBezTo>
                          <a:pt x="405" y="277"/>
                          <a:pt x="401" y="278"/>
                          <a:pt x="401" y="283"/>
                        </a:cubicBezTo>
                        <a:cubicBezTo>
                          <a:pt x="401" y="287"/>
                          <a:pt x="402" y="289"/>
                          <a:pt x="405" y="292"/>
                        </a:cubicBezTo>
                        <a:cubicBezTo>
                          <a:pt x="402" y="294"/>
                          <a:pt x="400" y="297"/>
                          <a:pt x="400" y="301"/>
                        </a:cubicBezTo>
                        <a:cubicBezTo>
                          <a:pt x="400" y="308"/>
                          <a:pt x="408" y="311"/>
                          <a:pt x="408" y="319"/>
                        </a:cubicBezTo>
                        <a:cubicBezTo>
                          <a:pt x="408" y="321"/>
                          <a:pt x="407" y="322"/>
                          <a:pt x="407" y="324"/>
                        </a:cubicBezTo>
                        <a:cubicBezTo>
                          <a:pt x="407" y="328"/>
                          <a:pt x="413" y="329"/>
                          <a:pt x="413" y="333"/>
                        </a:cubicBezTo>
                        <a:cubicBezTo>
                          <a:pt x="413" y="336"/>
                          <a:pt x="411" y="338"/>
                          <a:pt x="411" y="342"/>
                        </a:cubicBezTo>
                        <a:cubicBezTo>
                          <a:pt x="411" y="344"/>
                          <a:pt x="412" y="344"/>
                          <a:pt x="412" y="346"/>
                        </a:cubicBezTo>
                        <a:cubicBezTo>
                          <a:pt x="412" y="349"/>
                          <a:pt x="409" y="350"/>
                          <a:pt x="409" y="353"/>
                        </a:cubicBezTo>
                        <a:cubicBezTo>
                          <a:pt x="409" y="359"/>
                          <a:pt x="414" y="361"/>
                          <a:pt x="418" y="366"/>
                        </a:cubicBezTo>
                        <a:cubicBezTo>
                          <a:pt x="424" y="374"/>
                          <a:pt x="427" y="380"/>
                          <a:pt x="435" y="386"/>
                        </a:cubicBezTo>
                        <a:cubicBezTo>
                          <a:pt x="438" y="385"/>
                          <a:pt x="438" y="385"/>
                          <a:pt x="438" y="385"/>
                        </a:cubicBezTo>
                        <a:cubicBezTo>
                          <a:pt x="437" y="387"/>
                          <a:pt x="437" y="388"/>
                          <a:pt x="437" y="390"/>
                        </a:cubicBezTo>
                        <a:cubicBezTo>
                          <a:pt x="437" y="392"/>
                          <a:pt x="438" y="394"/>
                          <a:pt x="439" y="396"/>
                        </a:cubicBezTo>
                        <a:cubicBezTo>
                          <a:pt x="443" y="405"/>
                          <a:pt x="444" y="410"/>
                          <a:pt x="446" y="420"/>
                        </a:cubicBezTo>
                        <a:cubicBezTo>
                          <a:pt x="446" y="421"/>
                          <a:pt x="447" y="422"/>
                          <a:pt x="447" y="423"/>
                        </a:cubicBezTo>
                        <a:cubicBezTo>
                          <a:pt x="447" y="431"/>
                          <a:pt x="447" y="435"/>
                          <a:pt x="447" y="443"/>
                        </a:cubicBezTo>
                        <a:cubicBezTo>
                          <a:pt x="442" y="455"/>
                          <a:pt x="442" y="455"/>
                          <a:pt x="442" y="455"/>
                        </a:cubicBezTo>
                        <a:cubicBezTo>
                          <a:pt x="443" y="461"/>
                          <a:pt x="444" y="465"/>
                          <a:pt x="448" y="469"/>
                        </a:cubicBezTo>
                        <a:cubicBezTo>
                          <a:pt x="452" y="472"/>
                          <a:pt x="453" y="475"/>
                          <a:pt x="457" y="478"/>
                        </a:cubicBezTo>
                        <a:cubicBezTo>
                          <a:pt x="458" y="479"/>
                          <a:pt x="459" y="479"/>
                          <a:pt x="459" y="481"/>
                        </a:cubicBezTo>
                        <a:cubicBezTo>
                          <a:pt x="459" y="486"/>
                          <a:pt x="457" y="488"/>
                          <a:pt x="457" y="493"/>
                        </a:cubicBezTo>
                        <a:cubicBezTo>
                          <a:pt x="457" y="498"/>
                          <a:pt x="459" y="500"/>
                          <a:pt x="462" y="504"/>
                        </a:cubicBezTo>
                        <a:cubicBezTo>
                          <a:pt x="470" y="511"/>
                          <a:pt x="476" y="513"/>
                          <a:pt x="485" y="518"/>
                        </a:cubicBezTo>
                        <a:cubicBezTo>
                          <a:pt x="490" y="520"/>
                          <a:pt x="491" y="524"/>
                          <a:pt x="495" y="526"/>
                        </a:cubicBezTo>
                        <a:cubicBezTo>
                          <a:pt x="496" y="522"/>
                          <a:pt x="497" y="520"/>
                          <a:pt x="500" y="518"/>
                        </a:cubicBezTo>
                        <a:cubicBezTo>
                          <a:pt x="500" y="519"/>
                          <a:pt x="500" y="519"/>
                          <a:pt x="500" y="519"/>
                        </a:cubicBezTo>
                        <a:cubicBezTo>
                          <a:pt x="499" y="521"/>
                          <a:pt x="499" y="521"/>
                          <a:pt x="499" y="521"/>
                        </a:cubicBezTo>
                        <a:cubicBezTo>
                          <a:pt x="501" y="528"/>
                          <a:pt x="507" y="530"/>
                          <a:pt x="513" y="530"/>
                        </a:cubicBezTo>
                        <a:cubicBezTo>
                          <a:pt x="517" y="530"/>
                          <a:pt x="519" y="529"/>
                          <a:pt x="523" y="528"/>
                        </a:cubicBezTo>
                        <a:cubicBezTo>
                          <a:pt x="525" y="532"/>
                          <a:pt x="528" y="534"/>
                          <a:pt x="528" y="538"/>
                        </a:cubicBezTo>
                        <a:cubicBezTo>
                          <a:pt x="528" y="539"/>
                          <a:pt x="527" y="540"/>
                          <a:pt x="527" y="542"/>
                        </a:cubicBezTo>
                        <a:cubicBezTo>
                          <a:pt x="527" y="548"/>
                          <a:pt x="533" y="551"/>
                          <a:pt x="538" y="555"/>
                        </a:cubicBezTo>
                        <a:cubicBezTo>
                          <a:pt x="539" y="552"/>
                          <a:pt x="539" y="550"/>
                          <a:pt x="541" y="547"/>
                        </a:cubicBezTo>
                        <a:cubicBezTo>
                          <a:pt x="544" y="547"/>
                          <a:pt x="544" y="547"/>
                          <a:pt x="544" y="547"/>
                        </a:cubicBezTo>
                        <a:cubicBezTo>
                          <a:pt x="544" y="553"/>
                          <a:pt x="546" y="560"/>
                          <a:pt x="553" y="560"/>
                        </a:cubicBezTo>
                        <a:cubicBezTo>
                          <a:pt x="555" y="560"/>
                          <a:pt x="554" y="557"/>
                          <a:pt x="556" y="557"/>
                        </a:cubicBezTo>
                        <a:cubicBezTo>
                          <a:pt x="560" y="557"/>
                          <a:pt x="561" y="561"/>
                          <a:pt x="564" y="563"/>
                        </a:cubicBezTo>
                        <a:cubicBezTo>
                          <a:pt x="569" y="568"/>
                          <a:pt x="571" y="571"/>
                          <a:pt x="578" y="573"/>
                        </a:cubicBezTo>
                        <a:cubicBezTo>
                          <a:pt x="578" y="571"/>
                          <a:pt x="579" y="570"/>
                          <a:pt x="581" y="569"/>
                        </a:cubicBezTo>
                        <a:cubicBezTo>
                          <a:pt x="582" y="572"/>
                          <a:pt x="582" y="574"/>
                          <a:pt x="584" y="576"/>
                        </a:cubicBezTo>
                        <a:cubicBezTo>
                          <a:pt x="585" y="577"/>
                          <a:pt x="588" y="576"/>
                          <a:pt x="589" y="578"/>
                        </a:cubicBezTo>
                        <a:cubicBezTo>
                          <a:pt x="590" y="579"/>
                          <a:pt x="589" y="581"/>
                          <a:pt x="591" y="581"/>
                        </a:cubicBezTo>
                        <a:cubicBezTo>
                          <a:pt x="594" y="583"/>
                          <a:pt x="598" y="583"/>
                          <a:pt x="598" y="586"/>
                        </a:cubicBezTo>
                        <a:cubicBezTo>
                          <a:pt x="598" y="589"/>
                          <a:pt x="595" y="590"/>
                          <a:pt x="593" y="590"/>
                        </a:cubicBezTo>
                        <a:cubicBezTo>
                          <a:pt x="592" y="590"/>
                          <a:pt x="591" y="589"/>
                          <a:pt x="589" y="589"/>
                        </a:cubicBezTo>
                        <a:cubicBezTo>
                          <a:pt x="589" y="589"/>
                          <a:pt x="589" y="590"/>
                          <a:pt x="589" y="590"/>
                        </a:cubicBezTo>
                        <a:cubicBezTo>
                          <a:pt x="589" y="591"/>
                          <a:pt x="590" y="591"/>
                          <a:pt x="590" y="592"/>
                        </a:cubicBezTo>
                        <a:cubicBezTo>
                          <a:pt x="590" y="594"/>
                          <a:pt x="588" y="595"/>
                          <a:pt x="588" y="596"/>
                        </a:cubicBezTo>
                        <a:cubicBezTo>
                          <a:pt x="588" y="599"/>
                          <a:pt x="591" y="600"/>
                          <a:pt x="592" y="602"/>
                        </a:cubicBezTo>
                        <a:cubicBezTo>
                          <a:pt x="598" y="609"/>
                          <a:pt x="599" y="618"/>
                          <a:pt x="608" y="617"/>
                        </a:cubicBezTo>
                        <a:cubicBezTo>
                          <a:pt x="608" y="618"/>
                          <a:pt x="608" y="619"/>
                          <a:pt x="608" y="621"/>
                        </a:cubicBezTo>
                        <a:cubicBezTo>
                          <a:pt x="609" y="622"/>
                          <a:pt x="609" y="622"/>
                          <a:pt x="609" y="622"/>
                        </a:cubicBezTo>
                        <a:cubicBezTo>
                          <a:pt x="610" y="621"/>
                          <a:pt x="610" y="621"/>
                          <a:pt x="610" y="621"/>
                        </a:cubicBezTo>
                        <a:cubicBezTo>
                          <a:pt x="612" y="621"/>
                          <a:pt x="612" y="623"/>
                          <a:pt x="614" y="625"/>
                        </a:cubicBezTo>
                        <a:cubicBezTo>
                          <a:pt x="615" y="627"/>
                          <a:pt x="618" y="627"/>
                          <a:pt x="618" y="629"/>
                        </a:cubicBezTo>
                        <a:cubicBezTo>
                          <a:pt x="618" y="631"/>
                          <a:pt x="617" y="633"/>
                          <a:pt x="617" y="635"/>
                        </a:cubicBezTo>
                        <a:cubicBezTo>
                          <a:pt x="617" y="636"/>
                          <a:pt x="617" y="636"/>
                          <a:pt x="617" y="637"/>
                        </a:cubicBezTo>
                        <a:cubicBezTo>
                          <a:pt x="618" y="637"/>
                          <a:pt x="618" y="637"/>
                          <a:pt x="619" y="637"/>
                        </a:cubicBezTo>
                        <a:cubicBezTo>
                          <a:pt x="622" y="637"/>
                          <a:pt x="622" y="640"/>
                          <a:pt x="622" y="642"/>
                        </a:cubicBezTo>
                        <a:cubicBezTo>
                          <a:pt x="622" y="647"/>
                          <a:pt x="621" y="654"/>
                          <a:pt x="626" y="654"/>
                        </a:cubicBezTo>
                        <a:cubicBezTo>
                          <a:pt x="627" y="654"/>
                          <a:pt x="627" y="654"/>
                          <a:pt x="628" y="653"/>
                        </a:cubicBezTo>
                        <a:cubicBezTo>
                          <a:pt x="629" y="655"/>
                          <a:pt x="631" y="656"/>
                          <a:pt x="631" y="658"/>
                        </a:cubicBezTo>
                        <a:cubicBezTo>
                          <a:pt x="631" y="661"/>
                          <a:pt x="630" y="662"/>
                          <a:pt x="630" y="665"/>
                        </a:cubicBezTo>
                        <a:cubicBezTo>
                          <a:pt x="630" y="678"/>
                          <a:pt x="640" y="683"/>
                          <a:pt x="640" y="696"/>
                        </a:cubicBezTo>
                        <a:cubicBezTo>
                          <a:pt x="640" y="698"/>
                          <a:pt x="639" y="698"/>
                          <a:pt x="639" y="700"/>
                        </a:cubicBezTo>
                        <a:cubicBezTo>
                          <a:pt x="639" y="701"/>
                          <a:pt x="641" y="702"/>
                          <a:pt x="642" y="703"/>
                        </a:cubicBezTo>
                        <a:cubicBezTo>
                          <a:pt x="643" y="704"/>
                          <a:pt x="644" y="707"/>
                          <a:pt x="646" y="707"/>
                        </a:cubicBezTo>
                        <a:cubicBezTo>
                          <a:pt x="647" y="707"/>
                          <a:pt x="648" y="706"/>
                          <a:pt x="649" y="706"/>
                        </a:cubicBezTo>
                        <a:cubicBezTo>
                          <a:pt x="662" y="706"/>
                          <a:pt x="666" y="730"/>
                          <a:pt x="660" y="703"/>
                        </a:cubicBezTo>
                        <a:cubicBezTo>
                          <a:pt x="661" y="700"/>
                          <a:pt x="661" y="700"/>
                          <a:pt x="661" y="700"/>
                        </a:cubicBezTo>
                        <a:cubicBezTo>
                          <a:pt x="660" y="699"/>
                          <a:pt x="659" y="698"/>
                          <a:pt x="659" y="697"/>
                        </a:cubicBezTo>
                        <a:cubicBezTo>
                          <a:pt x="659" y="694"/>
                          <a:pt x="660" y="690"/>
                          <a:pt x="663" y="690"/>
                        </a:cubicBezTo>
                        <a:cubicBezTo>
                          <a:pt x="667" y="690"/>
                          <a:pt x="666" y="696"/>
                          <a:pt x="669" y="699"/>
                        </a:cubicBezTo>
                        <a:cubicBezTo>
                          <a:pt x="674" y="705"/>
                          <a:pt x="678" y="707"/>
                          <a:pt x="684" y="712"/>
                        </a:cubicBezTo>
                        <a:cubicBezTo>
                          <a:pt x="688" y="716"/>
                          <a:pt x="690" y="718"/>
                          <a:pt x="695" y="719"/>
                        </a:cubicBezTo>
                        <a:cubicBezTo>
                          <a:pt x="695" y="712"/>
                          <a:pt x="695" y="712"/>
                          <a:pt x="695" y="712"/>
                        </a:cubicBezTo>
                        <a:cubicBezTo>
                          <a:pt x="695" y="708"/>
                          <a:pt x="693" y="707"/>
                          <a:pt x="693" y="703"/>
                        </a:cubicBezTo>
                        <a:cubicBezTo>
                          <a:pt x="693" y="701"/>
                          <a:pt x="693" y="701"/>
                          <a:pt x="693" y="701"/>
                        </a:cubicBezTo>
                        <a:cubicBezTo>
                          <a:pt x="693" y="701"/>
                          <a:pt x="694" y="700"/>
                          <a:pt x="694" y="700"/>
                        </a:cubicBezTo>
                        <a:cubicBezTo>
                          <a:pt x="697" y="700"/>
                          <a:pt x="696" y="705"/>
                          <a:pt x="698" y="707"/>
                        </a:cubicBezTo>
                        <a:cubicBezTo>
                          <a:pt x="701" y="711"/>
                          <a:pt x="701" y="714"/>
                          <a:pt x="703" y="719"/>
                        </a:cubicBezTo>
                        <a:cubicBezTo>
                          <a:pt x="705" y="722"/>
                          <a:pt x="707" y="724"/>
                          <a:pt x="707" y="727"/>
                        </a:cubicBezTo>
                        <a:cubicBezTo>
                          <a:pt x="707" y="730"/>
                          <a:pt x="704" y="731"/>
                          <a:pt x="704" y="733"/>
                        </a:cubicBezTo>
                        <a:cubicBezTo>
                          <a:pt x="704" y="737"/>
                          <a:pt x="706" y="738"/>
                          <a:pt x="707" y="741"/>
                        </a:cubicBezTo>
                        <a:cubicBezTo>
                          <a:pt x="708" y="750"/>
                          <a:pt x="709" y="755"/>
                          <a:pt x="709" y="764"/>
                        </a:cubicBezTo>
                        <a:cubicBezTo>
                          <a:pt x="709" y="767"/>
                          <a:pt x="709" y="767"/>
                          <a:pt x="709" y="767"/>
                        </a:cubicBezTo>
                        <a:cubicBezTo>
                          <a:pt x="708" y="767"/>
                          <a:pt x="708" y="767"/>
                          <a:pt x="707" y="767"/>
                        </a:cubicBezTo>
                        <a:cubicBezTo>
                          <a:pt x="707" y="767"/>
                          <a:pt x="706" y="766"/>
                          <a:pt x="706" y="766"/>
                        </a:cubicBezTo>
                        <a:cubicBezTo>
                          <a:pt x="703" y="766"/>
                          <a:pt x="700" y="767"/>
                          <a:pt x="700" y="769"/>
                        </a:cubicBezTo>
                        <a:cubicBezTo>
                          <a:pt x="700" y="772"/>
                          <a:pt x="703" y="772"/>
                          <a:pt x="704" y="774"/>
                        </a:cubicBezTo>
                        <a:cubicBezTo>
                          <a:pt x="707" y="777"/>
                          <a:pt x="711" y="777"/>
                          <a:pt x="714" y="780"/>
                        </a:cubicBezTo>
                        <a:cubicBezTo>
                          <a:pt x="716" y="779"/>
                          <a:pt x="716" y="777"/>
                          <a:pt x="717" y="775"/>
                        </a:cubicBezTo>
                        <a:cubicBezTo>
                          <a:pt x="724" y="778"/>
                          <a:pt x="724" y="784"/>
                          <a:pt x="728" y="791"/>
                        </a:cubicBezTo>
                        <a:cubicBezTo>
                          <a:pt x="730" y="794"/>
                          <a:pt x="734" y="794"/>
                          <a:pt x="737" y="796"/>
                        </a:cubicBezTo>
                        <a:cubicBezTo>
                          <a:pt x="739" y="798"/>
                          <a:pt x="739" y="800"/>
                          <a:pt x="741" y="802"/>
                        </a:cubicBezTo>
                        <a:cubicBezTo>
                          <a:pt x="743" y="806"/>
                          <a:pt x="746" y="805"/>
                          <a:pt x="750" y="807"/>
                        </a:cubicBezTo>
                        <a:cubicBezTo>
                          <a:pt x="751" y="805"/>
                          <a:pt x="752" y="804"/>
                          <a:pt x="754" y="804"/>
                        </a:cubicBezTo>
                        <a:cubicBezTo>
                          <a:pt x="756" y="804"/>
                          <a:pt x="756" y="806"/>
                          <a:pt x="758" y="807"/>
                        </a:cubicBezTo>
                        <a:cubicBezTo>
                          <a:pt x="764" y="809"/>
                          <a:pt x="768" y="811"/>
                          <a:pt x="771" y="817"/>
                        </a:cubicBezTo>
                        <a:cubicBezTo>
                          <a:pt x="773" y="822"/>
                          <a:pt x="774" y="825"/>
                          <a:pt x="774" y="830"/>
                        </a:cubicBezTo>
                        <a:cubicBezTo>
                          <a:pt x="775" y="830"/>
                          <a:pt x="775" y="830"/>
                          <a:pt x="775" y="830"/>
                        </a:cubicBezTo>
                        <a:cubicBezTo>
                          <a:pt x="779" y="833"/>
                          <a:pt x="778" y="838"/>
                          <a:pt x="782" y="841"/>
                        </a:cubicBezTo>
                        <a:cubicBezTo>
                          <a:pt x="786" y="845"/>
                          <a:pt x="791" y="843"/>
                          <a:pt x="795" y="847"/>
                        </a:cubicBezTo>
                        <a:cubicBezTo>
                          <a:pt x="798" y="850"/>
                          <a:pt x="796" y="854"/>
                          <a:pt x="797" y="857"/>
                        </a:cubicBezTo>
                        <a:cubicBezTo>
                          <a:pt x="798" y="862"/>
                          <a:pt x="802" y="863"/>
                          <a:pt x="803" y="867"/>
                        </a:cubicBezTo>
                        <a:cubicBezTo>
                          <a:pt x="804" y="870"/>
                          <a:pt x="805" y="872"/>
                          <a:pt x="807" y="874"/>
                        </a:cubicBezTo>
                        <a:cubicBezTo>
                          <a:pt x="811" y="876"/>
                          <a:pt x="813" y="877"/>
                          <a:pt x="817" y="878"/>
                        </a:cubicBezTo>
                        <a:cubicBezTo>
                          <a:pt x="819" y="878"/>
                          <a:pt x="823" y="878"/>
                          <a:pt x="823" y="880"/>
                        </a:cubicBezTo>
                        <a:cubicBezTo>
                          <a:pt x="823" y="886"/>
                          <a:pt x="819" y="890"/>
                          <a:pt x="819" y="896"/>
                        </a:cubicBezTo>
                        <a:cubicBezTo>
                          <a:pt x="819" y="904"/>
                          <a:pt x="825" y="908"/>
                          <a:pt x="830" y="914"/>
                        </a:cubicBezTo>
                        <a:cubicBezTo>
                          <a:pt x="833" y="916"/>
                          <a:pt x="837" y="916"/>
                          <a:pt x="837" y="919"/>
                        </a:cubicBezTo>
                        <a:cubicBezTo>
                          <a:pt x="837" y="928"/>
                          <a:pt x="831" y="932"/>
                          <a:pt x="831" y="941"/>
                        </a:cubicBezTo>
                        <a:cubicBezTo>
                          <a:pt x="831" y="943"/>
                          <a:pt x="832" y="945"/>
                          <a:pt x="832" y="947"/>
                        </a:cubicBezTo>
                        <a:cubicBezTo>
                          <a:pt x="833" y="947"/>
                          <a:pt x="833" y="948"/>
                          <a:pt x="834" y="948"/>
                        </a:cubicBezTo>
                        <a:cubicBezTo>
                          <a:pt x="834" y="948"/>
                          <a:pt x="834" y="947"/>
                          <a:pt x="835" y="947"/>
                        </a:cubicBezTo>
                        <a:cubicBezTo>
                          <a:pt x="836" y="949"/>
                          <a:pt x="836" y="951"/>
                          <a:pt x="836" y="954"/>
                        </a:cubicBezTo>
                        <a:cubicBezTo>
                          <a:pt x="836" y="958"/>
                          <a:pt x="836" y="958"/>
                          <a:pt x="836" y="958"/>
                        </a:cubicBezTo>
                        <a:cubicBezTo>
                          <a:pt x="836" y="961"/>
                          <a:pt x="837" y="963"/>
                          <a:pt x="839" y="966"/>
                        </a:cubicBezTo>
                        <a:cubicBezTo>
                          <a:pt x="834" y="970"/>
                          <a:pt x="831" y="975"/>
                          <a:pt x="831" y="981"/>
                        </a:cubicBezTo>
                        <a:cubicBezTo>
                          <a:pt x="831" y="984"/>
                          <a:pt x="834" y="985"/>
                          <a:pt x="836" y="987"/>
                        </a:cubicBezTo>
                        <a:cubicBezTo>
                          <a:pt x="834" y="988"/>
                          <a:pt x="831" y="989"/>
                          <a:pt x="831" y="991"/>
                        </a:cubicBezTo>
                        <a:cubicBezTo>
                          <a:pt x="831" y="995"/>
                          <a:pt x="835" y="996"/>
                          <a:pt x="837" y="999"/>
                        </a:cubicBezTo>
                        <a:cubicBezTo>
                          <a:pt x="838" y="1002"/>
                          <a:pt x="837" y="1004"/>
                          <a:pt x="838" y="1007"/>
                        </a:cubicBezTo>
                        <a:cubicBezTo>
                          <a:pt x="840" y="1012"/>
                          <a:pt x="844" y="1013"/>
                          <a:pt x="847" y="1018"/>
                        </a:cubicBezTo>
                        <a:cubicBezTo>
                          <a:pt x="846" y="1021"/>
                          <a:pt x="845" y="1022"/>
                          <a:pt x="845" y="1025"/>
                        </a:cubicBezTo>
                        <a:cubicBezTo>
                          <a:pt x="845" y="1038"/>
                          <a:pt x="855" y="1044"/>
                          <a:pt x="858" y="105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9" name="Google Shape;39;p4"/>
                  <p:cNvSpPr/>
                  <p:nvPr/>
                </p:nvSpPr>
                <p:spPr>
                  <a:xfrm>
                    <a:off x="4144963" y="2638425"/>
                    <a:ext cx="1200150" cy="1435100"/>
                  </a:xfrm>
                  <a:custGeom>
                    <a:avLst/>
                    <a:gdLst/>
                    <a:ahLst/>
                    <a:cxnLst/>
                    <a:rect l="l" t="t" r="r" b="b"/>
                    <a:pathLst>
                      <a:path w="662" h="792" extrusionOk="0">
                        <a:moveTo>
                          <a:pt x="496" y="630"/>
                        </a:moveTo>
                        <a:cubicBezTo>
                          <a:pt x="491" y="631"/>
                          <a:pt x="489" y="634"/>
                          <a:pt x="486" y="637"/>
                        </a:cubicBezTo>
                        <a:cubicBezTo>
                          <a:pt x="490" y="640"/>
                          <a:pt x="494" y="640"/>
                          <a:pt x="499" y="640"/>
                        </a:cubicBezTo>
                        <a:cubicBezTo>
                          <a:pt x="501" y="640"/>
                          <a:pt x="501" y="639"/>
                          <a:pt x="503" y="638"/>
                        </a:cubicBezTo>
                        <a:cubicBezTo>
                          <a:pt x="501" y="634"/>
                          <a:pt x="499" y="632"/>
                          <a:pt x="496" y="630"/>
                        </a:cubicBezTo>
                        <a:close/>
                        <a:moveTo>
                          <a:pt x="417" y="642"/>
                        </a:moveTo>
                        <a:cubicBezTo>
                          <a:pt x="417" y="644"/>
                          <a:pt x="421" y="644"/>
                          <a:pt x="423" y="645"/>
                        </a:cubicBezTo>
                        <a:cubicBezTo>
                          <a:pt x="425" y="647"/>
                          <a:pt x="425" y="649"/>
                          <a:pt x="427" y="649"/>
                        </a:cubicBezTo>
                        <a:cubicBezTo>
                          <a:pt x="435" y="649"/>
                          <a:pt x="435" y="649"/>
                          <a:pt x="435" y="649"/>
                        </a:cubicBezTo>
                        <a:cubicBezTo>
                          <a:pt x="441" y="650"/>
                          <a:pt x="441" y="650"/>
                          <a:pt x="441" y="650"/>
                        </a:cubicBezTo>
                        <a:cubicBezTo>
                          <a:pt x="445" y="650"/>
                          <a:pt x="448" y="650"/>
                          <a:pt x="453" y="650"/>
                        </a:cubicBezTo>
                        <a:cubicBezTo>
                          <a:pt x="453" y="649"/>
                          <a:pt x="453" y="649"/>
                          <a:pt x="453" y="648"/>
                        </a:cubicBezTo>
                        <a:cubicBezTo>
                          <a:pt x="453" y="647"/>
                          <a:pt x="453" y="647"/>
                          <a:pt x="452" y="647"/>
                        </a:cubicBezTo>
                        <a:cubicBezTo>
                          <a:pt x="454" y="646"/>
                          <a:pt x="454" y="646"/>
                          <a:pt x="454" y="646"/>
                        </a:cubicBezTo>
                        <a:cubicBezTo>
                          <a:pt x="461" y="646"/>
                          <a:pt x="461" y="646"/>
                          <a:pt x="461" y="646"/>
                        </a:cubicBezTo>
                        <a:cubicBezTo>
                          <a:pt x="464" y="649"/>
                          <a:pt x="466" y="651"/>
                          <a:pt x="470" y="654"/>
                        </a:cubicBezTo>
                        <a:cubicBezTo>
                          <a:pt x="472" y="649"/>
                          <a:pt x="474" y="647"/>
                          <a:pt x="474" y="643"/>
                        </a:cubicBezTo>
                        <a:cubicBezTo>
                          <a:pt x="474" y="640"/>
                          <a:pt x="478" y="641"/>
                          <a:pt x="481" y="640"/>
                        </a:cubicBezTo>
                        <a:cubicBezTo>
                          <a:pt x="483" y="638"/>
                          <a:pt x="482" y="635"/>
                          <a:pt x="483" y="632"/>
                        </a:cubicBezTo>
                        <a:cubicBezTo>
                          <a:pt x="481" y="632"/>
                          <a:pt x="480" y="632"/>
                          <a:pt x="479" y="632"/>
                        </a:cubicBezTo>
                        <a:cubicBezTo>
                          <a:pt x="476" y="632"/>
                          <a:pt x="473" y="632"/>
                          <a:pt x="473" y="629"/>
                        </a:cubicBezTo>
                        <a:cubicBezTo>
                          <a:pt x="473" y="627"/>
                          <a:pt x="474" y="626"/>
                          <a:pt x="474" y="624"/>
                        </a:cubicBezTo>
                        <a:cubicBezTo>
                          <a:pt x="474" y="622"/>
                          <a:pt x="472" y="621"/>
                          <a:pt x="470" y="621"/>
                        </a:cubicBezTo>
                        <a:cubicBezTo>
                          <a:pt x="456" y="621"/>
                          <a:pt x="449" y="623"/>
                          <a:pt x="436" y="627"/>
                        </a:cubicBezTo>
                        <a:cubicBezTo>
                          <a:pt x="430" y="630"/>
                          <a:pt x="425" y="627"/>
                          <a:pt x="420" y="631"/>
                        </a:cubicBezTo>
                        <a:cubicBezTo>
                          <a:pt x="417" y="634"/>
                          <a:pt x="417" y="637"/>
                          <a:pt x="417" y="642"/>
                        </a:cubicBezTo>
                        <a:close/>
                        <a:moveTo>
                          <a:pt x="0" y="360"/>
                        </a:moveTo>
                        <a:cubicBezTo>
                          <a:pt x="0" y="360"/>
                          <a:pt x="0" y="360"/>
                          <a:pt x="0" y="360"/>
                        </a:cubicBezTo>
                        <a:cubicBezTo>
                          <a:pt x="0" y="0"/>
                          <a:pt x="0" y="0"/>
                          <a:pt x="0" y="0"/>
                        </a:cubicBezTo>
                        <a:cubicBezTo>
                          <a:pt x="0" y="0"/>
                          <a:pt x="0" y="0"/>
                          <a:pt x="0" y="0"/>
                        </a:cubicBezTo>
                        <a:cubicBezTo>
                          <a:pt x="495" y="2"/>
                          <a:pt x="495" y="2"/>
                          <a:pt x="495" y="2"/>
                        </a:cubicBezTo>
                        <a:cubicBezTo>
                          <a:pt x="495" y="2"/>
                          <a:pt x="495" y="2"/>
                          <a:pt x="495" y="2"/>
                        </a:cubicBezTo>
                        <a:cubicBezTo>
                          <a:pt x="662" y="3"/>
                          <a:pt x="662" y="3"/>
                          <a:pt x="662" y="3"/>
                        </a:cubicBezTo>
                        <a:cubicBezTo>
                          <a:pt x="662" y="189"/>
                          <a:pt x="662" y="189"/>
                          <a:pt x="662" y="189"/>
                        </a:cubicBezTo>
                        <a:cubicBezTo>
                          <a:pt x="662" y="189"/>
                          <a:pt x="662" y="189"/>
                          <a:pt x="662" y="189"/>
                        </a:cubicBezTo>
                        <a:cubicBezTo>
                          <a:pt x="661" y="515"/>
                          <a:pt x="661" y="515"/>
                          <a:pt x="661" y="515"/>
                        </a:cubicBezTo>
                        <a:cubicBezTo>
                          <a:pt x="661" y="515"/>
                          <a:pt x="661" y="515"/>
                          <a:pt x="661" y="515"/>
                        </a:cubicBezTo>
                        <a:cubicBezTo>
                          <a:pt x="660" y="791"/>
                          <a:pt x="660" y="791"/>
                          <a:pt x="660" y="791"/>
                        </a:cubicBezTo>
                        <a:cubicBezTo>
                          <a:pt x="660" y="791"/>
                          <a:pt x="660" y="791"/>
                          <a:pt x="660" y="791"/>
                        </a:cubicBezTo>
                        <a:cubicBezTo>
                          <a:pt x="658" y="791"/>
                          <a:pt x="656" y="790"/>
                          <a:pt x="654" y="790"/>
                        </a:cubicBezTo>
                        <a:cubicBezTo>
                          <a:pt x="650" y="790"/>
                          <a:pt x="648" y="792"/>
                          <a:pt x="644" y="792"/>
                        </a:cubicBezTo>
                        <a:cubicBezTo>
                          <a:pt x="640" y="792"/>
                          <a:pt x="638" y="787"/>
                          <a:pt x="635" y="785"/>
                        </a:cubicBezTo>
                        <a:cubicBezTo>
                          <a:pt x="626" y="778"/>
                          <a:pt x="623" y="772"/>
                          <a:pt x="619" y="762"/>
                        </a:cubicBezTo>
                        <a:cubicBezTo>
                          <a:pt x="617" y="759"/>
                          <a:pt x="616" y="757"/>
                          <a:pt x="614" y="754"/>
                        </a:cubicBezTo>
                        <a:cubicBezTo>
                          <a:pt x="612" y="753"/>
                          <a:pt x="612" y="750"/>
                          <a:pt x="610" y="750"/>
                        </a:cubicBezTo>
                        <a:cubicBezTo>
                          <a:pt x="608" y="749"/>
                          <a:pt x="606" y="751"/>
                          <a:pt x="604" y="749"/>
                        </a:cubicBezTo>
                        <a:cubicBezTo>
                          <a:pt x="598" y="743"/>
                          <a:pt x="600" y="735"/>
                          <a:pt x="593" y="730"/>
                        </a:cubicBezTo>
                        <a:cubicBezTo>
                          <a:pt x="594" y="729"/>
                          <a:pt x="596" y="728"/>
                          <a:pt x="596" y="726"/>
                        </a:cubicBezTo>
                        <a:cubicBezTo>
                          <a:pt x="596" y="721"/>
                          <a:pt x="593" y="716"/>
                          <a:pt x="588" y="714"/>
                        </a:cubicBezTo>
                        <a:cubicBezTo>
                          <a:pt x="595" y="711"/>
                          <a:pt x="600" y="707"/>
                          <a:pt x="600" y="699"/>
                        </a:cubicBezTo>
                        <a:cubicBezTo>
                          <a:pt x="600" y="691"/>
                          <a:pt x="600" y="691"/>
                          <a:pt x="600" y="691"/>
                        </a:cubicBezTo>
                        <a:cubicBezTo>
                          <a:pt x="600" y="674"/>
                          <a:pt x="591" y="665"/>
                          <a:pt x="584" y="650"/>
                        </a:cubicBezTo>
                        <a:cubicBezTo>
                          <a:pt x="581" y="646"/>
                          <a:pt x="577" y="646"/>
                          <a:pt x="574" y="641"/>
                        </a:cubicBezTo>
                        <a:cubicBezTo>
                          <a:pt x="569" y="634"/>
                          <a:pt x="564" y="631"/>
                          <a:pt x="560" y="623"/>
                        </a:cubicBezTo>
                        <a:cubicBezTo>
                          <a:pt x="559" y="621"/>
                          <a:pt x="556" y="620"/>
                          <a:pt x="556" y="618"/>
                        </a:cubicBezTo>
                        <a:cubicBezTo>
                          <a:pt x="556" y="617"/>
                          <a:pt x="557" y="617"/>
                          <a:pt x="557" y="616"/>
                        </a:cubicBezTo>
                        <a:cubicBezTo>
                          <a:pt x="559" y="616"/>
                          <a:pt x="560" y="614"/>
                          <a:pt x="563" y="614"/>
                        </a:cubicBezTo>
                        <a:cubicBezTo>
                          <a:pt x="565" y="614"/>
                          <a:pt x="567" y="615"/>
                          <a:pt x="567" y="617"/>
                        </a:cubicBezTo>
                        <a:cubicBezTo>
                          <a:pt x="567" y="621"/>
                          <a:pt x="564" y="622"/>
                          <a:pt x="564" y="626"/>
                        </a:cubicBezTo>
                        <a:cubicBezTo>
                          <a:pt x="564" y="627"/>
                          <a:pt x="565" y="628"/>
                          <a:pt x="566" y="629"/>
                        </a:cubicBezTo>
                        <a:cubicBezTo>
                          <a:pt x="573" y="628"/>
                          <a:pt x="572" y="620"/>
                          <a:pt x="572" y="613"/>
                        </a:cubicBezTo>
                        <a:cubicBezTo>
                          <a:pt x="572" y="607"/>
                          <a:pt x="569" y="602"/>
                          <a:pt x="563" y="602"/>
                        </a:cubicBezTo>
                        <a:cubicBezTo>
                          <a:pt x="558" y="602"/>
                          <a:pt x="556" y="606"/>
                          <a:pt x="552" y="608"/>
                        </a:cubicBezTo>
                        <a:cubicBezTo>
                          <a:pt x="549" y="609"/>
                          <a:pt x="547" y="608"/>
                          <a:pt x="544" y="609"/>
                        </a:cubicBezTo>
                        <a:cubicBezTo>
                          <a:pt x="540" y="609"/>
                          <a:pt x="539" y="614"/>
                          <a:pt x="535" y="616"/>
                        </a:cubicBezTo>
                        <a:cubicBezTo>
                          <a:pt x="527" y="620"/>
                          <a:pt x="523" y="622"/>
                          <a:pt x="514" y="625"/>
                        </a:cubicBezTo>
                        <a:cubicBezTo>
                          <a:pt x="504" y="623"/>
                          <a:pt x="504" y="623"/>
                          <a:pt x="504" y="623"/>
                        </a:cubicBezTo>
                        <a:cubicBezTo>
                          <a:pt x="504" y="622"/>
                          <a:pt x="504" y="622"/>
                          <a:pt x="504" y="622"/>
                        </a:cubicBezTo>
                        <a:cubicBezTo>
                          <a:pt x="506" y="618"/>
                          <a:pt x="510" y="618"/>
                          <a:pt x="513" y="614"/>
                        </a:cubicBezTo>
                        <a:cubicBezTo>
                          <a:pt x="519" y="603"/>
                          <a:pt x="521" y="596"/>
                          <a:pt x="525" y="584"/>
                        </a:cubicBezTo>
                        <a:cubicBezTo>
                          <a:pt x="527" y="579"/>
                          <a:pt x="530" y="576"/>
                          <a:pt x="530" y="570"/>
                        </a:cubicBezTo>
                        <a:cubicBezTo>
                          <a:pt x="530" y="560"/>
                          <a:pt x="521" y="557"/>
                          <a:pt x="515" y="549"/>
                        </a:cubicBezTo>
                        <a:cubicBezTo>
                          <a:pt x="511" y="544"/>
                          <a:pt x="511" y="539"/>
                          <a:pt x="509" y="532"/>
                        </a:cubicBezTo>
                        <a:cubicBezTo>
                          <a:pt x="508" y="528"/>
                          <a:pt x="505" y="526"/>
                          <a:pt x="504" y="521"/>
                        </a:cubicBezTo>
                        <a:cubicBezTo>
                          <a:pt x="500" y="525"/>
                          <a:pt x="500" y="529"/>
                          <a:pt x="496" y="534"/>
                        </a:cubicBezTo>
                        <a:cubicBezTo>
                          <a:pt x="491" y="540"/>
                          <a:pt x="489" y="546"/>
                          <a:pt x="489" y="554"/>
                        </a:cubicBezTo>
                        <a:cubicBezTo>
                          <a:pt x="488" y="561"/>
                          <a:pt x="486" y="565"/>
                          <a:pt x="485" y="572"/>
                        </a:cubicBezTo>
                        <a:cubicBezTo>
                          <a:pt x="484" y="575"/>
                          <a:pt x="483" y="577"/>
                          <a:pt x="483" y="580"/>
                        </a:cubicBezTo>
                        <a:cubicBezTo>
                          <a:pt x="482" y="583"/>
                          <a:pt x="482" y="587"/>
                          <a:pt x="478" y="587"/>
                        </a:cubicBezTo>
                        <a:cubicBezTo>
                          <a:pt x="474" y="587"/>
                          <a:pt x="472" y="585"/>
                          <a:pt x="468" y="585"/>
                        </a:cubicBezTo>
                        <a:cubicBezTo>
                          <a:pt x="454" y="585"/>
                          <a:pt x="448" y="599"/>
                          <a:pt x="434" y="599"/>
                        </a:cubicBezTo>
                        <a:cubicBezTo>
                          <a:pt x="433" y="599"/>
                          <a:pt x="433" y="599"/>
                          <a:pt x="433" y="599"/>
                        </a:cubicBezTo>
                        <a:cubicBezTo>
                          <a:pt x="433" y="596"/>
                          <a:pt x="433" y="596"/>
                          <a:pt x="433" y="596"/>
                        </a:cubicBezTo>
                        <a:cubicBezTo>
                          <a:pt x="433" y="592"/>
                          <a:pt x="435" y="590"/>
                          <a:pt x="437" y="586"/>
                        </a:cubicBezTo>
                        <a:cubicBezTo>
                          <a:pt x="438" y="582"/>
                          <a:pt x="437" y="577"/>
                          <a:pt x="442" y="575"/>
                        </a:cubicBezTo>
                        <a:cubicBezTo>
                          <a:pt x="445" y="574"/>
                          <a:pt x="447" y="574"/>
                          <a:pt x="450" y="574"/>
                        </a:cubicBezTo>
                        <a:cubicBezTo>
                          <a:pt x="459" y="574"/>
                          <a:pt x="459" y="574"/>
                          <a:pt x="459" y="574"/>
                        </a:cubicBezTo>
                        <a:cubicBezTo>
                          <a:pt x="467" y="574"/>
                          <a:pt x="468" y="563"/>
                          <a:pt x="468" y="555"/>
                        </a:cubicBezTo>
                        <a:cubicBezTo>
                          <a:pt x="468" y="549"/>
                          <a:pt x="467" y="546"/>
                          <a:pt x="466" y="541"/>
                        </a:cubicBezTo>
                        <a:cubicBezTo>
                          <a:pt x="469" y="527"/>
                          <a:pt x="469" y="527"/>
                          <a:pt x="469" y="527"/>
                        </a:cubicBezTo>
                        <a:cubicBezTo>
                          <a:pt x="469" y="526"/>
                          <a:pt x="468" y="525"/>
                          <a:pt x="468" y="523"/>
                        </a:cubicBezTo>
                        <a:cubicBezTo>
                          <a:pt x="468" y="519"/>
                          <a:pt x="473" y="518"/>
                          <a:pt x="473" y="514"/>
                        </a:cubicBezTo>
                        <a:cubicBezTo>
                          <a:pt x="473" y="513"/>
                          <a:pt x="471" y="512"/>
                          <a:pt x="471" y="511"/>
                        </a:cubicBezTo>
                        <a:cubicBezTo>
                          <a:pt x="471" y="508"/>
                          <a:pt x="476" y="508"/>
                          <a:pt x="476" y="504"/>
                        </a:cubicBezTo>
                        <a:cubicBezTo>
                          <a:pt x="476" y="503"/>
                          <a:pt x="475" y="503"/>
                          <a:pt x="474" y="502"/>
                        </a:cubicBezTo>
                        <a:cubicBezTo>
                          <a:pt x="477" y="498"/>
                          <a:pt x="480" y="497"/>
                          <a:pt x="484" y="494"/>
                        </a:cubicBezTo>
                        <a:cubicBezTo>
                          <a:pt x="486" y="491"/>
                          <a:pt x="486" y="488"/>
                          <a:pt x="489" y="487"/>
                        </a:cubicBezTo>
                        <a:cubicBezTo>
                          <a:pt x="491" y="486"/>
                          <a:pt x="494" y="485"/>
                          <a:pt x="494" y="483"/>
                        </a:cubicBezTo>
                        <a:cubicBezTo>
                          <a:pt x="494" y="475"/>
                          <a:pt x="487" y="472"/>
                          <a:pt x="487" y="465"/>
                        </a:cubicBezTo>
                        <a:cubicBezTo>
                          <a:pt x="487" y="463"/>
                          <a:pt x="488" y="462"/>
                          <a:pt x="488" y="461"/>
                        </a:cubicBezTo>
                        <a:cubicBezTo>
                          <a:pt x="488" y="460"/>
                          <a:pt x="487" y="460"/>
                          <a:pt x="487" y="460"/>
                        </a:cubicBezTo>
                        <a:cubicBezTo>
                          <a:pt x="487" y="459"/>
                          <a:pt x="487" y="459"/>
                          <a:pt x="488" y="458"/>
                        </a:cubicBezTo>
                        <a:cubicBezTo>
                          <a:pt x="491" y="458"/>
                          <a:pt x="492" y="455"/>
                          <a:pt x="495" y="455"/>
                        </a:cubicBezTo>
                        <a:cubicBezTo>
                          <a:pt x="496" y="455"/>
                          <a:pt x="496" y="457"/>
                          <a:pt x="497" y="457"/>
                        </a:cubicBezTo>
                        <a:cubicBezTo>
                          <a:pt x="498" y="457"/>
                          <a:pt x="498" y="456"/>
                          <a:pt x="499" y="456"/>
                        </a:cubicBezTo>
                        <a:cubicBezTo>
                          <a:pt x="499" y="453"/>
                          <a:pt x="499" y="453"/>
                          <a:pt x="499" y="453"/>
                        </a:cubicBezTo>
                        <a:cubicBezTo>
                          <a:pt x="499" y="449"/>
                          <a:pt x="494" y="448"/>
                          <a:pt x="493" y="444"/>
                        </a:cubicBezTo>
                        <a:cubicBezTo>
                          <a:pt x="488" y="432"/>
                          <a:pt x="492" y="422"/>
                          <a:pt x="483" y="413"/>
                        </a:cubicBezTo>
                        <a:cubicBezTo>
                          <a:pt x="483" y="417"/>
                          <a:pt x="482" y="419"/>
                          <a:pt x="482" y="423"/>
                        </a:cubicBezTo>
                        <a:cubicBezTo>
                          <a:pt x="482" y="427"/>
                          <a:pt x="483" y="429"/>
                          <a:pt x="483" y="433"/>
                        </a:cubicBezTo>
                        <a:cubicBezTo>
                          <a:pt x="483" y="437"/>
                          <a:pt x="484" y="441"/>
                          <a:pt x="481" y="443"/>
                        </a:cubicBezTo>
                        <a:cubicBezTo>
                          <a:pt x="478" y="445"/>
                          <a:pt x="476" y="442"/>
                          <a:pt x="473" y="444"/>
                        </a:cubicBezTo>
                        <a:cubicBezTo>
                          <a:pt x="470" y="445"/>
                          <a:pt x="472" y="450"/>
                          <a:pt x="469" y="451"/>
                        </a:cubicBezTo>
                        <a:cubicBezTo>
                          <a:pt x="468" y="452"/>
                          <a:pt x="466" y="452"/>
                          <a:pt x="465" y="453"/>
                        </a:cubicBezTo>
                        <a:cubicBezTo>
                          <a:pt x="463" y="455"/>
                          <a:pt x="464" y="457"/>
                          <a:pt x="464" y="459"/>
                        </a:cubicBezTo>
                        <a:cubicBezTo>
                          <a:pt x="463" y="461"/>
                          <a:pt x="462" y="462"/>
                          <a:pt x="461" y="464"/>
                        </a:cubicBezTo>
                        <a:cubicBezTo>
                          <a:pt x="461" y="467"/>
                          <a:pt x="463" y="470"/>
                          <a:pt x="461" y="473"/>
                        </a:cubicBezTo>
                        <a:cubicBezTo>
                          <a:pt x="460" y="475"/>
                          <a:pt x="457" y="476"/>
                          <a:pt x="456" y="478"/>
                        </a:cubicBezTo>
                        <a:cubicBezTo>
                          <a:pt x="454" y="485"/>
                          <a:pt x="452" y="493"/>
                          <a:pt x="445" y="493"/>
                        </a:cubicBezTo>
                        <a:cubicBezTo>
                          <a:pt x="442" y="493"/>
                          <a:pt x="440" y="492"/>
                          <a:pt x="436" y="492"/>
                        </a:cubicBezTo>
                        <a:cubicBezTo>
                          <a:pt x="434" y="492"/>
                          <a:pt x="434" y="494"/>
                          <a:pt x="433" y="496"/>
                        </a:cubicBezTo>
                        <a:cubicBezTo>
                          <a:pt x="431" y="498"/>
                          <a:pt x="429" y="499"/>
                          <a:pt x="427" y="501"/>
                        </a:cubicBezTo>
                        <a:cubicBezTo>
                          <a:pt x="425" y="503"/>
                          <a:pt x="422" y="503"/>
                          <a:pt x="419" y="504"/>
                        </a:cubicBezTo>
                        <a:cubicBezTo>
                          <a:pt x="415" y="506"/>
                          <a:pt x="413" y="509"/>
                          <a:pt x="409" y="513"/>
                        </a:cubicBezTo>
                        <a:cubicBezTo>
                          <a:pt x="403" y="517"/>
                          <a:pt x="403" y="523"/>
                          <a:pt x="399" y="529"/>
                        </a:cubicBezTo>
                        <a:cubicBezTo>
                          <a:pt x="397" y="534"/>
                          <a:pt x="390" y="534"/>
                          <a:pt x="390" y="539"/>
                        </a:cubicBezTo>
                        <a:cubicBezTo>
                          <a:pt x="390" y="541"/>
                          <a:pt x="392" y="541"/>
                          <a:pt x="392" y="543"/>
                        </a:cubicBezTo>
                        <a:cubicBezTo>
                          <a:pt x="392" y="547"/>
                          <a:pt x="387" y="546"/>
                          <a:pt x="384" y="548"/>
                        </a:cubicBezTo>
                        <a:cubicBezTo>
                          <a:pt x="379" y="550"/>
                          <a:pt x="377" y="554"/>
                          <a:pt x="377" y="560"/>
                        </a:cubicBezTo>
                        <a:cubicBezTo>
                          <a:pt x="377" y="560"/>
                          <a:pt x="378" y="560"/>
                          <a:pt x="378" y="561"/>
                        </a:cubicBezTo>
                        <a:cubicBezTo>
                          <a:pt x="378" y="563"/>
                          <a:pt x="375" y="563"/>
                          <a:pt x="375" y="566"/>
                        </a:cubicBezTo>
                        <a:cubicBezTo>
                          <a:pt x="375" y="567"/>
                          <a:pt x="376" y="567"/>
                          <a:pt x="376" y="568"/>
                        </a:cubicBezTo>
                        <a:cubicBezTo>
                          <a:pt x="379" y="567"/>
                          <a:pt x="380" y="567"/>
                          <a:pt x="383" y="566"/>
                        </a:cubicBezTo>
                        <a:cubicBezTo>
                          <a:pt x="382" y="569"/>
                          <a:pt x="382" y="572"/>
                          <a:pt x="381" y="576"/>
                        </a:cubicBezTo>
                        <a:cubicBezTo>
                          <a:pt x="377" y="572"/>
                          <a:pt x="374" y="569"/>
                          <a:pt x="368" y="569"/>
                        </a:cubicBezTo>
                        <a:cubicBezTo>
                          <a:pt x="366" y="569"/>
                          <a:pt x="366" y="572"/>
                          <a:pt x="366" y="575"/>
                        </a:cubicBezTo>
                        <a:cubicBezTo>
                          <a:pt x="364" y="574"/>
                          <a:pt x="364" y="574"/>
                          <a:pt x="364" y="574"/>
                        </a:cubicBezTo>
                        <a:cubicBezTo>
                          <a:pt x="362" y="569"/>
                          <a:pt x="362" y="565"/>
                          <a:pt x="358" y="561"/>
                        </a:cubicBezTo>
                        <a:cubicBezTo>
                          <a:pt x="342" y="545"/>
                          <a:pt x="349" y="555"/>
                          <a:pt x="355" y="555"/>
                        </a:cubicBezTo>
                        <a:cubicBezTo>
                          <a:pt x="357" y="555"/>
                          <a:pt x="357" y="555"/>
                          <a:pt x="357" y="555"/>
                        </a:cubicBezTo>
                        <a:cubicBezTo>
                          <a:pt x="357" y="552"/>
                          <a:pt x="357" y="552"/>
                          <a:pt x="357" y="552"/>
                        </a:cubicBezTo>
                        <a:cubicBezTo>
                          <a:pt x="352" y="538"/>
                          <a:pt x="352" y="538"/>
                          <a:pt x="352" y="538"/>
                        </a:cubicBezTo>
                        <a:cubicBezTo>
                          <a:pt x="351" y="534"/>
                          <a:pt x="352" y="531"/>
                          <a:pt x="350" y="528"/>
                        </a:cubicBezTo>
                        <a:cubicBezTo>
                          <a:pt x="349" y="525"/>
                          <a:pt x="346" y="524"/>
                          <a:pt x="346" y="521"/>
                        </a:cubicBezTo>
                        <a:cubicBezTo>
                          <a:pt x="346" y="520"/>
                          <a:pt x="347" y="520"/>
                          <a:pt x="347" y="519"/>
                        </a:cubicBezTo>
                        <a:cubicBezTo>
                          <a:pt x="347" y="516"/>
                          <a:pt x="345" y="514"/>
                          <a:pt x="344" y="511"/>
                        </a:cubicBezTo>
                        <a:cubicBezTo>
                          <a:pt x="343" y="507"/>
                          <a:pt x="343" y="504"/>
                          <a:pt x="340" y="502"/>
                        </a:cubicBezTo>
                        <a:cubicBezTo>
                          <a:pt x="336" y="500"/>
                          <a:pt x="333" y="499"/>
                          <a:pt x="331" y="495"/>
                        </a:cubicBezTo>
                        <a:cubicBezTo>
                          <a:pt x="328" y="491"/>
                          <a:pt x="325" y="489"/>
                          <a:pt x="324" y="485"/>
                        </a:cubicBezTo>
                        <a:cubicBezTo>
                          <a:pt x="322" y="478"/>
                          <a:pt x="323" y="474"/>
                          <a:pt x="321" y="467"/>
                        </a:cubicBezTo>
                        <a:cubicBezTo>
                          <a:pt x="320" y="464"/>
                          <a:pt x="315" y="464"/>
                          <a:pt x="315" y="460"/>
                        </a:cubicBezTo>
                        <a:cubicBezTo>
                          <a:pt x="315" y="459"/>
                          <a:pt x="315" y="459"/>
                          <a:pt x="315" y="458"/>
                        </a:cubicBezTo>
                        <a:cubicBezTo>
                          <a:pt x="315" y="452"/>
                          <a:pt x="306" y="455"/>
                          <a:pt x="299" y="454"/>
                        </a:cubicBezTo>
                        <a:cubicBezTo>
                          <a:pt x="293" y="453"/>
                          <a:pt x="292" y="446"/>
                          <a:pt x="285" y="446"/>
                        </a:cubicBezTo>
                        <a:cubicBezTo>
                          <a:pt x="285" y="443"/>
                          <a:pt x="285" y="443"/>
                          <a:pt x="285" y="443"/>
                        </a:cubicBezTo>
                        <a:cubicBezTo>
                          <a:pt x="285" y="442"/>
                          <a:pt x="286" y="441"/>
                          <a:pt x="286" y="440"/>
                        </a:cubicBezTo>
                        <a:cubicBezTo>
                          <a:pt x="286" y="437"/>
                          <a:pt x="283" y="438"/>
                          <a:pt x="280" y="437"/>
                        </a:cubicBezTo>
                        <a:cubicBezTo>
                          <a:pt x="283" y="435"/>
                          <a:pt x="283" y="432"/>
                          <a:pt x="285" y="429"/>
                        </a:cubicBezTo>
                        <a:cubicBezTo>
                          <a:pt x="287" y="430"/>
                          <a:pt x="287" y="431"/>
                          <a:pt x="288" y="433"/>
                        </a:cubicBezTo>
                        <a:cubicBezTo>
                          <a:pt x="289" y="430"/>
                          <a:pt x="292" y="428"/>
                          <a:pt x="292" y="424"/>
                        </a:cubicBezTo>
                        <a:cubicBezTo>
                          <a:pt x="292" y="417"/>
                          <a:pt x="290" y="409"/>
                          <a:pt x="283" y="409"/>
                        </a:cubicBezTo>
                        <a:cubicBezTo>
                          <a:pt x="276" y="409"/>
                          <a:pt x="274" y="413"/>
                          <a:pt x="268" y="415"/>
                        </a:cubicBezTo>
                        <a:cubicBezTo>
                          <a:pt x="268" y="414"/>
                          <a:pt x="267" y="414"/>
                          <a:pt x="267" y="414"/>
                        </a:cubicBezTo>
                        <a:cubicBezTo>
                          <a:pt x="267" y="412"/>
                          <a:pt x="269" y="412"/>
                          <a:pt x="269" y="410"/>
                        </a:cubicBezTo>
                        <a:cubicBezTo>
                          <a:pt x="269" y="409"/>
                          <a:pt x="268" y="409"/>
                          <a:pt x="268" y="408"/>
                        </a:cubicBezTo>
                        <a:cubicBezTo>
                          <a:pt x="269" y="408"/>
                          <a:pt x="270" y="409"/>
                          <a:pt x="272" y="409"/>
                        </a:cubicBezTo>
                        <a:cubicBezTo>
                          <a:pt x="273" y="409"/>
                          <a:pt x="273" y="409"/>
                          <a:pt x="273" y="409"/>
                        </a:cubicBezTo>
                        <a:cubicBezTo>
                          <a:pt x="271" y="401"/>
                          <a:pt x="264" y="399"/>
                          <a:pt x="259" y="392"/>
                        </a:cubicBezTo>
                        <a:cubicBezTo>
                          <a:pt x="257" y="389"/>
                          <a:pt x="257" y="385"/>
                          <a:pt x="253" y="385"/>
                        </a:cubicBezTo>
                        <a:cubicBezTo>
                          <a:pt x="251" y="385"/>
                          <a:pt x="252" y="389"/>
                          <a:pt x="250" y="389"/>
                        </a:cubicBezTo>
                        <a:cubicBezTo>
                          <a:pt x="248" y="389"/>
                          <a:pt x="247" y="388"/>
                          <a:pt x="246" y="387"/>
                        </a:cubicBezTo>
                        <a:cubicBezTo>
                          <a:pt x="243" y="389"/>
                          <a:pt x="242" y="393"/>
                          <a:pt x="238" y="393"/>
                        </a:cubicBezTo>
                        <a:cubicBezTo>
                          <a:pt x="232" y="393"/>
                          <a:pt x="229" y="389"/>
                          <a:pt x="223" y="386"/>
                        </a:cubicBezTo>
                        <a:cubicBezTo>
                          <a:pt x="221" y="385"/>
                          <a:pt x="220" y="385"/>
                          <a:pt x="217" y="384"/>
                        </a:cubicBezTo>
                        <a:cubicBezTo>
                          <a:pt x="209" y="379"/>
                          <a:pt x="204" y="374"/>
                          <a:pt x="193" y="374"/>
                        </a:cubicBezTo>
                        <a:cubicBezTo>
                          <a:pt x="190" y="374"/>
                          <a:pt x="189" y="378"/>
                          <a:pt x="186" y="379"/>
                        </a:cubicBezTo>
                        <a:cubicBezTo>
                          <a:pt x="182" y="381"/>
                          <a:pt x="179" y="381"/>
                          <a:pt x="175" y="382"/>
                        </a:cubicBezTo>
                        <a:cubicBezTo>
                          <a:pt x="174" y="372"/>
                          <a:pt x="163" y="371"/>
                          <a:pt x="157" y="364"/>
                        </a:cubicBezTo>
                        <a:cubicBezTo>
                          <a:pt x="149" y="358"/>
                          <a:pt x="144" y="356"/>
                          <a:pt x="135" y="352"/>
                        </a:cubicBezTo>
                        <a:cubicBezTo>
                          <a:pt x="130" y="348"/>
                          <a:pt x="127" y="344"/>
                          <a:pt x="120" y="344"/>
                        </a:cubicBezTo>
                        <a:cubicBezTo>
                          <a:pt x="116" y="344"/>
                          <a:pt x="114" y="347"/>
                          <a:pt x="111" y="349"/>
                        </a:cubicBezTo>
                        <a:cubicBezTo>
                          <a:pt x="105" y="352"/>
                          <a:pt x="102" y="354"/>
                          <a:pt x="95" y="354"/>
                        </a:cubicBezTo>
                        <a:cubicBezTo>
                          <a:pt x="89" y="354"/>
                          <a:pt x="85" y="353"/>
                          <a:pt x="79" y="353"/>
                        </a:cubicBezTo>
                        <a:cubicBezTo>
                          <a:pt x="74" y="353"/>
                          <a:pt x="71" y="354"/>
                          <a:pt x="66" y="354"/>
                        </a:cubicBezTo>
                        <a:cubicBezTo>
                          <a:pt x="41" y="354"/>
                          <a:pt x="41" y="354"/>
                          <a:pt x="41" y="354"/>
                        </a:cubicBezTo>
                        <a:cubicBezTo>
                          <a:pt x="7" y="360"/>
                          <a:pt x="7" y="360"/>
                          <a:pt x="7" y="360"/>
                        </a:cubicBezTo>
                        <a:cubicBezTo>
                          <a:pt x="1" y="360"/>
                          <a:pt x="1" y="360"/>
                          <a:pt x="1" y="360"/>
                        </a:cubicBezTo>
                        <a:cubicBezTo>
                          <a:pt x="0" y="360"/>
                          <a:pt x="0" y="360"/>
                          <a:pt x="0" y="36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0" name="Google Shape;40;p4"/>
                  <p:cNvSpPr/>
                  <p:nvPr/>
                </p:nvSpPr>
                <p:spPr>
                  <a:xfrm>
                    <a:off x="5341938" y="3571875"/>
                    <a:ext cx="900114" cy="636588"/>
                  </a:xfrm>
                  <a:custGeom>
                    <a:avLst/>
                    <a:gdLst/>
                    <a:ahLst/>
                    <a:cxnLst/>
                    <a:rect l="l" t="t" r="r" b="b"/>
                    <a:pathLst>
                      <a:path w="496" h="351" extrusionOk="0">
                        <a:moveTo>
                          <a:pt x="237" y="302"/>
                        </a:moveTo>
                        <a:cubicBezTo>
                          <a:pt x="235" y="303"/>
                          <a:pt x="233" y="304"/>
                          <a:pt x="232" y="307"/>
                        </a:cubicBezTo>
                        <a:cubicBezTo>
                          <a:pt x="234" y="307"/>
                          <a:pt x="235" y="307"/>
                          <a:pt x="238" y="307"/>
                        </a:cubicBezTo>
                        <a:cubicBezTo>
                          <a:pt x="238" y="305"/>
                          <a:pt x="237" y="304"/>
                          <a:pt x="237" y="302"/>
                        </a:cubicBezTo>
                        <a:close/>
                        <a:moveTo>
                          <a:pt x="0" y="276"/>
                        </a:moveTo>
                        <a:cubicBezTo>
                          <a:pt x="0" y="276"/>
                          <a:pt x="0" y="276"/>
                          <a:pt x="0" y="276"/>
                        </a:cubicBezTo>
                        <a:cubicBezTo>
                          <a:pt x="1" y="0"/>
                          <a:pt x="1" y="0"/>
                          <a:pt x="1" y="0"/>
                        </a:cubicBezTo>
                        <a:cubicBezTo>
                          <a:pt x="1" y="0"/>
                          <a:pt x="1" y="0"/>
                          <a:pt x="1" y="0"/>
                        </a:cubicBezTo>
                        <a:cubicBezTo>
                          <a:pt x="4" y="0"/>
                          <a:pt x="4" y="0"/>
                          <a:pt x="4" y="0"/>
                        </a:cubicBezTo>
                        <a:cubicBezTo>
                          <a:pt x="8" y="2"/>
                          <a:pt x="12" y="2"/>
                          <a:pt x="17" y="4"/>
                        </a:cubicBezTo>
                        <a:cubicBezTo>
                          <a:pt x="23" y="6"/>
                          <a:pt x="26" y="12"/>
                          <a:pt x="33" y="12"/>
                        </a:cubicBezTo>
                        <a:cubicBezTo>
                          <a:pt x="37" y="12"/>
                          <a:pt x="36" y="5"/>
                          <a:pt x="40" y="5"/>
                        </a:cubicBezTo>
                        <a:cubicBezTo>
                          <a:pt x="44" y="5"/>
                          <a:pt x="47" y="6"/>
                          <a:pt x="51" y="6"/>
                        </a:cubicBezTo>
                        <a:cubicBezTo>
                          <a:pt x="53" y="6"/>
                          <a:pt x="55" y="6"/>
                          <a:pt x="57" y="6"/>
                        </a:cubicBezTo>
                        <a:cubicBezTo>
                          <a:pt x="63" y="6"/>
                          <a:pt x="65" y="11"/>
                          <a:pt x="69" y="15"/>
                        </a:cubicBezTo>
                        <a:cubicBezTo>
                          <a:pt x="70" y="17"/>
                          <a:pt x="70" y="18"/>
                          <a:pt x="71" y="19"/>
                        </a:cubicBezTo>
                        <a:cubicBezTo>
                          <a:pt x="74" y="21"/>
                          <a:pt x="79" y="19"/>
                          <a:pt x="79" y="22"/>
                        </a:cubicBezTo>
                        <a:cubicBezTo>
                          <a:pt x="79" y="25"/>
                          <a:pt x="78" y="27"/>
                          <a:pt x="78" y="30"/>
                        </a:cubicBezTo>
                        <a:cubicBezTo>
                          <a:pt x="78" y="34"/>
                          <a:pt x="81" y="35"/>
                          <a:pt x="82" y="38"/>
                        </a:cubicBezTo>
                        <a:cubicBezTo>
                          <a:pt x="85" y="43"/>
                          <a:pt x="86" y="50"/>
                          <a:pt x="92" y="50"/>
                        </a:cubicBezTo>
                        <a:cubicBezTo>
                          <a:pt x="96" y="50"/>
                          <a:pt x="96" y="45"/>
                          <a:pt x="96" y="41"/>
                        </a:cubicBezTo>
                        <a:cubicBezTo>
                          <a:pt x="97" y="38"/>
                          <a:pt x="100" y="37"/>
                          <a:pt x="101" y="34"/>
                        </a:cubicBezTo>
                        <a:cubicBezTo>
                          <a:pt x="104" y="41"/>
                          <a:pt x="111" y="42"/>
                          <a:pt x="119" y="44"/>
                        </a:cubicBezTo>
                        <a:cubicBezTo>
                          <a:pt x="125" y="46"/>
                          <a:pt x="127" y="49"/>
                          <a:pt x="132" y="51"/>
                        </a:cubicBezTo>
                        <a:cubicBezTo>
                          <a:pt x="131" y="54"/>
                          <a:pt x="130" y="56"/>
                          <a:pt x="130" y="59"/>
                        </a:cubicBezTo>
                        <a:cubicBezTo>
                          <a:pt x="130" y="66"/>
                          <a:pt x="129" y="71"/>
                          <a:pt x="134" y="76"/>
                        </a:cubicBezTo>
                        <a:cubicBezTo>
                          <a:pt x="138" y="79"/>
                          <a:pt x="144" y="78"/>
                          <a:pt x="144" y="83"/>
                        </a:cubicBezTo>
                        <a:cubicBezTo>
                          <a:pt x="144" y="88"/>
                          <a:pt x="144" y="88"/>
                          <a:pt x="144" y="88"/>
                        </a:cubicBezTo>
                        <a:cubicBezTo>
                          <a:pt x="144" y="91"/>
                          <a:pt x="149" y="90"/>
                          <a:pt x="151" y="91"/>
                        </a:cubicBezTo>
                        <a:cubicBezTo>
                          <a:pt x="156" y="92"/>
                          <a:pt x="158" y="96"/>
                          <a:pt x="162" y="98"/>
                        </a:cubicBezTo>
                        <a:cubicBezTo>
                          <a:pt x="170" y="103"/>
                          <a:pt x="175" y="105"/>
                          <a:pt x="179" y="112"/>
                        </a:cubicBezTo>
                        <a:cubicBezTo>
                          <a:pt x="180" y="115"/>
                          <a:pt x="183" y="115"/>
                          <a:pt x="184" y="117"/>
                        </a:cubicBezTo>
                        <a:cubicBezTo>
                          <a:pt x="189" y="124"/>
                          <a:pt x="191" y="128"/>
                          <a:pt x="197" y="133"/>
                        </a:cubicBezTo>
                        <a:cubicBezTo>
                          <a:pt x="202" y="137"/>
                          <a:pt x="205" y="142"/>
                          <a:pt x="211" y="142"/>
                        </a:cubicBezTo>
                        <a:cubicBezTo>
                          <a:pt x="212" y="142"/>
                          <a:pt x="213" y="140"/>
                          <a:pt x="214" y="140"/>
                        </a:cubicBezTo>
                        <a:cubicBezTo>
                          <a:pt x="217" y="139"/>
                          <a:pt x="219" y="140"/>
                          <a:pt x="221" y="139"/>
                        </a:cubicBezTo>
                        <a:cubicBezTo>
                          <a:pt x="221" y="137"/>
                          <a:pt x="219" y="135"/>
                          <a:pt x="219" y="133"/>
                        </a:cubicBezTo>
                        <a:cubicBezTo>
                          <a:pt x="219" y="127"/>
                          <a:pt x="224" y="123"/>
                          <a:pt x="230" y="123"/>
                        </a:cubicBezTo>
                        <a:cubicBezTo>
                          <a:pt x="235" y="123"/>
                          <a:pt x="237" y="125"/>
                          <a:pt x="242" y="125"/>
                        </a:cubicBezTo>
                        <a:cubicBezTo>
                          <a:pt x="245" y="125"/>
                          <a:pt x="246" y="122"/>
                          <a:pt x="249" y="122"/>
                        </a:cubicBezTo>
                        <a:cubicBezTo>
                          <a:pt x="258" y="122"/>
                          <a:pt x="260" y="133"/>
                          <a:pt x="269" y="133"/>
                        </a:cubicBezTo>
                        <a:cubicBezTo>
                          <a:pt x="270" y="133"/>
                          <a:pt x="270" y="132"/>
                          <a:pt x="271" y="132"/>
                        </a:cubicBezTo>
                        <a:cubicBezTo>
                          <a:pt x="274" y="132"/>
                          <a:pt x="275" y="134"/>
                          <a:pt x="278" y="134"/>
                        </a:cubicBezTo>
                        <a:cubicBezTo>
                          <a:pt x="279" y="134"/>
                          <a:pt x="280" y="133"/>
                          <a:pt x="282" y="133"/>
                        </a:cubicBezTo>
                        <a:cubicBezTo>
                          <a:pt x="284" y="133"/>
                          <a:pt x="284" y="135"/>
                          <a:pt x="286" y="135"/>
                        </a:cubicBezTo>
                        <a:cubicBezTo>
                          <a:pt x="290" y="137"/>
                          <a:pt x="293" y="137"/>
                          <a:pt x="297" y="137"/>
                        </a:cubicBezTo>
                        <a:cubicBezTo>
                          <a:pt x="300" y="137"/>
                          <a:pt x="300" y="137"/>
                          <a:pt x="300" y="137"/>
                        </a:cubicBezTo>
                        <a:cubicBezTo>
                          <a:pt x="300" y="133"/>
                          <a:pt x="300" y="133"/>
                          <a:pt x="300" y="133"/>
                        </a:cubicBezTo>
                        <a:cubicBezTo>
                          <a:pt x="301" y="133"/>
                          <a:pt x="301" y="132"/>
                          <a:pt x="302" y="132"/>
                        </a:cubicBezTo>
                        <a:cubicBezTo>
                          <a:pt x="303" y="132"/>
                          <a:pt x="304" y="133"/>
                          <a:pt x="305" y="133"/>
                        </a:cubicBezTo>
                        <a:cubicBezTo>
                          <a:pt x="306" y="133"/>
                          <a:pt x="307" y="133"/>
                          <a:pt x="308" y="133"/>
                        </a:cubicBezTo>
                        <a:cubicBezTo>
                          <a:pt x="311" y="133"/>
                          <a:pt x="312" y="135"/>
                          <a:pt x="315" y="136"/>
                        </a:cubicBezTo>
                        <a:cubicBezTo>
                          <a:pt x="322" y="139"/>
                          <a:pt x="326" y="141"/>
                          <a:pt x="333" y="141"/>
                        </a:cubicBezTo>
                        <a:cubicBezTo>
                          <a:pt x="337" y="141"/>
                          <a:pt x="336" y="136"/>
                          <a:pt x="339" y="135"/>
                        </a:cubicBezTo>
                        <a:cubicBezTo>
                          <a:pt x="349" y="132"/>
                          <a:pt x="355" y="130"/>
                          <a:pt x="365" y="130"/>
                        </a:cubicBezTo>
                        <a:cubicBezTo>
                          <a:pt x="373" y="130"/>
                          <a:pt x="379" y="131"/>
                          <a:pt x="385" y="136"/>
                        </a:cubicBezTo>
                        <a:cubicBezTo>
                          <a:pt x="390" y="140"/>
                          <a:pt x="390" y="145"/>
                          <a:pt x="390" y="152"/>
                        </a:cubicBezTo>
                        <a:cubicBezTo>
                          <a:pt x="390" y="158"/>
                          <a:pt x="390" y="158"/>
                          <a:pt x="390" y="158"/>
                        </a:cubicBezTo>
                        <a:cubicBezTo>
                          <a:pt x="390" y="167"/>
                          <a:pt x="397" y="171"/>
                          <a:pt x="397" y="180"/>
                        </a:cubicBezTo>
                        <a:cubicBezTo>
                          <a:pt x="397" y="182"/>
                          <a:pt x="396" y="183"/>
                          <a:pt x="396" y="185"/>
                        </a:cubicBezTo>
                        <a:cubicBezTo>
                          <a:pt x="396" y="188"/>
                          <a:pt x="400" y="189"/>
                          <a:pt x="403" y="190"/>
                        </a:cubicBezTo>
                        <a:cubicBezTo>
                          <a:pt x="408" y="192"/>
                          <a:pt x="411" y="194"/>
                          <a:pt x="416" y="197"/>
                        </a:cubicBezTo>
                        <a:cubicBezTo>
                          <a:pt x="496" y="236"/>
                          <a:pt x="496" y="236"/>
                          <a:pt x="496" y="236"/>
                        </a:cubicBezTo>
                        <a:cubicBezTo>
                          <a:pt x="496" y="236"/>
                          <a:pt x="496" y="236"/>
                          <a:pt x="496" y="236"/>
                        </a:cubicBezTo>
                        <a:cubicBezTo>
                          <a:pt x="495" y="238"/>
                          <a:pt x="494" y="240"/>
                          <a:pt x="492" y="240"/>
                        </a:cubicBezTo>
                        <a:cubicBezTo>
                          <a:pt x="489" y="240"/>
                          <a:pt x="488" y="238"/>
                          <a:pt x="487" y="235"/>
                        </a:cubicBezTo>
                        <a:cubicBezTo>
                          <a:pt x="486" y="235"/>
                          <a:pt x="485" y="236"/>
                          <a:pt x="484" y="236"/>
                        </a:cubicBezTo>
                        <a:cubicBezTo>
                          <a:pt x="479" y="232"/>
                          <a:pt x="480" y="233"/>
                          <a:pt x="484" y="241"/>
                        </a:cubicBezTo>
                        <a:cubicBezTo>
                          <a:pt x="484" y="249"/>
                          <a:pt x="474" y="251"/>
                          <a:pt x="467" y="254"/>
                        </a:cubicBezTo>
                        <a:cubicBezTo>
                          <a:pt x="465" y="254"/>
                          <a:pt x="465" y="254"/>
                          <a:pt x="465" y="254"/>
                        </a:cubicBezTo>
                        <a:cubicBezTo>
                          <a:pt x="461" y="255"/>
                          <a:pt x="459" y="255"/>
                          <a:pt x="456" y="255"/>
                        </a:cubicBezTo>
                        <a:cubicBezTo>
                          <a:pt x="453" y="255"/>
                          <a:pt x="452" y="254"/>
                          <a:pt x="449" y="254"/>
                        </a:cubicBezTo>
                        <a:cubicBezTo>
                          <a:pt x="448" y="254"/>
                          <a:pt x="447" y="255"/>
                          <a:pt x="445" y="255"/>
                        </a:cubicBezTo>
                        <a:cubicBezTo>
                          <a:pt x="444" y="255"/>
                          <a:pt x="443" y="254"/>
                          <a:pt x="442" y="254"/>
                        </a:cubicBezTo>
                        <a:cubicBezTo>
                          <a:pt x="433" y="254"/>
                          <a:pt x="429" y="257"/>
                          <a:pt x="420" y="257"/>
                        </a:cubicBezTo>
                        <a:cubicBezTo>
                          <a:pt x="418" y="257"/>
                          <a:pt x="416" y="257"/>
                          <a:pt x="414" y="255"/>
                        </a:cubicBezTo>
                        <a:cubicBezTo>
                          <a:pt x="413" y="258"/>
                          <a:pt x="409" y="258"/>
                          <a:pt x="405" y="258"/>
                        </a:cubicBezTo>
                        <a:cubicBezTo>
                          <a:pt x="402" y="259"/>
                          <a:pt x="400" y="260"/>
                          <a:pt x="396" y="260"/>
                        </a:cubicBezTo>
                        <a:cubicBezTo>
                          <a:pt x="395" y="260"/>
                          <a:pt x="395" y="258"/>
                          <a:pt x="394" y="257"/>
                        </a:cubicBezTo>
                        <a:cubicBezTo>
                          <a:pt x="392" y="262"/>
                          <a:pt x="387" y="262"/>
                          <a:pt x="382" y="262"/>
                        </a:cubicBezTo>
                        <a:cubicBezTo>
                          <a:pt x="380" y="262"/>
                          <a:pt x="379" y="259"/>
                          <a:pt x="377" y="259"/>
                        </a:cubicBezTo>
                        <a:cubicBezTo>
                          <a:pt x="373" y="259"/>
                          <a:pt x="371" y="259"/>
                          <a:pt x="367" y="260"/>
                        </a:cubicBezTo>
                        <a:cubicBezTo>
                          <a:pt x="367" y="261"/>
                          <a:pt x="367" y="261"/>
                          <a:pt x="367" y="262"/>
                        </a:cubicBezTo>
                        <a:cubicBezTo>
                          <a:pt x="367" y="265"/>
                          <a:pt x="368" y="266"/>
                          <a:pt x="369" y="268"/>
                        </a:cubicBezTo>
                        <a:cubicBezTo>
                          <a:pt x="364" y="271"/>
                          <a:pt x="357" y="271"/>
                          <a:pt x="357" y="277"/>
                        </a:cubicBezTo>
                        <a:cubicBezTo>
                          <a:pt x="357" y="277"/>
                          <a:pt x="358" y="277"/>
                          <a:pt x="358" y="278"/>
                        </a:cubicBezTo>
                        <a:cubicBezTo>
                          <a:pt x="361" y="276"/>
                          <a:pt x="363" y="275"/>
                          <a:pt x="366" y="274"/>
                        </a:cubicBezTo>
                        <a:cubicBezTo>
                          <a:pt x="360" y="281"/>
                          <a:pt x="358" y="285"/>
                          <a:pt x="351" y="292"/>
                        </a:cubicBezTo>
                        <a:cubicBezTo>
                          <a:pt x="345" y="298"/>
                          <a:pt x="342" y="301"/>
                          <a:pt x="335" y="307"/>
                        </a:cubicBezTo>
                        <a:cubicBezTo>
                          <a:pt x="332" y="309"/>
                          <a:pt x="331" y="312"/>
                          <a:pt x="327" y="313"/>
                        </a:cubicBezTo>
                        <a:cubicBezTo>
                          <a:pt x="321" y="315"/>
                          <a:pt x="317" y="313"/>
                          <a:pt x="311" y="316"/>
                        </a:cubicBezTo>
                        <a:cubicBezTo>
                          <a:pt x="304" y="318"/>
                          <a:pt x="301" y="320"/>
                          <a:pt x="294" y="320"/>
                        </a:cubicBezTo>
                        <a:cubicBezTo>
                          <a:pt x="292" y="320"/>
                          <a:pt x="291" y="320"/>
                          <a:pt x="289" y="321"/>
                        </a:cubicBezTo>
                        <a:cubicBezTo>
                          <a:pt x="289" y="324"/>
                          <a:pt x="291" y="326"/>
                          <a:pt x="292" y="329"/>
                        </a:cubicBezTo>
                        <a:cubicBezTo>
                          <a:pt x="293" y="331"/>
                          <a:pt x="294" y="334"/>
                          <a:pt x="296" y="334"/>
                        </a:cubicBezTo>
                        <a:cubicBezTo>
                          <a:pt x="299" y="334"/>
                          <a:pt x="300" y="333"/>
                          <a:pt x="302" y="331"/>
                        </a:cubicBezTo>
                        <a:cubicBezTo>
                          <a:pt x="303" y="332"/>
                          <a:pt x="303" y="333"/>
                          <a:pt x="303" y="334"/>
                        </a:cubicBezTo>
                        <a:cubicBezTo>
                          <a:pt x="303" y="340"/>
                          <a:pt x="302" y="344"/>
                          <a:pt x="301" y="351"/>
                        </a:cubicBezTo>
                        <a:cubicBezTo>
                          <a:pt x="297" y="350"/>
                          <a:pt x="296" y="345"/>
                          <a:pt x="294" y="341"/>
                        </a:cubicBezTo>
                        <a:cubicBezTo>
                          <a:pt x="292" y="337"/>
                          <a:pt x="290" y="334"/>
                          <a:pt x="290" y="330"/>
                        </a:cubicBezTo>
                        <a:cubicBezTo>
                          <a:pt x="286" y="329"/>
                          <a:pt x="284" y="327"/>
                          <a:pt x="280" y="327"/>
                        </a:cubicBezTo>
                        <a:cubicBezTo>
                          <a:pt x="276" y="327"/>
                          <a:pt x="277" y="332"/>
                          <a:pt x="276" y="335"/>
                        </a:cubicBezTo>
                        <a:cubicBezTo>
                          <a:pt x="273" y="332"/>
                          <a:pt x="273" y="329"/>
                          <a:pt x="271" y="326"/>
                        </a:cubicBezTo>
                        <a:cubicBezTo>
                          <a:pt x="270" y="324"/>
                          <a:pt x="268" y="323"/>
                          <a:pt x="268" y="321"/>
                        </a:cubicBezTo>
                        <a:cubicBezTo>
                          <a:pt x="268" y="320"/>
                          <a:pt x="269" y="320"/>
                          <a:pt x="270" y="320"/>
                        </a:cubicBezTo>
                        <a:cubicBezTo>
                          <a:pt x="269" y="318"/>
                          <a:pt x="270" y="315"/>
                          <a:pt x="268" y="315"/>
                        </a:cubicBezTo>
                        <a:cubicBezTo>
                          <a:pt x="265" y="315"/>
                          <a:pt x="263" y="317"/>
                          <a:pt x="260" y="318"/>
                        </a:cubicBezTo>
                        <a:cubicBezTo>
                          <a:pt x="259" y="319"/>
                          <a:pt x="258" y="319"/>
                          <a:pt x="256" y="319"/>
                        </a:cubicBezTo>
                        <a:cubicBezTo>
                          <a:pt x="253" y="319"/>
                          <a:pt x="252" y="315"/>
                          <a:pt x="250" y="312"/>
                        </a:cubicBezTo>
                        <a:cubicBezTo>
                          <a:pt x="248" y="309"/>
                          <a:pt x="245" y="308"/>
                          <a:pt x="245" y="304"/>
                        </a:cubicBezTo>
                        <a:cubicBezTo>
                          <a:pt x="245" y="302"/>
                          <a:pt x="246" y="302"/>
                          <a:pt x="246" y="300"/>
                        </a:cubicBezTo>
                        <a:cubicBezTo>
                          <a:pt x="246" y="299"/>
                          <a:pt x="246" y="299"/>
                          <a:pt x="246" y="299"/>
                        </a:cubicBezTo>
                        <a:cubicBezTo>
                          <a:pt x="244" y="298"/>
                          <a:pt x="244" y="298"/>
                          <a:pt x="244" y="298"/>
                        </a:cubicBezTo>
                        <a:cubicBezTo>
                          <a:pt x="243" y="299"/>
                          <a:pt x="242" y="299"/>
                          <a:pt x="240" y="299"/>
                        </a:cubicBezTo>
                        <a:cubicBezTo>
                          <a:pt x="234" y="298"/>
                          <a:pt x="234" y="298"/>
                          <a:pt x="234" y="298"/>
                        </a:cubicBezTo>
                        <a:cubicBezTo>
                          <a:pt x="230" y="299"/>
                          <a:pt x="227" y="299"/>
                          <a:pt x="224" y="301"/>
                        </a:cubicBezTo>
                        <a:cubicBezTo>
                          <a:pt x="221" y="303"/>
                          <a:pt x="221" y="306"/>
                          <a:pt x="218" y="306"/>
                        </a:cubicBezTo>
                        <a:cubicBezTo>
                          <a:pt x="214" y="306"/>
                          <a:pt x="212" y="302"/>
                          <a:pt x="212" y="298"/>
                        </a:cubicBezTo>
                        <a:cubicBezTo>
                          <a:pt x="212" y="295"/>
                          <a:pt x="217" y="296"/>
                          <a:pt x="220" y="293"/>
                        </a:cubicBezTo>
                        <a:cubicBezTo>
                          <a:pt x="225" y="289"/>
                          <a:pt x="228" y="285"/>
                          <a:pt x="228" y="279"/>
                        </a:cubicBezTo>
                        <a:cubicBezTo>
                          <a:pt x="228" y="274"/>
                          <a:pt x="226" y="271"/>
                          <a:pt x="223" y="267"/>
                        </a:cubicBezTo>
                        <a:cubicBezTo>
                          <a:pt x="221" y="264"/>
                          <a:pt x="220" y="261"/>
                          <a:pt x="217" y="261"/>
                        </a:cubicBezTo>
                        <a:cubicBezTo>
                          <a:pt x="214" y="261"/>
                          <a:pt x="214" y="264"/>
                          <a:pt x="212" y="265"/>
                        </a:cubicBezTo>
                        <a:cubicBezTo>
                          <a:pt x="208" y="268"/>
                          <a:pt x="204" y="269"/>
                          <a:pt x="200" y="272"/>
                        </a:cubicBezTo>
                        <a:cubicBezTo>
                          <a:pt x="197" y="273"/>
                          <a:pt x="196" y="275"/>
                          <a:pt x="194" y="277"/>
                        </a:cubicBezTo>
                        <a:cubicBezTo>
                          <a:pt x="192" y="278"/>
                          <a:pt x="190" y="279"/>
                          <a:pt x="190" y="281"/>
                        </a:cubicBezTo>
                        <a:cubicBezTo>
                          <a:pt x="190" y="283"/>
                          <a:pt x="193" y="284"/>
                          <a:pt x="195" y="284"/>
                        </a:cubicBezTo>
                        <a:cubicBezTo>
                          <a:pt x="199" y="284"/>
                          <a:pt x="201" y="282"/>
                          <a:pt x="205" y="280"/>
                        </a:cubicBezTo>
                        <a:cubicBezTo>
                          <a:pt x="205" y="281"/>
                          <a:pt x="206" y="281"/>
                          <a:pt x="206" y="282"/>
                        </a:cubicBezTo>
                        <a:cubicBezTo>
                          <a:pt x="206" y="287"/>
                          <a:pt x="200" y="288"/>
                          <a:pt x="196" y="290"/>
                        </a:cubicBezTo>
                        <a:cubicBezTo>
                          <a:pt x="188" y="295"/>
                          <a:pt x="183" y="298"/>
                          <a:pt x="174" y="302"/>
                        </a:cubicBezTo>
                        <a:cubicBezTo>
                          <a:pt x="166" y="306"/>
                          <a:pt x="164" y="313"/>
                          <a:pt x="156" y="319"/>
                        </a:cubicBezTo>
                        <a:cubicBezTo>
                          <a:pt x="154" y="321"/>
                          <a:pt x="152" y="320"/>
                          <a:pt x="150" y="322"/>
                        </a:cubicBezTo>
                        <a:cubicBezTo>
                          <a:pt x="147" y="325"/>
                          <a:pt x="147" y="330"/>
                          <a:pt x="143" y="330"/>
                        </a:cubicBezTo>
                        <a:cubicBezTo>
                          <a:pt x="137" y="330"/>
                          <a:pt x="135" y="323"/>
                          <a:pt x="129" y="323"/>
                        </a:cubicBezTo>
                        <a:cubicBezTo>
                          <a:pt x="128" y="323"/>
                          <a:pt x="128" y="324"/>
                          <a:pt x="127" y="324"/>
                        </a:cubicBezTo>
                        <a:cubicBezTo>
                          <a:pt x="121" y="324"/>
                          <a:pt x="120" y="319"/>
                          <a:pt x="115" y="317"/>
                        </a:cubicBezTo>
                        <a:cubicBezTo>
                          <a:pt x="110" y="314"/>
                          <a:pt x="106" y="315"/>
                          <a:pt x="102" y="312"/>
                        </a:cubicBezTo>
                        <a:cubicBezTo>
                          <a:pt x="93" y="305"/>
                          <a:pt x="89" y="297"/>
                          <a:pt x="78" y="297"/>
                        </a:cubicBezTo>
                        <a:cubicBezTo>
                          <a:pt x="74" y="297"/>
                          <a:pt x="72" y="300"/>
                          <a:pt x="68" y="300"/>
                        </a:cubicBezTo>
                        <a:cubicBezTo>
                          <a:pt x="65" y="300"/>
                          <a:pt x="65" y="297"/>
                          <a:pt x="63" y="296"/>
                        </a:cubicBezTo>
                        <a:cubicBezTo>
                          <a:pt x="57" y="292"/>
                          <a:pt x="53" y="290"/>
                          <a:pt x="46" y="290"/>
                        </a:cubicBezTo>
                        <a:cubicBezTo>
                          <a:pt x="44" y="290"/>
                          <a:pt x="43" y="291"/>
                          <a:pt x="41" y="291"/>
                        </a:cubicBezTo>
                        <a:cubicBezTo>
                          <a:pt x="39" y="292"/>
                          <a:pt x="35" y="291"/>
                          <a:pt x="35" y="294"/>
                        </a:cubicBezTo>
                        <a:cubicBezTo>
                          <a:pt x="35" y="295"/>
                          <a:pt x="36" y="296"/>
                          <a:pt x="36" y="297"/>
                        </a:cubicBezTo>
                        <a:cubicBezTo>
                          <a:pt x="36" y="300"/>
                          <a:pt x="36" y="300"/>
                          <a:pt x="36" y="300"/>
                        </a:cubicBezTo>
                        <a:cubicBezTo>
                          <a:pt x="33" y="300"/>
                          <a:pt x="33" y="300"/>
                          <a:pt x="33" y="300"/>
                        </a:cubicBezTo>
                        <a:cubicBezTo>
                          <a:pt x="27" y="297"/>
                          <a:pt x="25" y="292"/>
                          <a:pt x="20" y="287"/>
                        </a:cubicBezTo>
                        <a:cubicBezTo>
                          <a:pt x="14" y="281"/>
                          <a:pt x="8" y="277"/>
                          <a:pt x="0" y="27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1" name="Google Shape;41;p4"/>
                  <p:cNvSpPr/>
                  <p:nvPr/>
                </p:nvSpPr>
                <p:spPr>
                  <a:xfrm>
                    <a:off x="5343525" y="2886075"/>
                    <a:ext cx="1258888" cy="1112838"/>
                  </a:xfrm>
                  <a:custGeom>
                    <a:avLst/>
                    <a:gdLst/>
                    <a:ahLst/>
                    <a:cxnLst/>
                    <a:rect l="l" t="t" r="r" b="b"/>
                    <a:pathLst>
                      <a:path w="694" h="614" extrusionOk="0">
                        <a:moveTo>
                          <a:pt x="495" y="614"/>
                        </a:moveTo>
                        <a:cubicBezTo>
                          <a:pt x="495" y="614"/>
                          <a:pt x="495" y="613"/>
                          <a:pt x="495" y="613"/>
                        </a:cubicBezTo>
                        <a:cubicBezTo>
                          <a:pt x="495" y="607"/>
                          <a:pt x="495" y="607"/>
                          <a:pt x="495" y="607"/>
                        </a:cubicBezTo>
                        <a:cubicBezTo>
                          <a:pt x="495" y="603"/>
                          <a:pt x="497" y="600"/>
                          <a:pt x="497" y="596"/>
                        </a:cubicBezTo>
                        <a:cubicBezTo>
                          <a:pt x="497" y="592"/>
                          <a:pt x="496" y="590"/>
                          <a:pt x="496" y="587"/>
                        </a:cubicBezTo>
                        <a:cubicBezTo>
                          <a:pt x="493" y="587"/>
                          <a:pt x="493" y="587"/>
                          <a:pt x="493" y="587"/>
                        </a:cubicBezTo>
                        <a:cubicBezTo>
                          <a:pt x="492" y="587"/>
                          <a:pt x="492" y="588"/>
                          <a:pt x="491" y="588"/>
                        </a:cubicBezTo>
                        <a:cubicBezTo>
                          <a:pt x="491" y="586"/>
                          <a:pt x="491" y="586"/>
                          <a:pt x="491" y="586"/>
                        </a:cubicBezTo>
                        <a:cubicBezTo>
                          <a:pt x="493" y="579"/>
                          <a:pt x="493" y="579"/>
                          <a:pt x="493" y="579"/>
                        </a:cubicBezTo>
                        <a:cubicBezTo>
                          <a:pt x="492" y="578"/>
                          <a:pt x="491" y="577"/>
                          <a:pt x="491" y="576"/>
                        </a:cubicBezTo>
                        <a:cubicBezTo>
                          <a:pt x="491" y="570"/>
                          <a:pt x="497" y="567"/>
                          <a:pt x="497" y="562"/>
                        </a:cubicBezTo>
                        <a:cubicBezTo>
                          <a:pt x="497" y="561"/>
                          <a:pt x="496" y="561"/>
                          <a:pt x="496" y="560"/>
                        </a:cubicBezTo>
                        <a:cubicBezTo>
                          <a:pt x="496" y="555"/>
                          <a:pt x="500" y="552"/>
                          <a:pt x="500" y="547"/>
                        </a:cubicBezTo>
                        <a:cubicBezTo>
                          <a:pt x="500" y="537"/>
                          <a:pt x="500" y="537"/>
                          <a:pt x="500" y="537"/>
                        </a:cubicBezTo>
                        <a:cubicBezTo>
                          <a:pt x="500" y="533"/>
                          <a:pt x="504" y="532"/>
                          <a:pt x="504" y="528"/>
                        </a:cubicBezTo>
                        <a:cubicBezTo>
                          <a:pt x="504" y="522"/>
                          <a:pt x="502" y="520"/>
                          <a:pt x="502" y="515"/>
                        </a:cubicBezTo>
                        <a:cubicBezTo>
                          <a:pt x="502" y="512"/>
                          <a:pt x="506" y="511"/>
                          <a:pt x="506" y="508"/>
                        </a:cubicBezTo>
                        <a:cubicBezTo>
                          <a:pt x="506" y="507"/>
                          <a:pt x="504" y="507"/>
                          <a:pt x="504" y="507"/>
                        </a:cubicBezTo>
                        <a:cubicBezTo>
                          <a:pt x="504" y="501"/>
                          <a:pt x="509" y="498"/>
                          <a:pt x="509" y="492"/>
                        </a:cubicBezTo>
                        <a:cubicBezTo>
                          <a:pt x="511" y="493"/>
                          <a:pt x="513" y="491"/>
                          <a:pt x="513" y="488"/>
                        </a:cubicBezTo>
                        <a:cubicBezTo>
                          <a:pt x="515" y="485"/>
                          <a:pt x="517" y="484"/>
                          <a:pt x="517" y="481"/>
                        </a:cubicBezTo>
                        <a:cubicBezTo>
                          <a:pt x="517" y="474"/>
                          <a:pt x="521" y="472"/>
                          <a:pt x="523" y="466"/>
                        </a:cubicBezTo>
                        <a:cubicBezTo>
                          <a:pt x="523" y="462"/>
                          <a:pt x="524" y="459"/>
                          <a:pt x="526" y="457"/>
                        </a:cubicBezTo>
                        <a:cubicBezTo>
                          <a:pt x="526" y="457"/>
                          <a:pt x="526" y="457"/>
                          <a:pt x="526" y="457"/>
                        </a:cubicBezTo>
                        <a:cubicBezTo>
                          <a:pt x="526" y="456"/>
                          <a:pt x="525" y="455"/>
                          <a:pt x="525" y="455"/>
                        </a:cubicBezTo>
                        <a:cubicBezTo>
                          <a:pt x="526" y="452"/>
                          <a:pt x="530" y="450"/>
                          <a:pt x="532" y="453"/>
                        </a:cubicBezTo>
                        <a:cubicBezTo>
                          <a:pt x="532" y="453"/>
                          <a:pt x="532" y="453"/>
                          <a:pt x="532" y="453"/>
                        </a:cubicBezTo>
                        <a:cubicBezTo>
                          <a:pt x="532" y="453"/>
                          <a:pt x="533" y="453"/>
                          <a:pt x="533" y="453"/>
                        </a:cubicBezTo>
                        <a:cubicBezTo>
                          <a:pt x="534" y="453"/>
                          <a:pt x="535" y="454"/>
                          <a:pt x="536" y="454"/>
                        </a:cubicBezTo>
                        <a:cubicBezTo>
                          <a:pt x="536" y="454"/>
                          <a:pt x="536" y="454"/>
                          <a:pt x="537" y="454"/>
                        </a:cubicBezTo>
                        <a:cubicBezTo>
                          <a:pt x="535" y="451"/>
                          <a:pt x="535" y="449"/>
                          <a:pt x="535" y="445"/>
                        </a:cubicBezTo>
                        <a:cubicBezTo>
                          <a:pt x="535" y="444"/>
                          <a:pt x="536" y="443"/>
                          <a:pt x="538" y="443"/>
                        </a:cubicBezTo>
                        <a:cubicBezTo>
                          <a:pt x="541" y="445"/>
                          <a:pt x="542" y="450"/>
                          <a:pt x="539" y="436"/>
                        </a:cubicBezTo>
                        <a:cubicBezTo>
                          <a:pt x="538" y="435"/>
                          <a:pt x="538" y="434"/>
                          <a:pt x="537" y="433"/>
                        </a:cubicBezTo>
                        <a:cubicBezTo>
                          <a:pt x="542" y="429"/>
                          <a:pt x="545" y="425"/>
                          <a:pt x="545" y="419"/>
                        </a:cubicBezTo>
                        <a:cubicBezTo>
                          <a:pt x="545" y="412"/>
                          <a:pt x="545" y="412"/>
                          <a:pt x="545" y="412"/>
                        </a:cubicBezTo>
                        <a:cubicBezTo>
                          <a:pt x="545" y="411"/>
                          <a:pt x="542" y="411"/>
                          <a:pt x="542" y="409"/>
                        </a:cubicBezTo>
                        <a:cubicBezTo>
                          <a:pt x="542" y="406"/>
                          <a:pt x="545" y="405"/>
                          <a:pt x="546" y="402"/>
                        </a:cubicBezTo>
                        <a:cubicBezTo>
                          <a:pt x="549" y="395"/>
                          <a:pt x="552" y="393"/>
                          <a:pt x="556" y="387"/>
                        </a:cubicBezTo>
                        <a:cubicBezTo>
                          <a:pt x="565" y="376"/>
                          <a:pt x="568" y="367"/>
                          <a:pt x="568" y="353"/>
                        </a:cubicBezTo>
                        <a:cubicBezTo>
                          <a:pt x="568" y="352"/>
                          <a:pt x="568" y="350"/>
                          <a:pt x="567" y="350"/>
                        </a:cubicBezTo>
                        <a:cubicBezTo>
                          <a:pt x="564" y="350"/>
                          <a:pt x="563" y="352"/>
                          <a:pt x="561" y="353"/>
                        </a:cubicBezTo>
                        <a:cubicBezTo>
                          <a:pt x="560" y="351"/>
                          <a:pt x="561" y="349"/>
                          <a:pt x="561" y="347"/>
                        </a:cubicBezTo>
                        <a:cubicBezTo>
                          <a:pt x="561" y="344"/>
                          <a:pt x="558" y="343"/>
                          <a:pt x="558" y="341"/>
                        </a:cubicBezTo>
                        <a:cubicBezTo>
                          <a:pt x="558" y="340"/>
                          <a:pt x="559" y="340"/>
                          <a:pt x="559" y="340"/>
                        </a:cubicBezTo>
                        <a:cubicBezTo>
                          <a:pt x="560" y="341"/>
                          <a:pt x="561" y="342"/>
                          <a:pt x="563" y="342"/>
                        </a:cubicBezTo>
                        <a:cubicBezTo>
                          <a:pt x="564" y="342"/>
                          <a:pt x="564" y="340"/>
                          <a:pt x="566" y="340"/>
                        </a:cubicBezTo>
                        <a:cubicBezTo>
                          <a:pt x="567" y="340"/>
                          <a:pt x="568" y="342"/>
                          <a:pt x="570" y="342"/>
                        </a:cubicBezTo>
                        <a:cubicBezTo>
                          <a:pt x="573" y="342"/>
                          <a:pt x="576" y="340"/>
                          <a:pt x="576" y="337"/>
                        </a:cubicBezTo>
                        <a:cubicBezTo>
                          <a:pt x="576" y="336"/>
                          <a:pt x="575" y="335"/>
                          <a:pt x="575" y="334"/>
                        </a:cubicBezTo>
                        <a:cubicBezTo>
                          <a:pt x="575" y="329"/>
                          <a:pt x="581" y="328"/>
                          <a:pt x="581" y="323"/>
                        </a:cubicBezTo>
                        <a:cubicBezTo>
                          <a:pt x="581" y="315"/>
                          <a:pt x="581" y="315"/>
                          <a:pt x="581" y="315"/>
                        </a:cubicBezTo>
                        <a:cubicBezTo>
                          <a:pt x="581" y="313"/>
                          <a:pt x="582" y="312"/>
                          <a:pt x="584" y="312"/>
                        </a:cubicBezTo>
                        <a:cubicBezTo>
                          <a:pt x="586" y="312"/>
                          <a:pt x="586" y="312"/>
                          <a:pt x="586" y="312"/>
                        </a:cubicBezTo>
                        <a:cubicBezTo>
                          <a:pt x="586" y="315"/>
                          <a:pt x="585" y="317"/>
                          <a:pt x="586" y="320"/>
                        </a:cubicBezTo>
                        <a:cubicBezTo>
                          <a:pt x="588" y="316"/>
                          <a:pt x="588" y="313"/>
                          <a:pt x="590" y="309"/>
                        </a:cubicBezTo>
                        <a:cubicBezTo>
                          <a:pt x="594" y="303"/>
                          <a:pt x="601" y="302"/>
                          <a:pt x="604" y="295"/>
                        </a:cubicBezTo>
                        <a:cubicBezTo>
                          <a:pt x="605" y="293"/>
                          <a:pt x="605" y="292"/>
                          <a:pt x="606" y="290"/>
                        </a:cubicBezTo>
                        <a:cubicBezTo>
                          <a:pt x="609" y="285"/>
                          <a:pt x="614" y="287"/>
                          <a:pt x="619" y="285"/>
                        </a:cubicBezTo>
                        <a:cubicBezTo>
                          <a:pt x="624" y="283"/>
                          <a:pt x="625" y="279"/>
                          <a:pt x="630" y="276"/>
                        </a:cubicBezTo>
                        <a:cubicBezTo>
                          <a:pt x="632" y="275"/>
                          <a:pt x="634" y="274"/>
                          <a:pt x="634" y="271"/>
                        </a:cubicBezTo>
                        <a:cubicBezTo>
                          <a:pt x="634" y="268"/>
                          <a:pt x="634" y="263"/>
                          <a:pt x="630" y="263"/>
                        </a:cubicBezTo>
                        <a:cubicBezTo>
                          <a:pt x="630" y="263"/>
                          <a:pt x="630" y="264"/>
                          <a:pt x="629" y="264"/>
                        </a:cubicBezTo>
                        <a:cubicBezTo>
                          <a:pt x="629" y="261"/>
                          <a:pt x="628" y="260"/>
                          <a:pt x="628" y="257"/>
                        </a:cubicBezTo>
                        <a:cubicBezTo>
                          <a:pt x="628" y="253"/>
                          <a:pt x="634" y="255"/>
                          <a:pt x="635" y="252"/>
                        </a:cubicBezTo>
                        <a:cubicBezTo>
                          <a:pt x="636" y="250"/>
                          <a:pt x="636" y="248"/>
                          <a:pt x="637" y="246"/>
                        </a:cubicBezTo>
                        <a:cubicBezTo>
                          <a:pt x="641" y="240"/>
                          <a:pt x="645" y="238"/>
                          <a:pt x="648" y="232"/>
                        </a:cubicBezTo>
                        <a:cubicBezTo>
                          <a:pt x="650" y="226"/>
                          <a:pt x="651" y="222"/>
                          <a:pt x="653" y="216"/>
                        </a:cubicBezTo>
                        <a:cubicBezTo>
                          <a:pt x="653" y="214"/>
                          <a:pt x="655" y="214"/>
                          <a:pt x="656" y="213"/>
                        </a:cubicBezTo>
                        <a:cubicBezTo>
                          <a:pt x="658" y="209"/>
                          <a:pt x="659" y="206"/>
                          <a:pt x="660" y="201"/>
                        </a:cubicBezTo>
                        <a:cubicBezTo>
                          <a:pt x="661" y="193"/>
                          <a:pt x="666" y="189"/>
                          <a:pt x="666" y="180"/>
                        </a:cubicBezTo>
                        <a:cubicBezTo>
                          <a:pt x="666" y="178"/>
                          <a:pt x="666" y="177"/>
                          <a:pt x="666" y="175"/>
                        </a:cubicBezTo>
                        <a:cubicBezTo>
                          <a:pt x="661" y="174"/>
                          <a:pt x="662" y="169"/>
                          <a:pt x="662" y="164"/>
                        </a:cubicBezTo>
                        <a:cubicBezTo>
                          <a:pt x="662" y="159"/>
                          <a:pt x="664" y="157"/>
                          <a:pt x="665" y="152"/>
                        </a:cubicBezTo>
                        <a:cubicBezTo>
                          <a:pt x="667" y="144"/>
                          <a:pt x="668" y="139"/>
                          <a:pt x="670" y="130"/>
                        </a:cubicBezTo>
                        <a:cubicBezTo>
                          <a:pt x="671" y="127"/>
                          <a:pt x="674" y="125"/>
                          <a:pt x="674" y="121"/>
                        </a:cubicBezTo>
                        <a:cubicBezTo>
                          <a:pt x="674" y="120"/>
                          <a:pt x="674" y="119"/>
                          <a:pt x="674" y="117"/>
                        </a:cubicBezTo>
                        <a:cubicBezTo>
                          <a:pt x="674" y="114"/>
                          <a:pt x="677" y="113"/>
                          <a:pt x="677" y="109"/>
                        </a:cubicBezTo>
                        <a:cubicBezTo>
                          <a:pt x="677" y="108"/>
                          <a:pt x="676" y="108"/>
                          <a:pt x="676" y="106"/>
                        </a:cubicBezTo>
                        <a:cubicBezTo>
                          <a:pt x="676" y="98"/>
                          <a:pt x="682" y="94"/>
                          <a:pt x="682" y="86"/>
                        </a:cubicBezTo>
                        <a:cubicBezTo>
                          <a:pt x="682" y="82"/>
                          <a:pt x="678" y="80"/>
                          <a:pt x="675" y="80"/>
                        </a:cubicBezTo>
                        <a:cubicBezTo>
                          <a:pt x="673" y="80"/>
                          <a:pt x="672" y="81"/>
                          <a:pt x="670" y="81"/>
                        </a:cubicBezTo>
                        <a:cubicBezTo>
                          <a:pt x="671" y="80"/>
                          <a:pt x="671" y="80"/>
                          <a:pt x="671" y="80"/>
                        </a:cubicBezTo>
                        <a:cubicBezTo>
                          <a:pt x="673" y="75"/>
                          <a:pt x="679" y="76"/>
                          <a:pt x="682" y="72"/>
                        </a:cubicBezTo>
                        <a:cubicBezTo>
                          <a:pt x="687" y="66"/>
                          <a:pt x="685" y="60"/>
                          <a:pt x="687" y="53"/>
                        </a:cubicBezTo>
                        <a:cubicBezTo>
                          <a:pt x="689" y="47"/>
                          <a:pt x="694" y="45"/>
                          <a:pt x="694" y="39"/>
                        </a:cubicBezTo>
                        <a:cubicBezTo>
                          <a:pt x="694" y="32"/>
                          <a:pt x="691" y="27"/>
                          <a:pt x="691" y="19"/>
                        </a:cubicBezTo>
                        <a:cubicBezTo>
                          <a:pt x="691" y="15"/>
                          <a:pt x="693" y="12"/>
                          <a:pt x="693" y="8"/>
                        </a:cubicBezTo>
                        <a:cubicBezTo>
                          <a:pt x="693" y="5"/>
                          <a:pt x="692" y="2"/>
                          <a:pt x="691" y="0"/>
                        </a:cubicBezTo>
                        <a:cubicBezTo>
                          <a:pt x="691" y="0"/>
                          <a:pt x="691" y="0"/>
                          <a:pt x="691" y="0"/>
                        </a:cubicBezTo>
                        <a:cubicBezTo>
                          <a:pt x="687" y="2"/>
                          <a:pt x="685" y="3"/>
                          <a:pt x="681" y="5"/>
                        </a:cubicBezTo>
                        <a:cubicBezTo>
                          <a:pt x="678" y="6"/>
                          <a:pt x="676" y="4"/>
                          <a:pt x="673" y="5"/>
                        </a:cubicBezTo>
                        <a:cubicBezTo>
                          <a:pt x="670" y="7"/>
                          <a:pt x="671" y="12"/>
                          <a:pt x="667" y="12"/>
                        </a:cubicBezTo>
                        <a:cubicBezTo>
                          <a:pt x="665" y="12"/>
                          <a:pt x="664" y="11"/>
                          <a:pt x="662" y="11"/>
                        </a:cubicBezTo>
                        <a:cubicBezTo>
                          <a:pt x="658" y="10"/>
                          <a:pt x="655" y="11"/>
                          <a:pt x="651" y="11"/>
                        </a:cubicBezTo>
                        <a:cubicBezTo>
                          <a:pt x="644" y="11"/>
                          <a:pt x="641" y="6"/>
                          <a:pt x="635" y="6"/>
                        </a:cubicBezTo>
                        <a:cubicBezTo>
                          <a:pt x="630" y="6"/>
                          <a:pt x="629" y="12"/>
                          <a:pt x="625" y="15"/>
                        </a:cubicBezTo>
                        <a:cubicBezTo>
                          <a:pt x="623" y="16"/>
                          <a:pt x="621" y="15"/>
                          <a:pt x="619" y="16"/>
                        </a:cubicBezTo>
                        <a:cubicBezTo>
                          <a:pt x="613" y="18"/>
                          <a:pt x="610" y="22"/>
                          <a:pt x="604" y="24"/>
                        </a:cubicBezTo>
                        <a:cubicBezTo>
                          <a:pt x="606" y="27"/>
                          <a:pt x="606" y="29"/>
                          <a:pt x="609" y="32"/>
                        </a:cubicBezTo>
                        <a:cubicBezTo>
                          <a:pt x="609" y="32"/>
                          <a:pt x="611" y="32"/>
                          <a:pt x="611" y="33"/>
                        </a:cubicBezTo>
                        <a:cubicBezTo>
                          <a:pt x="611" y="41"/>
                          <a:pt x="606" y="47"/>
                          <a:pt x="598" y="47"/>
                        </a:cubicBezTo>
                        <a:cubicBezTo>
                          <a:pt x="598" y="49"/>
                          <a:pt x="598" y="50"/>
                          <a:pt x="598" y="51"/>
                        </a:cubicBezTo>
                        <a:cubicBezTo>
                          <a:pt x="594" y="51"/>
                          <a:pt x="593" y="46"/>
                          <a:pt x="590" y="46"/>
                        </a:cubicBezTo>
                        <a:cubicBezTo>
                          <a:pt x="582" y="46"/>
                          <a:pt x="580" y="53"/>
                          <a:pt x="576" y="59"/>
                        </a:cubicBezTo>
                        <a:cubicBezTo>
                          <a:pt x="575" y="61"/>
                          <a:pt x="576" y="64"/>
                          <a:pt x="574" y="64"/>
                        </a:cubicBezTo>
                        <a:cubicBezTo>
                          <a:pt x="565" y="64"/>
                          <a:pt x="570" y="48"/>
                          <a:pt x="562" y="44"/>
                        </a:cubicBezTo>
                        <a:cubicBezTo>
                          <a:pt x="555" y="41"/>
                          <a:pt x="552" y="37"/>
                          <a:pt x="545" y="33"/>
                        </a:cubicBezTo>
                        <a:cubicBezTo>
                          <a:pt x="543" y="31"/>
                          <a:pt x="543" y="29"/>
                          <a:pt x="541" y="29"/>
                        </a:cubicBezTo>
                        <a:cubicBezTo>
                          <a:pt x="538" y="29"/>
                          <a:pt x="536" y="31"/>
                          <a:pt x="533" y="31"/>
                        </a:cubicBezTo>
                        <a:cubicBezTo>
                          <a:pt x="527" y="31"/>
                          <a:pt x="527" y="31"/>
                          <a:pt x="527" y="31"/>
                        </a:cubicBezTo>
                        <a:cubicBezTo>
                          <a:pt x="526" y="31"/>
                          <a:pt x="526" y="31"/>
                          <a:pt x="524" y="31"/>
                        </a:cubicBezTo>
                        <a:cubicBezTo>
                          <a:pt x="519" y="31"/>
                          <a:pt x="518" y="24"/>
                          <a:pt x="513" y="24"/>
                        </a:cubicBezTo>
                        <a:cubicBezTo>
                          <a:pt x="505" y="24"/>
                          <a:pt x="501" y="29"/>
                          <a:pt x="492" y="29"/>
                        </a:cubicBezTo>
                        <a:cubicBezTo>
                          <a:pt x="490" y="29"/>
                          <a:pt x="489" y="29"/>
                          <a:pt x="487" y="29"/>
                        </a:cubicBezTo>
                        <a:cubicBezTo>
                          <a:pt x="481" y="29"/>
                          <a:pt x="481" y="29"/>
                          <a:pt x="481" y="29"/>
                        </a:cubicBezTo>
                        <a:cubicBezTo>
                          <a:pt x="477" y="29"/>
                          <a:pt x="475" y="26"/>
                          <a:pt x="471" y="26"/>
                        </a:cubicBezTo>
                        <a:cubicBezTo>
                          <a:pt x="466" y="26"/>
                          <a:pt x="464" y="31"/>
                          <a:pt x="459" y="35"/>
                        </a:cubicBezTo>
                        <a:cubicBezTo>
                          <a:pt x="454" y="39"/>
                          <a:pt x="449" y="39"/>
                          <a:pt x="445" y="44"/>
                        </a:cubicBezTo>
                        <a:cubicBezTo>
                          <a:pt x="444" y="46"/>
                          <a:pt x="445" y="50"/>
                          <a:pt x="442" y="51"/>
                        </a:cubicBezTo>
                        <a:cubicBezTo>
                          <a:pt x="1" y="52"/>
                          <a:pt x="1" y="52"/>
                          <a:pt x="1" y="52"/>
                        </a:cubicBezTo>
                        <a:cubicBezTo>
                          <a:pt x="1" y="52"/>
                          <a:pt x="1" y="52"/>
                          <a:pt x="1" y="52"/>
                        </a:cubicBezTo>
                        <a:cubicBezTo>
                          <a:pt x="0" y="378"/>
                          <a:pt x="0" y="378"/>
                          <a:pt x="0" y="378"/>
                        </a:cubicBezTo>
                        <a:cubicBezTo>
                          <a:pt x="0" y="378"/>
                          <a:pt x="0" y="378"/>
                          <a:pt x="0" y="378"/>
                        </a:cubicBezTo>
                        <a:cubicBezTo>
                          <a:pt x="3" y="378"/>
                          <a:pt x="3" y="378"/>
                          <a:pt x="3" y="378"/>
                        </a:cubicBezTo>
                        <a:cubicBezTo>
                          <a:pt x="7" y="380"/>
                          <a:pt x="11" y="380"/>
                          <a:pt x="16" y="382"/>
                        </a:cubicBezTo>
                        <a:cubicBezTo>
                          <a:pt x="22" y="384"/>
                          <a:pt x="25" y="390"/>
                          <a:pt x="32" y="390"/>
                        </a:cubicBezTo>
                        <a:cubicBezTo>
                          <a:pt x="36" y="390"/>
                          <a:pt x="35" y="383"/>
                          <a:pt x="39" y="383"/>
                        </a:cubicBezTo>
                        <a:cubicBezTo>
                          <a:pt x="43" y="383"/>
                          <a:pt x="46" y="384"/>
                          <a:pt x="50" y="384"/>
                        </a:cubicBezTo>
                        <a:cubicBezTo>
                          <a:pt x="52" y="384"/>
                          <a:pt x="54" y="384"/>
                          <a:pt x="56" y="384"/>
                        </a:cubicBezTo>
                        <a:cubicBezTo>
                          <a:pt x="62" y="384"/>
                          <a:pt x="64" y="389"/>
                          <a:pt x="68" y="393"/>
                        </a:cubicBezTo>
                        <a:cubicBezTo>
                          <a:pt x="69" y="395"/>
                          <a:pt x="69" y="396"/>
                          <a:pt x="70" y="397"/>
                        </a:cubicBezTo>
                        <a:cubicBezTo>
                          <a:pt x="73" y="399"/>
                          <a:pt x="78" y="397"/>
                          <a:pt x="78" y="400"/>
                        </a:cubicBezTo>
                        <a:cubicBezTo>
                          <a:pt x="78" y="403"/>
                          <a:pt x="77" y="405"/>
                          <a:pt x="77" y="408"/>
                        </a:cubicBezTo>
                        <a:cubicBezTo>
                          <a:pt x="77" y="412"/>
                          <a:pt x="80" y="413"/>
                          <a:pt x="81" y="416"/>
                        </a:cubicBezTo>
                        <a:cubicBezTo>
                          <a:pt x="84" y="421"/>
                          <a:pt x="85" y="428"/>
                          <a:pt x="91" y="428"/>
                        </a:cubicBezTo>
                        <a:cubicBezTo>
                          <a:pt x="95" y="428"/>
                          <a:pt x="95" y="423"/>
                          <a:pt x="95" y="419"/>
                        </a:cubicBezTo>
                        <a:cubicBezTo>
                          <a:pt x="96" y="416"/>
                          <a:pt x="99" y="415"/>
                          <a:pt x="100" y="412"/>
                        </a:cubicBezTo>
                        <a:cubicBezTo>
                          <a:pt x="103" y="419"/>
                          <a:pt x="110" y="420"/>
                          <a:pt x="118" y="422"/>
                        </a:cubicBezTo>
                        <a:cubicBezTo>
                          <a:pt x="124" y="424"/>
                          <a:pt x="126" y="427"/>
                          <a:pt x="131" y="429"/>
                        </a:cubicBezTo>
                        <a:cubicBezTo>
                          <a:pt x="130" y="432"/>
                          <a:pt x="129" y="434"/>
                          <a:pt x="129" y="437"/>
                        </a:cubicBezTo>
                        <a:cubicBezTo>
                          <a:pt x="129" y="444"/>
                          <a:pt x="128" y="449"/>
                          <a:pt x="133" y="454"/>
                        </a:cubicBezTo>
                        <a:cubicBezTo>
                          <a:pt x="137" y="457"/>
                          <a:pt x="143" y="456"/>
                          <a:pt x="143" y="461"/>
                        </a:cubicBezTo>
                        <a:cubicBezTo>
                          <a:pt x="143" y="466"/>
                          <a:pt x="143" y="466"/>
                          <a:pt x="143" y="466"/>
                        </a:cubicBezTo>
                        <a:cubicBezTo>
                          <a:pt x="143" y="469"/>
                          <a:pt x="148" y="468"/>
                          <a:pt x="150" y="469"/>
                        </a:cubicBezTo>
                        <a:cubicBezTo>
                          <a:pt x="155" y="470"/>
                          <a:pt x="157" y="474"/>
                          <a:pt x="161" y="476"/>
                        </a:cubicBezTo>
                        <a:cubicBezTo>
                          <a:pt x="169" y="481"/>
                          <a:pt x="174" y="483"/>
                          <a:pt x="178" y="490"/>
                        </a:cubicBezTo>
                        <a:cubicBezTo>
                          <a:pt x="179" y="493"/>
                          <a:pt x="182" y="493"/>
                          <a:pt x="183" y="495"/>
                        </a:cubicBezTo>
                        <a:cubicBezTo>
                          <a:pt x="188" y="502"/>
                          <a:pt x="190" y="506"/>
                          <a:pt x="196" y="511"/>
                        </a:cubicBezTo>
                        <a:cubicBezTo>
                          <a:pt x="201" y="515"/>
                          <a:pt x="204" y="520"/>
                          <a:pt x="210" y="520"/>
                        </a:cubicBezTo>
                        <a:cubicBezTo>
                          <a:pt x="211" y="520"/>
                          <a:pt x="212" y="518"/>
                          <a:pt x="213" y="518"/>
                        </a:cubicBezTo>
                        <a:cubicBezTo>
                          <a:pt x="216" y="517"/>
                          <a:pt x="218" y="518"/>
                          <a:pt x="220" y="517"/>
                        </a:cubicBezTo>
                        <a:cubicBezTo>
                          <a:pt x="220" y="515"/>
                          <a:pt x="218" y="513"/>
                          <a:pt x="218" y="511"/>
                        </a:cubicBezTo>
                        <a:cubicBezTo>
                          <a:pt x="218" y="505"/>
                          <a:pt x="223" y="501"/>
                          <a:pt x="229" y="501"/>
                        </a:cubicBezTo>
                        <a:cubicBezTo>
                          <a:pt x="234" y="501"/>
                          <a:pt x="236" y="503"/>
                          <a:pt x="241" y="503"/>
                        </a:cubicBezTo>
                        <a:cubicBezTo>
                          <a:pt x="244" y="503"/>
                          <a:pt x="245" y="500"/>
                          <a:pt x="248" y="500"/>
                        </a:cubicBezTo>
                        <a:cubicBezTo>
                          <a:pt x="257" y="500"/>
                          <a:pt x="259" y="511"/>
                          <a:pt x="268" y="511"/>
                        </a:cubicBezTo>
                        <a:cubicBezTo>
                          <a:pt x="269" y="511"/>
                          <a:pt x="269" y="510"/>
                          <a:pt x="270" y="510"/>
                        </a:cubicBezTo>
                        <a:cubicBezTo>
                          <a:pt x="273" y="510"/>
                          <a:pt x="274" y="512"/>
                          <a:pt x="277" y="512"/>
                        </a:cubicBezTo>
                        <a:cubicBezTo>
                          <a:pt x="278" y="512"/>
                          <a:pt x="279" y="511"/>
                          <a:pt x="281" y="511"/>
                        </a:cubicBezTo>
                        <a:cubicBezTo>
                          <a:pt x="283" y="511"/>
                          <a:pt x="283" y="513"/>
                          <a:pt x="285" y="513"/>
                        </a:cubicBezTo>
                        <a:cubicBezTo>
                          <a:pt x="289" y="515"/>
                          <a:pt x="292" y="515"/>
                          <a:pt x="296" y="515"/>
                        </a:cubicBezTo>
                        <a:cubicBezTo>
                          <a:pt x="299" y="515"/>
                          <a:pt x="299" y="515"/>
                          <a:pt x="299" y="515"/>
                        </a:cubicBezTo>
                        <a:cubicBezTo>
                          <a:pt x="299" y="511"/>
                          <a:pt x="299" y="511"/>
                          <a:pt x="299" y="511"/>
                        </a:cubicBezTo>
                        <a:cubicBezTo>
                          <a:pt x="300" y="511"/>
                          <a:pt x="300" y="510"/>
                          <a:pt x="301" y="510"/>
                        </a:cubicBezTo>
                        <a:cubicBezTo>
                          <a:pt x="302" y="510"/>
                          <a:pt x="303" y="511"/>
                          <a:pt x="304" y="511"/>
                        </a:cubicBezTo>
                        <a:cubicBezTo>
                          <a:pt x="305" y="511"/>
                          <a:pt x="306" y="511"/>
                          <a:pt x="307" y="511"/>
                        </a:cubicBezTo>
                        <a:cubicBezTo>
                          <a:pt x="310" y="511"/>
                          <a:pt x="311" y="513"/>
                          <a:pt x="314" y="514"/>
                        </a:cubicBezTo>
                        <a:cubicBezTo>
                          <a:pt x="321" y="517"/>
                          <a:pt x="325" y="519"/>
                          <a:pt x="332" y="519"/>
                        </a:cubicBezTo>
                        <a:cubicBezTo>
                          <a:pt x="336" y="519"/>
                          <a:pt x="335" y="514"/>
                          <a:pt x="338" y="513"/>
                        </a:cubicBezTo>
                        <a:cubicBezTo>
                          <a:pt x="348" y="510"/>
                          <a:pt x="354" y="508"/>
                          <a:pt x="364" y="508"/>
                        </a:cubicBezTo>
                        <a:cubicBezTo>
                          <a:pt x="372" y="508"/>
                          <a:pt x="378" y="509"/>
                          <a:pt x="384" y="514"/>
                        </a:cubicBezTo>
                        <a:cubicBezTo>
                          <a:pt x="389" y="518"/>
                          <a:pt x="389" y="523"/>
                          <a:pt x="389" y="530"/>
                        </a:cubicBezTo>
                        <a:cubicBezTo>
                          <a:pt x="389" y="536"/>
                          <a:pt x="389" y="536"/>
                          <a:pt x="389" y="536"/>
                        </a:cubicBezTo>
                        <a:cubicBezTo>
                          <a:pt x="389" y="545"/>
                          <a:pt x="396" y="549"/>
                          <a:pt x="396" y="558"/>
                        </a:cubicBezTo>
                        <a:cubicBezTo>
                          <a:pt x="396" y="560"/>
                          <a:pt x="395" y="561"/>
                          <a:pt x="395" y="563"/>
                        </a:cubicBezTo>
                        <a:cubicBezTo>
                          <a:pt x="395" y="566"/>
                          <a:pt x="399" y="567"/>
                          <a:pt x="402" y="568"/>
                        </a:cubicBezTo>
                        <a:cubicBezTo>
                          <a:pt x="407" y="570"/>
                          <a:pt x="410" y="572"/>
                          <a:pt x="415" y="575"/>
                        </a:cubicBezTo>
                        <a:cubicBezTo>
                          <a:pt x="495" y="614"/>
                          <a:pt x="495" y="614"/>
                          <a:pt x="495" y="614"/>
                        </a:cubicBezTo>
                        <a:cubicBezTo>
                          <a:pt x="495" y="614"/>
                          <a:pt x="495" y="614"/>
                          <a:pt x="495" y="614"/>
                        </a:cubicBezTo>
                        <a:close/>
                        <a:moveTo>
                          <a:pt x="441" y="456"/>
                        </a:moveTo>
                        <a:cubicBezTo>
                          <a:pt x="444" y="454"/>
                          <a:pt x="446" y="451"/>
                          <a:pt x="449" y="451"/>
                        </a:cubicBezTo>
                        <a:cubicBezTo>
                          <a:pt x="457" y="451"/>
                          <a:pt x="456" y="462"/>
                          <a:pt x="463" y="465"/>
                        </a:cubicBezTo>
                        <a:cubicBezTo>
                          <a:pt x="459" y="468"/>
                          <a:pt x="454" y="466"/>
                          <a:pt x="450" y="469"/>
                        </a:cubicBezTo>
                        <a:cubicBezTo>
                          <a:pt x="448" y="471"/>
                          <a:pt x="449" y="473"/>
                          <a:pt x="448" y="476"/>
                        </a:cubicBezTo>
                        <a:cubicBezTo>
                          <a:pt x="447" y="480"/>
                          <a:pt x="446" y="482"/>
                          <a:pt x="446" y="486"/>
                        </a:cubicBezTo>
                        <a:cubicBezTo>
                          <a:pt x="446" y="490"/>
                          <a:pt x="447" y="492"/>
                          <a:pt x="447" y="497"/>
                        </a:cubicBezTo>
                        <a:cubicBezTo>
                          <a:pt x="447" y="499"/>
                          <a:pt x="447" y="500"/>
                          <a:pt x="447" y="502"/>
                        </a:cubicBezTo>
                        <a:cubicBezTo>
                          <a:pt x="447" y="504"/>
                          <a:pt x="448" y="507"/>
                          <a:pt x="446" y="507"/>
                        </a:cubicBezTo>
                        <a:cubicBezTo>
                          <a:pt x="440" y="507"/>
                          <a:pt x="438" y="501"/>
                          <a:pt x="435" y="497"/>
                        </a:cubicBezTo>
                        <a:cubicBezTo>
                          <a:pt x="431" y="492"/>
                          <a:pt x="427" y="489"/>
                          <a:pt x="427" y="482"/>
                        </a:cubicBezTo>
                        <a:cubicBezTo>
                          <a:pt x="427" y="477"/>
                          <a:pt x="431" y="475"/>
                          <a:pt x="431" y="470"/>
                        </a:cubicBezTo>
                        <a:cubicBezTo>
                          <a:pt x="431" y="465"/>
                          <a:pt x="431" y="465"/>
                          <a:pt x="431" y="465"/>
                        </a:cubicBezTo>
                        <a:cubicBezTo>
                          <a:pt x="431" y="460"/>
                          <a:pt x="440" y="461"/>
                          <a:pt x="441" y="45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2" name="Google Shape;42;p4"/>
                  <p:cNvSpPr/>
                  <p:nvPr/>
                </p:nvSpPr>
                <p:spPr>
                  <a:xfrm>
                    <a:off x="6296025" y="3702050"/>
                    <a:ext cx="12700" cy="12700"/>
                  </a:xfrm>
                  <a:custGeom>
                    <a:avLst/>
                    <a:gdLst/>
                    <a:ahLst/>
                    <a:cxnLst/>
                    <a:rect l="l" t="t" r="r" b="b"/>
                    <a:pathLst>
                      <a:path w="7" h="7" extrusionOk="0">
                        <a:moveTo>
                          <a:pt x="1" y="7"/>
                        </a:moveTo>
                        <a:cubicBezTo>
                          <a:pt x="3" y="5"/>
                          <a:pt x="5" y="4"/>
                          <a:pt x="7" y="3"/>
                        </a:cubicBezTo>
                        <a:cubicBezTo>
                          <a:pt x="7" y="3"/>
                          <a:pt x="7" y="3"/>
                          <a:pt x="7" y="3"/>
                        </a:cubicBezTo>
                        <a:cubicBezTo>
                          <a:pt x="5" y="0"/>
                          <a:pt x="1" y="2"/>
                          <a:pt x="0" y="5"/>
                        </a:cubicBezTo>
                        <a:cubicBezTo>
                          <a:pt x="0" y="5"/>
                          <a:pt x="1" y="6"/>
                          <a:pt x="1" y="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3" name="Google Shape;43;p4"/>
                  <p:cNvSpPr/>
                  <p:nvPr/>
                </p:nvSpPr>
                <p:spPr>
                  <a:xfrm>
                    <a:off x="6118225" y="3703638"/>
                    <a:ext cx="65088" cy="101600"/>
                  </a:xfrm>
                  <a:custGeom>
                    <a:avLst/>
                    <a:gdLst/>
                    <a:ahLst/>
                    <a:cxnLst/>
                    <a:rect l="l" t="t" r="r" b="b"/>
                    <a:pathLst>
                      <a:path w="36" h="56" extrusionOk="0">
                        <a:moveTo>
                          <a:pt x="14" y="5"/>
                        </a:moveTo>
                        <a:cubicBezTo>
                          <a:pt x="13" y="10"/>
                          <a:pt x="4" y="9"/>
                          <a:pt x="4" y="14"/>
                        </a:cubicBezTo>
                        <a:cubicBezTo>
                          <a:pt x="4" y="19"/>
                          <a:pt x="4" y="19"/>
                          <a:pt x="4" y="19"/>
                        </a:cubicBezTo>
                        <a:cubicBezTo>
                          <a:pt x="4" y="24"/>
                          <a:pt x="0" y="26"/>
                          <a:pt x="0" y="31"/>
                        </a:cubicBezTo>
                        <a:cubicBezTo>
                          <a:pt x="0" y="38"/>
                          <a:pt x="4" y="41"/>
                          <a:pt x="8" y="46"/>
                        </a:cubicBezTo>
                        <a:cubicBezTo>
                          <a:pt x="11" y="50"/>
                          <a:pt x="13" y="56"/>
                          <a:pt x="19" y="56"/>
                        </a:cubicBezTo>
                        <a:cubicBezTo>
                          <a:pt x="21" y="56"/>
                          <a:pt x="20" y="53"/>
                          <a:pt x="20" y="51"/>
                        </a:cubicBezTo>
                        <a:cubicBezTo>
                          <a:pt x="20" y="49"/>
                          <a:pt x="20" y="48"/>
                          <a:pt x="20" y="46"/>
                        </a:cubicBezTo>
                        <a:cubicBezTo>
                          <a:pt x="20" y="41"/>
                          <a:pt x="19" y="39"/>
                          <a:pt x="19" y="35"/>
                        </a:cubicBezTo>
                        <a:cubicBezTo>
                          <a:pt x="19" y="31"/>
                          <a:pt x="20" y="29"/>
                          <a:pt x="21" y="25"/>
                        </a:cubicBezTo>
                        <a:cubicBezTo>
                          <a:pt x="22" y="22"/>
                          <a:pt x="21" y="20"/>
                          <a:pt x="23" y="18"/>
                        </a:cubicBezTo>
                        <a:cubicBezTo>
                          <a:pt x="27" y="15"/>
                          <a:pt x="32" y="17"/>
                          <a:pt x="36" y="14"/>
                        </a:cubicBezTo>
                        <a:cubicBezTo>
                          <a:pt x="29" y="11"/>
                          <a:pt x="30" y="0"/>
                          <a:pt x="22" y="0"/>
                        </a:cubicBezTo>
                        <a:cubicBezTo>
                          <a:pt x="19" y="0"/>
                          <a:pt x="17" y="3"/>
                          <a:pt x="14" y="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4" name="Google Shape;44;p4"/>
                  <p:cNvSpPr/>
                  <p:nvPr/>
                </p:nvSpPr>
                <p:spPr>
                  <a:xfrm>
                    <a:off x="5630863" y="4265613"/>
                    <a:ext cx="458788" cy="539750"/>
                  </a:xfrm>
                  <a:custGeom>
                    <a:avLst/>
                    <a:gdLst/>
                    <a:ahLst/>
                    <a:cxnLst/>
                    <a:rect l="l" t="t" r="r" b="b"/>
                    <a:pathLst>
                      <a:path w="253" h="297" extrusionOk="0">
                        <a:moveTo>
                          <a:pt x="230" y="202"/>
                        </a:moveTo>
                        <a:cubicBezTo>
                          <a:pt x="229" y="210"/>
                          <a:pt x="227" y="214"/>
                          <a:pt x="222" y="219"/>
                        </a:cubicBezTo>
                        <a:cubicBezTo>
                          <a:pt x="226" y="227"/>
                          <a:pt x="226" y="227"/>
                          <a:pt x="226" y="227"/>
                        </a:cubicBezTo>
                        <a:cubicBezTo>
                          <a:pt x="225" y="233"/>
                          <a:pt x="220" y="235"/>
                          <a:pt x="220" y="241"/>
                        </a:cubicBezTo>
                        <a:cubicBezTo>
                          <a:pt x="220" y="245"/>
                          <a:pt x="228" y="243"/>
                          <a:pt x="228" y="247"/>
                        </a:cubicBezTo>
                        <a:cubicBezTo>
                          <a:pt x="228" y="249"/>
                          <a:pt x="226" y="250"/>
                          <a:pt x="225" y="252"/>
                        </a:cubicBezTo>
                        <a:cubicBezTo>
                          <a:pt x="226" y="261"/>
                          <a:pt x="226" y="261"/>
                          <a:pt x="226" y="261"/>
                        </a:cubicBezTo>
                        <a:cubicBezTo>
                          <a:pt x="226" y="262"/>
                          <a:pt x="226" y="263"/>
                          <a:pt x="225" y="264"/>
                        </a:cubicBezTo>
                        <a:cubicBezTo>
                          <a:pt x="223" y="263"/>
                          <a:pt x="222" y="261"/>
                          <a:pt x="221" y="259"/>
                        </a:cubicBezTo>
                        <a:cubicBezTo>
                          <a:pt x="220" y="261"/>
                          <a:pt x="220" y="264"/>
                          <a:pt x="217" y="264"/>
                        </a:cubicBezTo>
                        <a:cubicBezTo>
                          <a:pt x="215" y="264"/>
                          <a:pt x="214" y="263"/>
                          <a:pt x="214" y="262"/>
                        </a:cubicBezTo>
                        <a:cubicBezTo>
                          <a:pt x="214" y="259"/>
                          <a:pt x="214" y="258"/>
                          <a:pt x="214" y="256"/>
                        </a:cubicBezTo>
                        <a:cubicBezTo>
                          <a:pt x="211" y="256"/>
                          <a:pt x="210" y="256"/>
                          <a:pt x="208" y="255"/>
                        </a:cubicBezTo>
                        <a:cubicBezTo>
                          <a:pt x="209" y="253"/>
                          <a:pt x="209" y="252"/>
                          <a:pt x="209" y="250"/>
                        </a:cubicBezTo>
                        <a:cubicBezTo>
                          <a:pt x="211" y="250"/>
                          <a:pt x="211" y="250"/>
                          <a:pt x="211" y="250"/>
                        </a:cubicBezTo>
                        <a:cubicBezTo>
                          <a:pt x="213" y="252"/>
                          <a:pt x="214" y="255"/>
                          <a:pt x="217" y="255"/>
                        </a:cubicBezTo>
                        <a:cubicBezTo>
                          <a:pt x="219" y="255"/>
                          <a:pt x="221" y="254"/>
                          <a:pt x="221" y="252"/>
                        </a:cubicBezTo>
                        <a:cubicBezTo>
                          <a:pt x="221" y="244"/>
                          <a:pt x="213" y="238"/>
                          <a:pt x="204" y="238"/>
                        </a:cubicBezTo>
                        <a:cubicBezTo>
                          <a:pt x="199" y="238"/>
                          <a:pt x="199" y="260"/>
                          <a:pt x="199" y="249"/>
                        </a:cubicBezTo>
                        <a:cubicBezTo>
                          <a:pt x="199" y="247"/>
                          <a:pt x="199" y="245"/>
                          <a:pt x="197" y="245"/>
                        </a:cubicBezTo>
                        <a:cubicBezTo>
                          <a:pt x="193" y="245"/>
                          <a:pt x="190" y="248"/>
                          <a:pt x="190" y="252"/>
                        </a:cubicBezTo>
                        <a:cubicBezTo>
                          <a:pt x="190" y="254"/>
                          <a:pt x="190" y="254"/>
                          <a:pt x="190" y="254"/>
                        </a:cubicBezTo>
                        <a:cubicBezTo>
                          <a:pt x="189" y="254"/>
                          <a:pt x="188" y="254"/>
                          <a:pt x="187" y="253"/>
                        </a:cubicBezTo>
                        <a:cubicBezTo>
                          <a:pt x="187" y="256"/>
                          <a:pt x="188" y="258"/>
                          <a:pt x="188" y="262"/>
                        </a:cubicBezTo>
                        <a:cubicBezTo>
                          <a:pt x="188" y="266"/>
                          <a:pt x="189" y="271"/>
                          <a:pt x="185" y="271"/>
                        </a:cubicBezTo>
                        <a:cubicBezTo>
                          <a:pt x="182" y="271"/>
                          <a:pt x="179" y="269"/>
                          <a:pt x="178" y="267"/>
                        </a:cubicBezTo>
                        <a:cubicBezTo>
                          <a:pt x="178" y="265"/>
                          <a:pt x="178" y="265"/>
                          <a:pt x="178" y="265"/>
                        </a:cubicBezTo>
                        <a:cubicBezTo>
                          <a:pt x="175" y="266"/>
                          <a:pt x="174" y="264"/>
                          <a:pt x="171" y="264"/>
                        </a:cubicBezTo>
                        <a:cubicBezTo>
                          <a:pt x="173" y="267"/>
                          <a:pt x="176" y="269"/>
                          <a:pt x="176" y="273"/>
                        </a:cubicBezTo>
                        <a:cubicBezTo>
                          <a:pt x="176" y="275"/>
                          <a:pt x="175" y="275"/>
                          <a:pt x="173" y="276"/>
                        </a:cubicBezTo>
                        <a:cubicBezTo>
                          <a:pt x="174" y="276"/>
                          <a:pt x="175" y="277"/>
                          <a:pt x="175" y="278"/>
                        </a:cubicBezTo>
                        <a:cubicBezTo>
                          <a:pt x="175" y="281"/>
                          <a:pt x="171" y="282"/>
                          <a:pt x="169" y="285"/>
                        </a:cubicBezTo>
                        <a:cubicBezTo>
                          <a:pt x="166" y="289"/>
                          <a:pt x="168" y="297"/>
                          <a:pt x="163" y="297"/>
                        </a:cubicBezTo>
                        <a:cubicBezTo>
                          <a:pt x="156" y="297"/>
                          <a:pt x="154" y="290"/>
                          <a:pt x="147" y="290"/>
                        </a:cubicBezTo>
                        <a:cubicBezTo>
                          <a:pt x="143" y="290"/>
                          <a:pt x="141" y="291"/>
                          <a:pt x="137" y="291"/>
                        </a:cubicBezTo>
                        <a:cubicBezTo>
                          <a:pt x="134" y="291"/>
                          <a:pt x="134" y="289"/>
                          <a:pt x="132" y="289"/>
                        </a:cubicBezTo>
                        <a:cubicBezTo>
                          <a:pt x="128" y="289"/>
                          <a:pt x="127" y="293"/>
                          <a:pt x="124" y="293"/>
                        </a:cubicBezTo>
                        <a:cubicBezTo>
                          <a:pt x="119" y="293"/>
                          <a:pt x="121" y="286"/>
                          <a:pt x="118" y="281"/>
                        </a:cubicBezTo>
                        <a:cubicBezTo>
                          <a:pt x="114" y="276"/>
                          <a:pt x="112" y="273"/>
                          <a:pt x="108" y="269"/>
                        </a:cubicBezTo>
                        <a:cubicBezTo>
                          <a:pt x="104" y="259"/>
                          <a:pt x="97" y="257"/>
                          <a:pt x="91" y="248"/>
                        </a:cubicBezTo>
                        <a:cubicBezTo>
                          <a:pt x="88" y="241"/>
                          <a:pt x="88" y="236"/>
                          <a:pt x="85" y="228"/>
                        </a:cubicBezTo>
                        <a:cubicBezTo>
                          <a:pt x="84" y="225"/>
                          <a:pt x="82" y="224"/>
                          <a:pt x="81" y="221"/>
                        </a:cubicBezTo>
                        <a:cubicBezTo>
                          <a:pt x="80" y="217"/>
                          <a:pt x="81" y="215"/>
                          <a:pt x="80" y="211"/>
                        </a:cubicBezTo>
                        <a:cubicBezTo>
                          <a:pt x="80" y="204"/>
                          <a:pt x="76" y="201"/>
                          <a:pt x="75" y="195"/>
                        </a:cubicBezTo>
                        <a:cubicBezTo>
                          <a:pt x="77" y="195"/>
                          <a:pt x="77" y="195"/>
                          <a:pt x="77" y="195"/>
                        </a:cubicBezTo>
                        <a:cubicBezTo>
                          <a:pt x="79" y="200"/>
                          <a:pt x="82" y="201"/>
                          <a:pt x="86" y="205"/>
                        </a:cubicBezTo>
                        <a:cubicBezTo>
                          <a:pt x="89" y="207"/>
                          <a:pt x="87" y="215"/>
                          <a:pt x="89" y="209"/>
                        </a:cubicBezTo>
                        <a:cubicBezTo>
                          <a:pt x="91" y="210"/>
                          <a:pt x="92" y="211"/>
                          <a:pt x="93" y="212"/>
                        </a:cubicBezTo>
                        <a:cubicBezTo>
                          <a:pt x="93" y="209"/>
                          <a:pt x="93" y="209"/>
                          <a:pt x="93" y="209"/>
                        </a:cubicBezTo>
                        <a:cubicBezTo>
                          <a:pt x="93" y="202"/>
                          <a:pt x="88" y="200"/>
                          <a:pt x="85" y="194"/>
                        </a:cubicBezTo>
                        <a:cubicBezTo>
                          <a:pt x="83" y="190"/>
                          <a:pt x="82" y="186"/>
                          <a:pt x="78" y="186"/>
                        </a:cubicBezTo>
                        <a:cubicBezTo>
                          <a:pt x="78" y="169"/>
                          <a:pt x="66" y="163"/>
                          <a:pt x="59" y="147"/>
                        </a:cubicBezTo>
                        <a:cubicBezTo>
                          <a:pt x="56" y="142"/>
                          <a:pt x="51" y="139"/>
                          <a:pt x="51" y="133"/>
                        </a:cubicBezTo>
                        <a:cubicBezTo>
                          <a:pt x="51" y="132"/>
                          <a:pt x="52" y="132"/>
                          <a:pt x="52" y="132"/>
                        </a:cubicBezTo>
                        <a:cubicBezTo>
                          <a:pt x="52" y="121"/>
                          <a:pt x="48" y="116"/>
                          <a:pt x="45" y="106"/>
                        </a:cubicBezTo>
                        <a:cubicBezTo>
                          <a:pt x="45" y="104"/>
                          <a:pt x="43" y="104"/>
                          <a:pt x="43" y="102"/>
                        </a:cubicBezTo>
                        <a:cubicBezTo>
                          <a:pt x="43" y="96"/>
                          <a:pt x="47" y="94"/>
                          <a:pt x="48" y="88"/>
                        </a:cubicBezTo>
                        <a:cubicBezTo>
                          <a:pt x="47" y="80"/>
                          <a:pt x="47" y="80"/>
                          <a:pt x="47" y="80"/>
                        </a:cubicBezTo>
                        <a:cubicBezTo>
                          <a:pt x="48" y="80"/>
                          <a:pt x="48" y="80"/>
                          <a:pt x="48" y="80"/>
                        </a:cubicBezTo>
                        <a:cubicBezTo>
                          <a:pt x="49" y="81"/>
                          <a:pt x="49" y="81"/>
                          <a:pt x="50" y="82"/>
                        </a:cubicBezTo>
                        <a:cubicBezTo>
                          <a:pt x="54" y="84"/>
                          <a:pt x="57" y="84"/>
                          <a:pt x="61" y="85"/>
                        </a:cubicBezTo>
                        <a:cubicBezTo>
                          <a:pt x="64" y="86"/>
                          <a:pt x="65" y="89"/>
                          <a:pt x="68" y="89"/>
                        </a:cubicBezTo>
                        <a:cubicBezTo>
                          <a:pt x="70" y="89"/>
                          <a:pt x="71" y="87"/>
                          <a:pt x="73" y="87"/>
                        </a:cubicBezTo>
                        <a:cubicBezTo>
                          <a:pt x="80" y="87"/>
                          <a:pt x="82" y="91"/>
                          <a:pt x="88" y="94"/>
                        </a:cubicBezTo>
                        <a:cubicBezTo>
                          <a:pt x="100" y="98"/>
                          <a:pt x="107" y="102"/>
                          <a:pt x="119" y="107"/>
                        </a:cubicBezTo>
                        <a:cubicBezTo>
                          <a:pt x="125" y="110"/>
                          <a:pt x="129" y="113"/>
                          <a:pt x="135" y="113"/>
                        </a:cubicBezTo>
                        <a:cubicBezTo>
                          <a:pt x="141" y="113"/>
                          <a:pt x="141" y="113"/>
                          <a:pt x="141" y="113"/>
                        </a:cubicBezTo>
                        <a:cubicBezTo>
                          <a:pt x="146" y="113"/>
                          <a:pt x="147" y="116"/>
                          <a:pt x="151" y="118"/>
                        </a:cubicBezTo>
                        <a:cubicBezTo>
                          <a:pt x="152" y="113"/>
                          <a:pt x="152" y="107"/>
                          <a:pt x="156" y="107"/>
                        </a:cubicBezTo>
                        <a:cubicBezTo>
                          <a:pt x="160" y="107"/>
                          <a:pt x="161" y="110"/>
                          <a:pt x="164" y="112"/>
                        </a:cubicBezTo>
                        <a:cubicBezTo>
                          <a:pt x="168" y="116"/>
                          <a:pt x="170" y="118"/>
                          <a:pt x="173" y="122"/>
                        </a:cubicBezTo>
                        <a:cubicBezTo>
                          <a:pt x="174" y="125"/>
                          <a:pt x="167" y="107"/>
                          <a:pt x="167" y="105"/>
                        </a:cubicBezTo>
                        <a:cubicBezTo>
                          <a:pt x="167" y="102"/>
                          <a:pt x="167" y="102"/>
                          <a:pt x="167" y="102"/>
                        </a:cubicBezTo>
                        <a:cubicBezTo>
                          <a:pt x="168" y="102"/>
                          <a:pt x="168" y="102"/>
                          <a:pt x="168" y="102"/>
                        </a:cubicBezTo>
                        <a:cubicBezTo>
                          <a:pt x="172" y="102"/>
                          <a:pt x="174" y="104"/>
                          <a:pt x="178" y="104"/>
                        </a:cubicBezTo>
                        <a:cubicBezTo>
                          <a:pt x="182" y="104"/>
                          <a:pt x="183" y="100"/>
                          <a:pt x="187" y="100"/>
                        </a:cubicBezTo>
                        <a:cubicBezTo>
                          <a:pt x="190" y="100"/>
                          <a:pt x="191" y="104"/>
                          <a:pt x="193" y="104"/>
                        </a:cubicBezTo>
                        <a:cubicBezTo>
                          <a:pt x="201" y="104"/>
                          <a:pt x="204" y="97"/>
                          <a:pt x="207" y="90"/>
                        </a:cubicBezTo>
                        <a:cubicBezTo>
                          <a:pt x="211" y="92"/>
                          <a:pt x="213" y="95"/>
                          <a:pt x="218" y="95"/>
                        </a:cubicBezTo>
                        <a:cubicBezTo>
                          <a:pt x="223" y="95"/>
                          <a:pt x="227" y="91"/>
                          <a:pt x="227" y="86"/>
                        </a:cubicBezTo>
                        <a:cubicBezTo>
                          <a:pt x="227" y="81"/>
                          <a:pt x="247" y="97"/>
                          <a:pt x="247" y="101"/>
                        </a:cubicBezTo>
                        <a:cubicBezTo>
                          <a:pt x="247" y="104"/>
                          <a:pt x="242" y="104"/>
                          <a:pt x="242" y="107"/>
                        </a:cubicBezTo>
                        <a:cubicBezTo>
                          <a:pt x="242" y="107"/>
                          <a:pt x="243" y="107"/>
                          <a:pt x="243" y="108"/>
                        </a:cubicBezTo>
                        <a:cubicBezTo>
                          <a:pt x="243" y="117"/>
                          <a:pt x="243" y="117"/>
                          <a:pt x="243" y="117"/>
                        </a:cubicBezTo>
                        <a:cubicBezTo>
                          <a:pt x="243" y="119"/>
                          <a:pt x="244" y="120"/>
                          <a:pt x="244" y="123"/>
                        </a:cubicBezTo>
                        <a:cubicBezTo>
                          <a:pt x="244" y="126"/>
                          <a:pt x="244" y="128"/>
                          <a:pt x="244" y="131"/>
                        </a:cubicBezTo>
                        <a:cubicBezTo>
                          <a:pt x="244" y="137"/>
                          <a:pt x="244" y="137"/>
                          <a:pt x="244" y="137"/>
                        </a:cubicBezTo>
                        <a:cubicBezTo>
                          <a:pt x="244" y="142"/>
                          <a:pt x="247" y="144"/>
                          <a:pt x="247" y="148"/>
                        </a:cubicBezTo>
                        <a:cubicBezTo>
                          <a:pt x="247" y="152"/>
                          <a:pt x="244" y="154"/>
                          <a:pt x="244" y="159"/>
                        </a:cubicBezTo>
                        <a:cubicBezTo>
                          <a:pt x="244" y="163"/>
                          <a:pt x="245" y="165"/>
                          <a:pt x="245" y="169"/>
                        </a:cubicBezTo>
                        <a:cubicBezTo>
                          <a:pt x="245" y="172"/>
                          <a:pt x="243" y="174"/>
                          <a:pt x="243" y="177"/>
                        </a:cubicBezTo>
                        <a:cubicBezTo>
                          <a:pt x="243" y="180"/>
                          <a:pt x="245" y="180"/>
                          <a:pt x="245" y="183"/>
                        </a:cubicBezTo>
                        <a:cubicBezTo>
                          <a:pt x="243" y="182"/>
                          <a:pt x="242" y="181"/>
                          <a:pt x="240" y="180"/>
                        </a:cubicBezTo>
                        <a:cubicBezTo>
                          <a:pt x="240" y="180"/>
                          <a:pt x="240" y="180"/>
                          <a:pt x="240" y="179"/>
                        </a:cubicBezTo>
                        <a:cubicBezTo>
                          <a:pt x="240" y="178"/>
                          <a:pt x="241" y="177"/>
                          <a:pt x="241" y="175"/>
                        </a:cubicBezTo>
                        <a:cubicBezTo>
                          <a:pt x="235" y="178"/>
                          <a:pt x="234" y="183"/>
                          <a:pt x="233" y="189"/>
                        </a:cubicBezTo>
                        <a:cubicBezTo>
                          <a:pt x="231" y="194"/>
                          <a:pt x="229" y="196"/>
                          <a:pt x="229" y="201"/>
                        </a:cubicBezTo>
                        <a:cubicBezTo>
                          <a:pt x="229" y="202"/>
                          <a:pt x="230" y="202"/>
                          <a:pt x="230" y="202"/>
                        </a:cubicBezTo>
                        <a:close/>
                        <a:moveTo>
                          <a:pt x="191" y="273"/>
                        </a:moveTo>
                        <a:cubicBezTo>
                          <a:pt x="191" y="273"/>
                          <a:pt x="191" y="272"/>
                          <a:pt x="190" y="272"/>
                        </a:cubicBezTo>
                        <a:cubicBezTo>
                          <a:pt x="186" y="272"/>
                          <a:pt x="187" y="278"/>
                          <a:pt x="185" y="281"/>
                        </a:cubicBezTo>
                        <a:cubicBezTo>
                          <a:pt x="187" y="283"/>
                          <a:pt x="187" y="286"/>
                          <a:pt x="189" y="288"/>
                        </a:cubicBezTo>
                        <a:cubicBezTo>
                          <a:pt x="191" y="285"/>
                          <a:pt x="191" y="283"/>
                          <a:pt x="192" y="280"/>
                        </a:cubicBezTo>
                        <a:cubicBezTo>
                          <a:pt x="191" y="278"/>
                          <a:pt x="191" y="278"/>
                          <a:pt x="191" y="278"/>
                        </a:cubicBezTo>
                        <a:cubicBezTo>
                          <a:pt x="191" y="273"/>
                          <a:pt x="191" y="273"/>
                          <a:pt x="191" y="273"/>
                        </a:cubicBezTo>
                        <a:close/>
                        <a:moveTo>
                          <a:pt x="235" y="221"/>
                        </a:moveTo>
                        <a:cubicBezTo>
                          <a:pt x="234" y="220"/>
                          <a:pt x="234" y="220"/>
                          <a:pt x="234" y="220"/>
                        </a:cubicBezTo>
                        <a:cubicBezTo>
                          <a:pt x="233" y="220"/>
                          <a:pt x="233" y="220"/>
                          <a:pt x="233" y="220"/>
                        </a:cubicBezTo>
                        <a:cubicBezTo>
                          <a:pt x="232" y="222"/>
                          <a:pt x="232" y="224"/>
                          <a:pt x="231" y="226"/>
                        </a:cubicBezTo>
                        <a:cubicBezTo>
                          <a:pt x="232" y="226"/>
                          <a:pt x="233" y="227"/>
                          <a:pt x="234" y="227"/>
                        </a:cubicBezTo>
                        <a:cubicBezTo>
                          <a:pt x="234" y="227"/>
                          <a:pt x="235" y="226"/>
                          <a:pt x="235" y="226"/>
                        </a:cubicBezTo>
                        <a:cubicBezTo>
                          <a:pt x="235" y="221"/>
                          <a:pt x="235" y="221"/>
                          <a:pt x="235" y="221"/>
                        </a:cubicBezTo>
                        <a:close/>
                        <a:moveTo>
                          <a:pt x="58" y="77"/>
                        </a:moveTo>
                        <a:cubicBezTo>
                          <a:pt x="58" y="79"/>
                          <a:pt x="57" y="80"/>
                          <a:pt x="57" y="82"/>
                        </a:cubicBezTo>
                        <a:cubicBezTo>
                          <a:pt x="58" y="82"/>
                          <a:pt x="58" y="82"/>
                          <a:pt x="58" y="82"/>
                        </a:cubicBezTo>
                        <a:cubicBezTo>
                          <a:pt x="61" y="81"/>
                          <a:pt x="62" y="81"/>
                          <a:pt x="64" y="79"/>
                        </a:cubicBezTo>
                        <a:cubicBezTo>
                          <a:pt x="62" y="78"/>
                          <a:pt x="61" y="77"/>
                          <a:pt x="58" y="77"/>
                        </a:cubicBezTo>
                        <a:close/>
                        <a:moveTo>
                          <a:pt x="218" y="20"/>
                        </a:moveTo>
                        <a:cubicBezTo>
                          <a:pt x="222" y="22"/>
                          <a:pt x="224" y="25"/>
                          <a:pt x="224" y="29"/>
                        </a:cubicBezTo>
                        <a:cubicBezTo>
                          <a:pt x="224" y="29"/>
                          <a:pt x="223" y="30"/>
                          <a:pt x="222" y="30"/>
                        </a:cubicBezTo>
                        <a:cubicBezTo>
                          <a:pt x="223" y="31"/>
                          <a:pt x="223" y="31"/>
                          <a:pt x="223" y="31"/>
                        </a:cubicBezTo>
                        <a:cubicBezTo>
                          <a:pt x="227" y="31"/>
                          <a:pt x="228" y="36"/>
                          <a:pt x="230" y="41"/>
                        </a:cubicBezTo>
                        <a:cubicBezTo>
                          <a:pt x="232" y="44"/>
                          <a:pt x="233" y="46"/>
                          <a:pt x="234" y="49"/>
                        </a:cubicBezTo>
                        <a:cubicBezTo>
                          <a:pt x="236" y="48"/>
                          <a:pt x="237" y="45"/>
                          <a:pt x="240" y="45"/>
                        </a:cubicBezTo>
                        <a:cubicBezTo>
                          <a:pt x="242" y="45"/>
                          <a:pt x="243" y="46"/>
                          <a:pt x="244" y="46"/>
                        </a:cubicBezTo>
                        <a:cubicBezTo>
                          <a:pt x="245" y="46"/>
                          <a:pt x="245" y="45"/>
                          <a:pt x="245" y="44"/>
                        </a:cubicBezTo>
                        <a:cubicBezTo>
                          <a:pt x="245" y="42"/>
                          <a:pt x="245" y="41"/>
                          <a:pt x="245" y="39"/>
                        </a:cubicBezTo>
                        <a:cubicBezTo>
                          <a:pt x="244" y="39"/>
                          <a:pt x="243" y="40"/>
                          <a:pt x="242" y="40"/>
                        </a:cubicBezTo>
                        <a:cubicBezTo>
                          <a:pt x="241" y="40"/>
                          <a:pt x="241" y="39"/>
                          <a:pt x="241" y="39"/>
                        </a:cubicBezTo>
                        <a:cubicBezTo>
                          <a:pt x="242" y="37"/>
                          <a:pt x="243" y="36"/>
                          <a:pt x="243" y="34"/>
                        </a:cubicBezTo>
                        <a:cubicBezTo>
                          <a:pt x="243" y="28"/>
                          <a:pt x="243" y="28"/>
                          <a:pt x="243" y="28"/>
                        </a:cubicBezTo>
                        <a:cubicBezTo>
                          <a:pt x="233" y="28"/>
                          <a:pt x="232" y="18"/>
                          <a:pt x="225" y="11"/>
                        </a:cubicBezTo>
                        <a:cubicBezTo>
                          <a:pt x="223" y="15"/>
                          <a:pt x="222" y="18"/>
                          <a:pt x="218" y="20"/>
                        </a:cubicBezTo>
                        <a:close/>
                        <a:moveTo>
                          <a:pt x="238" y="56"/>
                        </a:moveTo>
                        <a:cubicBezTo>
                          <a:pt x="236" y="56"/>
                          <a:pt x="236" y="55"/>
                          <a:pt x="234" y="55"/>
                        </a:cubicBezTo>
                        <a:cubicBezTo>
                          <a:pt x="231" y="55"/>
                          <a:pt x="229" y="56"/>
                          <a:pt x="228" y="59"/>
                        </a:cubicBezTo>
                        <a:cubicBezTo>
                          <a:pt x="231" y="61"/>
                          <a:pt x="233" y="61"/>
                          <a:pt x="237" y="61"/>
                        </a:cubicBezTo>
                        <a:cubicBezTo>
                          <a:pt x="240" y="61"/>
                          <a:pt x="242" y="61"/>
                          <a:pt x="244" y="59"/>
                        </a:cubicBezTo>
                        <a:cubicBezTo>
                          <a:pt x="245" y="61"/>
                          <a:pt x="246" y="62"/>
                          <a:pt x="247" y="64"/>
                        </a:cubicBezTo>
                        <a:cubicBezTo>
                          <a:pt x="250" y="63"/>
                          <a:pt x="251" y="62"/>
                          <a:pt x="253" y="60"/>
                        </a:cubicBezTo>
                        <a:cubicBezTo>
                          <a:pt x="251" y="57"/>
                          <a:pt x="249" y="56"/>
                          <a:pt x="248" y="52"/>
                        </a:cubicBezTo>
                        <a:cubicBezTo>
                          <a:pt x="247" y="52"/>
                          <a:pt x="247" y="52"/>
                          <a:pt x="247" y="52"/>
                        </a:cubicBezTo>
                        <a:cubicBezTo>
                          <a:pt x="245" y="55"/>
                          <a:pt x="242" y="56"/>
                          <a:pt x="238" y="56"/>
                        </a:cubicBezTo>
                        <a:close/>
                        <a:moveTo>
                          <a:pt x="236" y="69"/>
                        </a:moveTo>
                        <a:cubicBezTo>
                          <a:pt x="236" y="70"/>
                          <a:pt x="236" y="70"/>
                          <a:pt x="236" y="71"/>
                        </a:cubicBezTo>
                        <a:cubicBezTo>
                          <a:pt x="239" y="70"/>
                          <a:pt x="240" y="69"/>
                          <a:pt x="242" y="67"/>
                        </a:cubicBezTo>
                        <a:cubicBezTo>
                          <a:pt x="239" y="66"/>
                          <a:pt x="236" y="67"/>
                          <a:pt x="236" y="69"/>
                        </a:cubicBezTo>
                        <a:close/>
                        <a:moveTo>
                          <a:pt x="55" y="62"/>
                        </a:moveTo>
                        <a:cubicBezTo>
                          <a:pt x="61" y="62"/>
                          <a:pt x="61" y="62"/>
                          <a:pt x="61" y="62"/>
                        </a:cubicBezTo>
                        <a:cubicBezTo>
                          <a:pt x="61" y="61"/>
                          <a:pt x="61" y="60"/>
                          <a:pt x="61" y="58"/>
                        </a:cubicBezTo>
                        <a:cubicBezTo>
                          <a:pt x="58" y="59"/>
                          <a:pt x="57" y="61"/>
                          <a:pt x="55" y="62"/>
                        </a:cubicBezTo>
                        <a:close/>
                        <a:moveTo>
                          <a:pt x="9" y="3"/>
                        </a:moveTo>
                        <a:cubicBezTo>
                          <a:pt x="8" y="2"/>
                          <a:pt x="8" y="1"/>
                          <a:pt x="7" y="1"/>
                        </a:cubicBezTo>
                        <a:cubicBezTo>
                          <a:pt x="5" y="0"/>
                          <a:pt x="5" y="0"/>
                          <a:pt x="5" y="0"/>
                        </a:cubicBezTo>
                        <a:cubicBezTo>
                          <a:pt x="5" y="2"/>
                          <a:pt x="6" y="3"/>
                          <a:pt x="5" y="5"/>
                        </a:cubicBezTo>
                        <a:cubicBezTo>
                          <a:pt x="5" y="7"/>
                          <a:pt x="1" y="7"/>
                          <a:pt x="1" y="9"/>
                        </a:cubicBezTo>
                        <a:cubicBezTo>
                          <a:pt x="1" y="11"/>
                          <a:pt x="2" y="12"/>
                          <a:pt x="2" y="13"/>
                        </a:cubicBezTo>
                        <a:cubicBezTo>
                          <a:pt x="2" y="17"/>
                          <a:pt x="0" y="18"/>
                          <a:pt x="0" y="21"/>
                        </a:cubicBezTo>
                        <a:cubicBezTo>
                          <a:pt x="0" y="24"/>
                          <a:pt x="0" y="24"/>
                          <a:pt x="0" y="24"/>
                        </a:cubicBezTo>
                        <a:cubicBezTo>
                          <a:pt x="1" y="24"/>
                          <a:pt x="2" y="24"/>
                          <a:pt x="3" y="24"/>
                        </a:cubicBezTo>
                        <a:cubicBezTo>
                          <a:pt x="3" y="38"/>
                          <a:pt x="3" y="38"/>
                          <a:pt x="3" y="38"/>
                        </a:cubicBezTo>
                        <a:cubicBezTo>
                          <a:pt x="3" y="38"/>
                          <a:pt x="4" y="38"/>
                          <a:pt x="4" y="38"/>
                        </a:cubicBezTo>
                        <a:cubicBezTo>
                          <a:pt x="6" y="38"/>
                          <a:pt x="6" y="36"/>
                          <a:pt x="8" y="35"/>
                        </a:cubicBezTo>
                        <a:cubicBezTo>
                          <a:pt x="12" y="33"/>
                          <a:pt x="15" y="30"/>
                          <a:pt x="15" y="25"/>
                        </a:cubicBezTo>
                        <a:cubicBezTo>
                          <a:pt x="15" y="21"/>
                          <a:pt x="13" y="19"/>
                          <a:pt x="13" y="15"/>
                        </a:cubicBezTo>
                        <a:cubicBezTo>
                          <a:pt x="13" y="11"/>
                          <a:pt x="14" y="9"/>
                          <a:pt x="14" y="6"/>
                        </a:cubicBezTo>
                        <a:cubicBezTo>
                          <a:pt x="14" y="4"/>
                          <a:pt x="11" y="4"/>
                          <a:pt x="9" y="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45" name="Google Shape;45;p4"/>
                <p:cNvGrpSpPr/>
                <p:nvPr/>
              </p:nvGrpSpPr>
              <p:grpSpPr>
                <a:xfrm>
                  <a:off x="7222619" y="4730992"/>
                  <a:ext cx="955054" cy="1350341"/>
                  <a:chOff x="4341813" y="804863"/>
                  <a:chExt cx="2811462" cy="3975099"/>
                </a:xfrm>
              </p:grpSpPr>
              <p:sp>
                <p:nvSpPr>
                  <p:cNvPr id="46" name="Google Shape;46;p4"/>
                  <p:cNvSpPr/>
                  <p:nvPr/>
                </p:nvSpPr>
                <p:spPr>
                  <a:xfrm>
                    <a:off x="4341813" y="3771900"/>
                    <a:ext cx="692150" cy="1008062"/>
                  </a:xfrm>
                  <a:custGeom>
                    <a:avLst/>
                    <a:gdLst/>
                    <a:ahLst/>
                    <a:cxnLst/>
                    <a:rect l="l" t="t" r="r" b="b"/>
                    <a:pathLst>
                      <a:path w="474" h="691" extrusionOk="0">
                        <a:moveTo>
                          <a:pt x="156" y="657"/>
                        </a:moveTo>
                        <a:cubicBezTo>
                          <a:pt x="155" y="657"/>
                          <a:pt x="155" y="658"/>
                          <a:pt x="155" y="659"/>
                        </a:cubicBezTo>
                        <a:cubicBezTo>
                          <a:pt x="155" y="660"/>
                          <a:pt x="155" y="660"/>
                          <a:pt x="156" y="661"/>
                        </a:cubicBezTo>
                        <a:cubicBezTo>
                          <a:pt x="156" y="660"/>
                          <a:pt x="157" y="659"/>
                          <a:pt x="157" y="658"/>
                        </a:cubicBezTo>
                        <a:cubicBezTo>
                          <a:pt x="157" y="657"/>
                          <a:pt x="156" y="657"/>
                          <a:pt x="156" y="657"/>
                        </a:cubicBezTo>
                        <a:close/>
                        <a:moveTo>
                          <a:pt x="191" y="568"/>
                        </a:moveTo>
                        <a:cubicBezTo>
                          <a:pt x="189" y="567"/>
                          <a:pt x="189" y="567"/>
                          <a:pt x="189" y="567"/>
                        </a:cubicBezTo>
                        <a:cubicBezTo>
                          <a:pt x="187" y="567"/>
                          <a:pt x="187" y="567"/>
                          <a:pt x="187" y="567"/>
                        </a:cubicBezTo>
                        <a:cubicBezTo>
                          <a:pt x="187" y="570"/>
                          <a:pt x="187" y="570"/>
                          <a:pt x="187" y="570"/>
                        </a:cubicBezTo>
                        <a:cubicBezTo>
                          <a:pt x="187" y="573"/>
                          <a:pt x="189" y="576"/>
                          <a:pt x="192" y="576"/>
                        </a:cubicBezTo>
                        <a:cubicBezTo>
                          <a:pt x="195" y="576"/>
                          <a:pt x="196" y="574"/>
                          <a:pt x="196" y="572"/>
                        </a:cubicBezTo>
                        <a:cubicBezTo>
                          <a:pt x="196" y="570"/>
                          <a:pt x="193" y="570"/>
                          <a:pt x="193" y="569"/>
                        </a:cubicBezTo>
                        <a:cubicBezTo>
                          <a:pt x="193" y="568"/>
                          <a:pt x="192" y="568"/>
                          <a:pt x="191" y="568"/>
                        </a:cubicBezTo>
                        <a:close/>
                        <a:moveTo>
                          <a:pt x="286" y="604"/>
                        </a:moveTo>
                        <a:cubicBezTo>
                          <a:pt x="290" y="604"/>
                          <a:pt x="290" y="604"/>
                          <a:pt x="290" y="604"/>
                        </a:cubicBezTo>
                        <a:cubicBezTo>
                          <a:pt x="290" y="603"/>
                          <a:pt x="290" y="601"/>
                          <a:pt x="288" y="601"/>
                        </a:cubicBezTo>
                        <a:cubicBezTo>
                          <a:pt x="287" y="601"/>
                          <a:pt x="286" y="603"/>
                          <a:pt x="286" y="604"/>
                        </a:cubicBezTo>
                        <a:close/>
                        <a:moveTo>
                          <a:pt x="334" y="564"/>
                        </a:moveTo>
                        <a:cubicBezTo>
                          <a:pt x="332" y="568"/>
                          <a:pt x="330" y="570"/>
                          <a:pt x="325" y="571"/>
                        </a:cubicBezTo>
                        <a:cubicBezTo>
                          <a:pt x="325" y="572"/>
                          <a:pt x="325" y="572"/>
                          <a:pt x="325" y="572"/>
                        </a:cubicBezTo>
                        <a:cubicBezTo>
                          <a:pt x="330" y="572"/>
                          <a:pt x="330" y="572"/>
                          <a:pt x="330" y="572"/>
                        </a:cubicBezTo>
                        <a:cubicBezTo>
                          <a:pt x="333" y="582"/>
                          <a:pt x="336" y="572"/>
                          <a:pt x="336" y="567"/>
                        </a:cubicBezTo>
                        <a:cubicBezTo>
                          <a:pt x="336" y="565"/>
                          <a:pt x="335" y="565"/>
                          <a:pt x="334" y="564"/>
                        </a:cubicBezTo>
                        <a:close/>
                        <a:moveTo>
                          <a:pt x="220" y="551"/>
                        </a:moveTo>
                        <a:cubicBezTo>
                          <a:pt x="222" y="552"/>
                          <a:pt x="223" y="554"/>
                          <a:pt x="226" y="554"/>
                        </a:cubicBezTo>
                        <a:cubicBezTo>
                          <a:pt x="226" y="553"/>
                          <a:pt x="226" y="550"/>
                          <a:pt x="228" y="550"/>
                        </a:cubicBezTo>
                        <a:cubicBezTo>
                          <a:pt x="232" y="550"/>
                          <a:pt x="234" y="553"/>
                          <a:pt x="237" y="555"/>
                        </a:cubicBezTo>
                        <a:cubicBezTo>
                          <a:pt x="243" y="559"/>
                          <a:pt x="246" y="562"/>
                          <a:pt x="247" y="568"/>
                        </a:cubicBezTo>
                        <a:cubicBezTo>
                          <a:pt x="249" y="573"/>
                          <a:pt x="250" y="577"/>
                          <a:pt x="254" y="579"/>
                        </a:cubicBezTo>
                        <a:cubicBezTo>
                          <a:pt x="259" y="581"/>
                          <a:pt x="264" y="582"/>
                          <a:pt x="264" y="587"/>
                        </a:cubicBezTo>
                        <a:cubicBezTo>
                          <a:pt x="264" y="588"/>
                          <a:pt x="263" y="589"/>
                          <a:pt x="263" y="590"/>
                        </a:cubicBezTo>
                        <a:cubicBezTo>
                          <a:pt x="265" y="591"/>
                          <a:pt x="266" y="592"/>
                          <a:pt x="268" y="592"/>
                        </a:cubicBezTo>
                        <a:cubicBezTo>
                          <a:pt x="269" y="592"/>
                          <a:pt x="270" y="591"/>
                          <a:pt x="271" y="591"/>
                        </a:cubicBezTo>
                        <a:cubicBezTo>
                          <a:pt x="273" y="591"/>
                          <a:pt x="273" y="594"/>
                          <a:pt x="273" y="596"/>
                        </a:cubicBezTo>
                        <a:cubicBezTo>
                          <a:pt x="274" y="598"/>
                          <a:pt x="275" y="599"/>
                          <a:pt x="275" y="601"/>
                        </a:cubicBezTo>
                        <a:cubicBezTo>
                          <a:pt x="275" y="603"/>
                          <a:pt x="275" y="603"/>
                          <a:pt x="275" y="603"/>
                        </a:cubicBezTo>
                        <a:cubicBezTo>
                          <a:pt x="273" y="603"/>
                          <a:pt x="273" y="603"/>
                          <a:pt x="273" y="603"/>
                        </a:cubicBezTo>
                        <a:cubicBezTo>
                          <a:pt x="271" y="603"/>
                          <a:pt x="270" y="602"/>
                          <a:pt x="268" y="602"/>
                        </a:cubicBezTo>
                        <a:cubicBezTo>
                          <a:pt x="266" y="602"/>
                          <a:pt x="265" y="604"/>
                          <a:pt x="262" y="604"/>
                        </a:cubicBezTo>
                        <a:cubicBezTo>
                          <a:pt x="261" y="604"/>
                          <a:pt x="260" y="604"/>
                          <a:pt x="259" y="604"/>
                        </a:cubicBezTo>
                        <a:cubicBezTo>
                          <a:pt x="256" y="604"/>
                          <a:pt x="253" y="604"/>
                          <a:pt x="252" y="601"/>
                        </a:cubicBezTo>
                        <a:cubicBezTo>
                          <a:pt x="252" y="599"/>
                          <a:pt x="252" y="597"/>
                          <a:pt x="250" y="596"/>
                        </a:cubicBezTo>
                        <a:cubicBezTo>
                          <a:pt x="249" y="598"/>
                          <a:pt x="245" y="599"/>
                          <a:pt x="245" y="602"/>
                        </a:cubicBezTo>
                        <a:cubicBezTo>
                          <a:pt x="245" y="604"/>
                          <a:pt x="246" y="605"/>
                          <a:pt x="246" y="607"/>
                        </a:cubicBezTo>
                        <a:cubicBezTo>
                          <a:pt x="246" y="608"/>
                          <a:pt x="246" y="609"/>
                          <a:pt x="245" y="611"/>
                        </a:cubicBezTo>
                        <a:cubicBezTo>
                          <a:pt x="246" y="609"/>
                          <a:pt x="247" y="607"/>
                          <a:pt x="249" y="607"/>
                        </a:cubicBezTo>
                        <a:cubicBezTo>
                          <a:pt x="256" y="607"/>
                          <a:pt x="259" y="614"/>
                          <a:pt x="265" y="614"/>
                        </a:cubicBezTo>
                        <a:cubicBezTo>
                          <a:pt x="267" y="614"/>
                          <a:pt x="268" y="613"/>
                          <a:pt x="270" y="613"/>
                        </a:cubicBezTo>
                        <a:cubicBezTo>
                          <a:pt x="270" y="613"/>
                          <a:pt x="270" y="613"/>
                          <a:pt x="271" y="614"/>
                        </a:cubicBezTo>
                        <a:cubicBezTo>
                          <a:pt x="269" y="617"/>
                          <a:pt x="266" y="618"/>
                          <a:pt x="263" y="619"/>
                        </a:cubicBezTo>
                        <a:cubicBezTo>
                          <a:pt x="264" y="620"/>
                          <a:pt x="266" y="621"/>
                          <a:pt x="268" y="621"/>
                        </a:cubicBezTo>
                        <a:cubicBezTo>
                          <a:pt x="271" y="621"/>
                          <a:pt x="273" y="618"/>
                          <a:pt x="273" y="615"/>
                        </a:cubicBezTo>
                        <a:cubicBezTo>
                          <a:pt x="273" y="614"/>
                          <a:pt x="273" y="614"/>
                          <a:pt x="273" y="613"/>
                        </a:cubicBezTo>
                        <a:cubicBezTo>
                          <a:pt x="273" y="612"/>
                          <a:pt x="274" y="612"/>
                          <a:pt x="274" y="611"/>
                        </a:cubicBezTo>
                        <a:cubicBezTo>
                          <a:pt x="271" y="610"/>
                          <a:pt x="270" y="608"/>
                          <a:pt x="268" y="607"/>
                        </a:cubicBezTo>
                        <a:cubicBezTo>
                          <a:pt x="272" y="607"/>
                          <a:pt x="274" y="608"/>
                          <a:pt x="278" y="608"/>
                        </a:cubicBezTo>
                        <a:cubicBezTo>
                          <a:pt x="279" y="608"/>
                          <a:pt x="279" y="607"/>
                          <a:pt x="280" y="606"/>
                        </a:cubicBezTo>
                        <a:cubicBezTo>
                          <a:pt x="281" y="607"/>
                          <a:pt x="281" y="607"/>
                          <a:pt x="281" y="607"/>
                        </a:cubicBezTo>
                        <a:cubicBezTo>
                          <a:pt x="281" y="609"/>
                          <a:pt x="281" y="609"/>
                          <a:pt x="281" y="609"/>
                        </a:cubicBezTo>
                        <a:cubicBezTo>
                          <a:pt x="281" y="611"/>
                          <a:pt x="279" y="612"/>
                          <a:pt x="279" y="614"/>
                        </a:cubicBezTo>
                        <a:cubicBezTo>
                          <a:pt x="279" y="621"/>
                          <a:pt x="286" y="623"/>
                          <a:pt x="286" y="630"/>
                        </a:cubicBezTo>
                        <a:cubicBezTo>
                          <a:pt x="286" y="633"/>
                          <a:pt x="281" y="633"/>
                          <a:pt x="281" y="635"/>
                        </a:cubicBezTo>
                        <a:cubicBezTo>
                          <a:pt x="281" y="637"/>
                          <a:pt x="282" y="637"/>
                          <a:pt x="283" y="638"/>
                        </a:cubicBezTo>
                        <a:cubicBezTo>
                          <a:pt x="281" y="639"/>
                          <a:pt x="280" y="639"/>
                          <a:pt x="278" y="640"/>
                        </a:cubicBezTo>
                        <a:cubicBezTo>
                          <a:pt x="279" y="641"/>
                          <a:pt x="279" y="642"/>
                          <a:pt x="281" y="643"/>
                        </a:cubicBezTo>
                        <a:cubicBezTo>
                          <a:pt x="283" y="644"/>
                          <a:pt x="285" y="643"/>
                          <a:pt x="285" y="645"/>
                        </a:cubicBezTo>
                        <a:cubicBezTo>
                          <a:pt x="285" y="648"/>
                          <a:pt x="285" y="650"/>
                          <a:pt x="283" y="653"/>
                        </a:cubicBezTo>
                        <a:cubicBezTo>
                          <a:pt x="280" y="650"/>
                          <a:pt x="279" y="648"/>
                          <a:pt x="276" y="645"/>
                        </a:cubicBezTo>
                        <a:cubicBezTo>
                          <a:pt x="275" y="645"/>
                          <a:pt x="275" y="645"/>
                          <a:pt x="275" y="645"/>
                        </a:cubicBezTo>
                        <a:cubicBezTo>
                          <a:pt x="275" y="648"/>
                          <a:pt x="276" y="649"/>
                          <a:pt x="276" y="652"/>
                        </a:cubicBezTo>
                        <a:cubicBezTo>
                          <a:pt x="276" y="653"/>
                          <a:pt x="276" y="653"/>
                          <a:pt x="276" y="653"/>
                        </a:cubicBezTo>
                        <a:cubicBezTo>
                          <a:pt x="273" y="653"/>
                          <a:pt x="273" y="653"/>
                          <a:pt x="273" y="653"/>
                        </a:cubicBezTo>
                        <a:cubicBezTo>
                          <a:pt x="269" y="653"/>
                          <a:pt x="267" y="652"/>
                          <a:pt x="263" y="652"/>
                        </a:cubicBezTo>
                        <a:cubicBezTo>
                          <a:pt x="260" y="652"/>
                          <a:pt x="259" y="653"/>
                          <a:pt x="256" y="654"/>
                        </a:cubicBezTo>
                        <a:cubicBezTo>
                          <a:pt x="254" y="654"/>
                          <a:pt x="252" y="653"/>
                          <a:pt x="249" y="654"/>
                        </a:cubicBezTo>
                        <a:cubicBezTo>
                          <a:pt x="245" y="656"/>
                          <a:pt x="243" y="658"/>
                          <a:pt x="239" y="659"/>
                        </a:cubicBezTo>
                        <a:cubicBezTo>
                          <a:pt x="235" y="660"/>
                          <a:pt x="235" y="663"/>
                          <a:pt x="232" y="665"/>
                        </a:cubicBezTo>
                        <a:cubicBezTo>
                          <a:pt x="228" y="667"/>
                          <a:pt x="225" y="667"/>
                          <a:pt x="221" y="667"/>
                        </a:cubicBezTo>
                        <a:cubicBezTo>
                          <a:pt x="216" y="667"/>
                          <a:pt x="213" y="664"/>
                          <a:pt x="208" y="664"/>
                        </a:cubicBezTo>
                        <a:cubicBezTo>
                          <a:pt x="204" y="664"/>
                          <a:pt x="206" y="670"/>
                          <a:pt x="204" y="673"/>
                        </a:cubicBezTo>
                        <a:cubicBezTo>
                          <a:pt x="203" y="672"/>
                          <a:pt x="202" y="671"/>
                          <a:pt x="202" y="670"/>
                        </a:cubicBezTo>
                        <a:cubicBezTo>
                          <a:pt x="202" y="667"/>
                          <a:pt x="202" y="667"/>
                          <a:pt x="202" y="667"/>
                        </a:cubicBezTo>
                        <a:cubicBezTo>
                          <a:pt x="202" y="665"/>
                          <a:pt x="204" y="665"/>
                          <a:pt x="204" y="663"/>
                        </a:cubicBezTo>
                        <a:cubicBezTo>
                          <a:pt x="204" y="662"/>
                          <a:pt x="204" y="662"/>
                          <a:pt x="204" y="662"/>
                        </a:cubicBezTo>
                        <a:cubicBezTo>
                          <a:pt x="202" y="663"/>
                          <a:pt x="198" y="663"/>
                          <a:pt x="198" y="666"/>
                        </a:cubicBezTo>
                        <a:cubicBezTo>
                          <a:pt x="198" y="667"/>
                          <a:pt x="200" y="667"/>
                          <a:pt x="201" y="668"/>
                        </a:cubicBezTo>
                        <a:cubicBezTo>
                          <a:pt x="200" y="668"/>
                          <a:pt x="199" y="668"/>
                          <a:pt x="198" y="669"/>
                        </a:cubicBezTo>
                        <a:cubicBezTo>
                          <a:pt x="199" y="670"/>
                          <a:pt x="199" y="670"/>
                          <a:pt x="199" y="672"/>
                        </a:cubicBezTo>
                        <a:cubicBezTo>
                          <a:pt x="199" y="675"/>
                          <a:pt x="196" y="676"/>
                          <a:pt x="195" y="679"/>
                        </a:cubicBezTo>
                        <a:cubicBezTo>
                          <a:pt x="194" y="682"/>
                          <a:pt x="194" y="686"/>
                          <a:pt x="191" y="686"/>
                        </a:cubicBezTo>
                        <a:cubicBezTo>
                          <a:pt x="189" y="686"/>
                          <a:pt x="188" y="683"/>
                          <a:pt x="186" y="683"/>
                        </a:cubicBezTo>
                        <a:cubicBezTo>
                          <a:pt x="180" y="683"/>
                          <a:pt x="180" y="691"/>
                          <a:pt x="174" y="691"/>
                        </a:cubicBezTo>
                        <a:cubicBezTo>
                          <a:pt x="170" y="691"/>
                          <a:pt x="167" y="690"/>
                          <a:pt x="165" y="688"/>
                        </a:cubicBezTo>
                        <a:cubicBezTo>
                          <a:pt x="165" y="683"/>
                          <a:pt x="165" y="683"/>
                          <a:pt x="165" y="683"/>
                        </a:cubicBezTo>
                        <a:cubicBezTo>
                          <a:pt x="165" y="682"/>
                          <a:pt x="165" y="682"/>
                          <a:pt x="166" y="681"/>
                        </a:cubicBezTo>
                        <a:cubicBezTo>
                          <a:pt x="160" y="681"/>
                          <a:pt x="160" y="681"/>
                          <a:pt x="160" y="681"/>
                        </a:cubicBezTo>
                        <a:cubicBezTo>
                          <a:pt x="157" y="681"/>
                          <a:pt x="156" y="684"/>
                          <a:pt x="153" y="684"/>
                        </a:cubicBezTo>
                        <a:cubicBezTo>
                          <a:pt x="153" y="682"/>
                          <a:pt x="155" y="682"/>
                          <a:pt x="156" y="680"/>
                        </a:cubicBezTo>
                        <a:cubicBezTo>
                          <a:pt x="157" y="678"/>
                          <a:pt x="158" y="676"/>
                          <a:pt x="160" y="676"/>
                        </a:cubicBezTo>
                        <a:cubicBezTo>
                          <a:pt x="162" y="676"/>
                          <a:pt x="163" y="677"/>
                          <a:pt x="164" y="678"/>
                        </a:cubicBezTo>
                        <a:cubicBezTo>
                          <a:pt x="165" y="675"/>
                          <a:pt x="166" y="673"/>
                          <a:pt x="169" y="671"/>
                        </a:cubicBezTo>
                        <a:cubicBezTo>
                          <a:pt x="172" y="668"/>
                          <a:pt x="175" y="669"/>
                          <a:pt x="178" y="666"/>
                        </a:cubicBezTo>
                        <a:cubicBezTo>
                          <a:pt x="180" y="663"/>
                          <a:pt x="180" y="660"/>
                          <a:pt x="180" y="657"/>
                        </a:cubicBezTo>
                        <a:cubicBezTo>
                          <a:pt x="181" y="654"/>
                          <a:pt x="182" y="653"/>
                          <a:pt x="182" y="650"/>
                        </a:cubicBezTo>
                        <a:cubicBezTo>
                          <a:pt x="182" y="648"/>
                          <a:pt x="180" y="647"/>
                          <a:pt x="180" y="645"/>
                        </a:cubicBezTo>
                        <a:cubicBezTo>
                          <a:pt x="180" y="642"/>
                          <a:pt x="184" y="642"/>
                          <a:pt x="185" y="639"/>
                        </a:cubicBezTo>
                        <a:cubicBezTo>
                          <a:pt x="187" y="636"/>
                          <a:pt x="189" y="632"/>
                          <a:pt x="193" y="632"/>
                        </a:cubicBezTo>
                        <a:cubicBezTo>
                          <a:pt x="196" y="632"/>
                          <a:pt x="198" y="633"/>
                          <a:pt x="200" y="635"/>
                        </a:cubicBezTo>
                        <a:cubicBezTo>
                          <a:pt x="201" y="635"/>
                          <a:pt x="201" y="635"/>
                          <a:pt x="201" y="635"/>
                        </a:cubicBezTo>
                        <a:cubicBezTo>
                          <a:pt x="199" y="630"/>
                          <a:pt x="200" y="626"/>
                          <a:pt x="198" y="621"/>
                        </a:cubicBezTo>
                        <a:cubicBezTo>
                          <a:pt x="197" y="618"/>
                          <a:pt x="195" y="617"/>
                          <a:pt x="195" y="613"/>
                        </a:cubicBezTo>
                        <a:cubicBezTo>
                          <a:pt x="195" y="610"/>
                          <a:pt x="198" y="610"/>
                          <a:pt x="200" y="608"/>
                        </a:cubicBezTo>
                        <a:cubicBezTo>
                          <a:pt x="200" y="608"/>
                          <a:pt x="200" y="609"/>
                          <a:pt x="200" y="609"/>
                        </a:cubicBezTo>
                        <a:cubicBezTo>
                          <a:pt x="200" y="612"/>
                          <a:pt x="200" y="612"/>
                          <a:pt x="200" y="612"/>
                        </a:cubicBezTo>
                        <a:cubicBezTo>
                          <a:pt x="199" y="616"/>
                          <a:pt x="199" y="616"/>
                          <a:pt x="199" y="616"/>
                        </a:cubicBezTo>
                        <a:cubicBezTo>
                          <a:pt x="200" y="616"/>
                          <a:pt x="200" y="617"/>
                          <a:pt x="200" y="617"/>
                        </a:cubicBezTo>
                        <a:cubicBezTo>
                          <a:pt x="207" y="615"/>
                          <a:pt x="212" y="611"/>
                          <a:pt x="212" y="603"/>
                        </a:cubicBezTo>
                        <a:cubicBezTo>
                          <a:pt x="212" y="595"/>
                          <a:pt x="209" y="591"/>
                          <a:pt x="205" y="583"/>
                        </a:cubicBezTo>
                        <a:cubicBezTo>
                          <a:pt x="204" y="580"/>
                          <a:pt x="201" y="579"/>
                          <a:pt x="201" y="576"/>
                        </a:cubicBezTo>
                        <a:cubicBezTo>
                          <a:pt x="201" y="573"/>
                          <a:pt x="203" y="572"/>
                          <a:pt x="203" y="570"/>
                        </a:cubicBezTo>
                        <a:cubicBezTo>
                          <a:pt x="203" y="569"/>
                          <a:pt x="202" y="569"/>
                          <a:pt x="202" y="568"/>
                        </a:cubicBezTo>
                        <a:cubicBezTo>
                          <a:pt x="202" y="559"/>
                          <a:pt x="207" y="551"/>
                          <a:pt x="215" y="551"/>
                        </a:cubicBezTo>
                        <a:cubicBezTo>
                          <a:pt x="217" y="551"/>
                          <a:pt x="218" y="551"/>
                          <a:pt x="220" y="551"/>
                        </a:cubicBezTo>
                        <a:close/>
                        <a:moveTo>
                          <a:pt x="296" y="4"/>
                        </a:moveTo>
                        <a:cubicBezTo>
                          <a:pt x="293" y="5"/>
                          <a:pt x="292" y="8"/>
                          <a:pt x="290" y="9"/>
                        </a:cubicBezTo>
                        <a:cubicBezTo>
                          <a:pt x="286" y="12"/>
                          <a:pt x="283" y="15"/>
                          <a:pt x="283" y="20"/>
                        </a:cubicBezTo>
                        <a:cubicBezTo>
                          <a:pt x="283" y="23"/>
                          <a:pt x="285" y="24"/>
                          <a:pt x="285" y="26"/>
                        </a:cubicBezTo>
                        <a:cubicBezTo>
                          <a:pt x="285" y="30"/>
                          <a:pt x="285" y="30"/>
                          <a:pt x="285" y="30"/>
                        </a:cubicBezTo>
                        <a:cubicBezTo>
                          <a:pt x="283" y="39"/>
                          <a:pt x="283" y="39"/>
                          <a:pt x="283" y="39"/>
                        </a:cubicBezTo>
                        <a:cubicBezTo>
                          <a:pt x="285" y="41"/>
                          <a:pt x="288" y="41"/>
                          <a:pt x="288" y="43"/>
                        </a:cubicBezTo>
                        <a:cubicBezTo>
                          <a:pt x="288" y="49"/>
                          <a:pt x="288" y="52"/>
                          <a:pt x="285" y="57"/>
                        </a:cubicBezTo>
                        <a:cubicBezTo>
                          <a:pt x="284" y="59"/>
                          <a:pt x="281" y="59"/>
                          <a:pt x="281" y="62"/>
                        </a:cubicBezTo>
                        <a:cubicBezTo>
                          <a:pt x="281" y="66"/>
                          <a:pt x="287" y="66"/>
                          <a:pt x="287" y="70"/>
                        </a:cubicBezTo>
                        <a:cubicBezTo>
                          <a:pt x="287" y="73"/>
                          <a:pt x="285" y="75"/>
                          <a:pt x="285" y="78"/>
                        </a:cubicBezTo>
                        <a:cubicBezTo>
                          <a:pt x="285" y="85"/>
                          <a:pt x="291" y="87"/>
                          <a:pt x="296" y="93"/>
                        </a:cubicBezTo>
                        <a:cubicBezTo>
                          <a:pt x="298" y="96"/>
                          <a:pt x="298" y="99"/>
                          <a:pt x="298" y="103"/>
                        </a:cubicBezTo>
                        <a:cubicBezTo>
                          <a:pt x="298" y="105"/>
                          <a:pt x="298" y="109"/>
                          <a:pt x="295" y="110"/>
                        </a:cubicBezTo>
                        <a:cubicBezTo>
                          <a:pt x="292" y="109"/>
                          <a:pt x="292" y="109"/>
                          <a:pt x="292" y="109"/>
                        </a:cubicBezTo>
                        <a:cubicBezTo>
                          <a:pt x="288" y="109"/>
                          <a:pt x="288" y="109"/>
                          <a:pt x="288" y="109"/>
                        </a:cubicBezTo>
                        <a:cubicBezTo>
                          <a:pt x="282" y="109"/>
                          <a:pt x="281" y="115"/>
                          <a:pt x="280" y="120"/>
                        </a:cubicBezTo>
                        <a:cubicBezTo>
                          <a:pt x="278" y="124"/>
                          <a:pt x="275" y="127"/>
                          <a:pt x="275" y="132"/>
                        </a:cubicBezTo>
                        <a:cubicBezTo>
                          <a:pt x="275" y="132"/>
                          <a:pt x="276" y="132"/>
                          <a:pt x="276" y="133"/>
                        </a:cubicBezTo>
                        <a:cubicBezTo>
                          <a:pt x="276" y="135"/>
                          <a:pt x="274" y="136"/>
                          <a:pt x="272" y="137"/>
                        </a:cubicBezTo>
                        <a:cubicBezTo>
                          <a:pt x="269" y="140"/>
                          <a:pt x="271" y="144"/>
                          <a:pt x="271" y="148"/>
                        </a:cubicBezTo>
                        <a:cubicBezTo>
                          <a:pt x="271" y="170"/>
                          <a:pt x="271" y="170"/>
                          <a:pt x="271" y="170"/>
                        </a:cubicBezTo>
                        <a:cubicBezTo>
                          <a:pt x="281" y="171"/>
                          <a:pt x="286" y="174"/>
                          <a:pt x="297" y="173"/>
                        </a:cubicBezTo>
                        <a:cubicBezTo>
                          <a:pt x="296" y="175"/>
                          <a:pt x="297" y="175"/>
                          <a:pt x="297" y="177"/>
                        </a:cubicBezTo>
                        <a:cubicBezTo>
                          <a:pt x="297" y="179"/>
                          <a:pt x="297" y="181"/>
                          <a:pt x="296" y="183"/>
                        </a:cubicBezTo>
                        <a:cubicBezTo>
                          <a:pt x="294" y="185"/>
                          <a:pt x="292" y="185"/>
                          <a:pt x="292" y="187"/>
                        </a:cubicBezTo>
                        <a:cubicBezTo>
                          <a:pt x="292" y="192"/>
                          <a:pt x="287" y="193"/>
                          <a:pt x="285" y="198"/>
                        </a:cubicBezTo>
                        <a:cubicBezTo>
                          <a:pt x="290" y="199"/>
                          <a:pt x="289" y="205"/>
                          <a:pt x="291" y="210"/>
                        </a:cubicBezTo>
                        <a:cubicBezTo>
                          <a:pt x="291" y="213"/>
                          <a:pt x="295" y="212"/>
                          <a:pt x="297" y="215"/>
                        </a:cubicBezTo>
                        <a:cubicBezTo>
                          <a:pt x="298" y="217"/>
                          <a:pt x="297" y="218"/>
                          <a:pt x="297" y="220"/>
                        </a:cubicBezTo>
                        <a:cubicBezTo>
                          <a:pt x="297" y="222"/>
                          <a:pt x="299" y="222"/>
                          <a:pt x="299" y="223"/>
                        </a:cubicBezTo>
                        <a:cubicBezTo>
                          <a:pt x="301" y="230"/>
                          <a:pt x="301" y="233"/>
                          <a:pt x="302" y="240"/>
                        </a:cubicBezTo>
                        <a:cubicBezTo>
                          <a:pt x="305" y="240"/>
                          <a:pt x="305" y="240"/>
                          <a:pt x="305" y="240"/>
                        </a:cubicBezTo>
                        <a:cubicBezTo>
                          <a:pt x="307" y="240"/>
                          <a:pt x="308" y="239"/>
                          <a:pt x="310" y="239"/>
                        </a:cubicBezTo>
                        <a:cubicBezTo>
                          <a:pt x="314" y="239"/>
                          <a:pt x="316" y="240"/>
                          <a:pt x="320" y="239"/>
                        </a:cubicBezTo>
                        <a:cubicBezTo>
                          <a:pt x="320" y="243"/>
                          <a:pt x="319" y="245"/>
                          <a:pt x="321" y="248"/>
                        </a:cubicBezTo>
                        <a:cubicBezTo>
                          <a:pt x="323" y="250"/>
                          <a:pt x="325" y="251"/>
                          <a:pt x="329" y="251"/>
                        </a:cubicBezTo>
                        <a:cubicBezTo>
                          <a:pt x="330" y="251"/>
                          <a:pt x="330" y="247"/>
                          <a:pt x="331" y="247"/>
                        </a:cubicBezTo>
                        <a:cubicBezTo>
                          <a:pt x="335" y="247"/>
                          <a:pt x="336" y="250"/>
                          <a:pt x="338" y="252"/>
                        </a:cubicBezTo>
                        <a:cubicBezTo>
                          <a:pt x="342" y="255"/>
                          <a:pt x="345" y="256"/>
                          <a:pt x="349" y="257"/>
                        </a:cubicBezTo>
                        <a:cubicBezTo>
                          <a:pt x="351" y="258"/>
                          <a:pt x="353" y="257"/>
                          <a:pt x="354" y="258"/>
                        </a:cubicBezTo>
                        <a:cubicBezTo>
                          <a:pt x="356" y="260"/>
                          <a:pt x="357" y="261"/>
                          <a:pt x="359" y="263"/>
                        </a:cubicBezTo>
                        <a:cubicBezTo>
                          <a:pt x="361" y="265"/>
                          <a:pt x="359" y="269"/>
                          <a:pt x="362" y="269"/>
                        </a:cubicBezTo>
                        <a:cubicBezTo>
                          <a:pt x="363" y="269"/>
                          <a:pt x="364" y="268"/>
                          <a:pt x="365" y="268"/>
                        </a:cubicBezTo>
                        <a:cubicBezTo>
                          <a:pt x="371" y="269"/>
                          <a:pt x="371" y="269"/>
                          <a:pt x="371" y="269"/>
                        </a:cubicBezTo>
                        <a:cubicBezTo>
                          <a:pt x="374" y="267"/>
                          <a:pt x="374" y="264"/>
                          <a:pt x="377" y="263"/>
                        </a:cubicBezTo>
                        <a:cubicBezTo>
                          <a:pt x="378" y="264"/>
                          <a:pt x="379" y="266"/>
                          <a:pt x="380" y="266"/>
                        </a:cubicBezTo>
                        <a:cubicBezTo>
                          <a:pt x="382" y="266"/>
                          <a:pt x="383" y="264"/>
                          <a:pt x="384" y="264"/>
                        </a:cubicBezTo>
                        <a:cubicBezTo>
                          <a:pt x="385" y="268"/>
                          <a:pt x="388" y="268"/>
                          <a:pt x="389" y="272"/>
                        </a:cubicBezTo>
                        <a:cubicBezTo>
                          <a:pt x="390" y="272"/>
                          <a:pt x="390" y="272"/>
                          <a:pt x="390" y="272"/>
                        </a:cubicBezTo>
                        <a:cubicBezTo>
                          <a:pt x="396" y="268"/>
                          <a:pt x="395" y="263"/>
                          <a:pt x="398" y="256"/>
                        </a:cubicBezTo>
                        <a:cubicBezTo>
                          <a:pt x="404" y="243"/>
                          <a:pt x="408" y="235"/>
                          <a:pt x="420" y="226"/>
                        </a:cubicBezTo>
                        <a:cubicBezTo>
                          <a:pt x="423" y="230"/>
                          <a:pt x="424" y="233"/>
                          <a:pt x="426" y="237"/>
                        </a:cubicBezTo>
                        <a:cubicBezTo>
                          <a:pt x="427" y="240"/>
                          <a:pt x="430" y="240"/>
                          <a:pt x="433" y="242"/>
                        </a:cubicBezTo>
                        <a:cubicBezTo>
                          <a:pt x="436" y="244"/>
                          <a:pt x="435" y="248"/>
                          <a:pt x="436" y="252"/>
                        </a:cubicBezTo>
                        <a:cubicBezTo>
                          <a:pt x="437" y="255"/>
                          <a:pt x="442" y="254"/>
                          <a:pt x="442" y="257"/>
                        </a:cubicBezTo>
                        <a:cubicBezTo>
                          <a:pt x="442" y="260"/>
                          <a:pt x="442" y="263"/>
                          <a:pt x="439" y="265"/>
                        </a:cubicBezTo>
                        <a:cubicBezTo>
                          <a:pt x="437" y="266"/>
                          <a:pt x="434" y="265"/>
                          <a:pt x="433" y="267"/>
                        </a:cubicBezTo>
                        <a:cubicBezTo>
                          <a:pt x="432" y="268"/>
                          <a:pt x="433" y="270"/>
                          <a:pt x="432" y="272"/>
                        </a:cubicBezTo>
                        <a:cubicBezTo>
                          <a:pt x="430" y="280"/>
                          <a:pt x="428" y="284"/>
                          <a:pt x="426" y="292"/>
                        </a:cubicBezTo>
                        <a:cubicBezTo>
                          <a:pt x="423" y="299"/>
                          <a:pt x="421" y="304"/>
                          <a:pt x="418" y="312"/>
                        </a:cubicBezTo>
                        <a:cubicBezTo>
                          <a:pt x="417" y="313"/>
                          <a:pt x="415" y="313"/>
                          <a:pt x="414" y="315"/>
                        </a:cubicBezTo>
                        <a:cubicBezTo>
                          <a:pt x="413" y="316"/>
                          <a:pt x="413" y="318"/>
                          <a:pt x="413" y="319"/>
                        </a:cubicBezTo>
                        <a:cubicBezTo>
                          <a:pt x="412" y="323"/>
                          <a:pt x="410" y="325"/>
                          <a:pt x="410" y="330"/>
                        </a:cubicBezTo>
                        <a:cubicBezTo>
                          <a:pt x="410" y="331"/>
                          <a:pt x="411" y="333"/>
                          <a:pt x="411" y="334"/>
                        </a:cubicBezTo>
                        <a:cubicBezTo>
                          <a:pt x="411" y="345"/>
                          <a:pt x="411" y="345"/>
                          <a:pt x="411" y="345"/>
                        </a:cubicBezTo>
                        <a:cubicBezTo>
                          <a:pt x="411" y="349"/>
                          <a:pt x="413" y="351"/>
                          <a:pt x="413" y="355"/>
                        </a:cubicBezTo>
                        <a:cubicBezTo>
                          <a:pt x="413" y="356"/>
                          <a:pt x="412" y="357"/>
                          <a:pt x="412" y="358"/>
                        </a:cubicBezTo>
                        <a:cubicBezTo>
                          <a:pt x="412" y="362"/>
                          <a:pt x="412" y="362"/>
                          <a:pt x="412" y="362"/>
                        </a:cubicBezTo>
                        <a:cubicBezTo>
                          <a:pt x="412" y="362"/>
                          <a:pt x="413" y="362"/>
                          <a:pt x="413" y="362"/>
                        </a:cubicBezTo>
                        <a:cubicBezTo>
                          <a:pt x="415" y="362"/>
                          <a:pt x="416" y="360"/>
                          <a:pt x="419" y="360"/>
                        </a:cubicBezTo>
                        <a:cubicBezTo>
                          <a:pt x="422" y="360"/>
                          <a:pt x="422" y="364"/>
                          <a:pt x="424" y="366"/>
                        </a:cubicBezTo>
                        <a:cubicBezTo>
                          <a:pt x="421" y="377"/>
                          <a:pt x="421" y="377"/>
                          <a:pt x="421" y="377"/>
                        </a:cubicBezTo>
                        <a:cubicBezTo>
                          <a:pt x="422" y="379"/>
                          <a:pt x="424" y="379"/>
                          <a:pt x="424" y="381"/>
                        </a:cubicBezTo>
                        <a:cubicBezTo>
                          <a:pt x="424" y="384"/>
                          <a:pt x="422" y="385"/>
                          <a:pt x="422" y="388"/>
                        </a:cubicBezTo>
                        <a:cubicBezTo>
                          <a:pt x="421" y="389"/>
                          <a:pt x="420" y="389"/>
                          <a:pt x="420" y="390"/>
                        </a:cubicBezTo>
                        <a:cubicBezTo>
                          <a:pt x="420" y="393"/>
                          <a:pt x="422" y="394"/>
                          <a:pt x="423" y="397"/>
                        </a:cubicBezTo>
                        <a:cubicBezTo>
                          <a:pt x="425" y="399"/>
                          <a:pt x="426" y="401"/>
                          <a:pt x="428" y="403"/>
                        </a:cubicBezTo>
                        <a:cubicBezTo>
                          <a:pt x="430" y="404"/>
                          <a:pt x="433" y="403"/>
                          <a:pt x="433" y="405"/>
                        </a:cubicBezTo>
                        <a:cubicBezTo>
                          <a:pt x="433" y="407"/>
                          <a:pt x="433" y="409"/>
                          <a:pt x="431" y="410"/>
                        </a:cubicBezTo>
                        <a:cubicBezTo>
                          <a:pt x="432" y="412"/>
                          <a:pt x="435" y="413"/>
                          <a:pt x="435" y="416"/>
                        </a:cubicBezTo>
                        <a:cubicBezTo>
                          <a:pt x="435" y="420"/>
                          <a:pt x="430" y="421"/>
                          <a:pt x="430" y="425"/>
                        </a:cubicBezTo>
                        <a:cubicBezTo>
                          <a:pt x="430" y="427"/>
                          <a:pt x="432" y="428"/>
                          <a:pt x="434" y="430"/>
                        </a:cubicBezTo>
                        <a:cubicBezTo>
                          <a:pt x="435" y="431"/>
                          <a:pt x="435" y="433"/>
                          <a:pt x="436" y="435"/>
                        </a:cubicBezTo>
                        <a:cubicBezTo>
                          <a:pt x="438" y="437"/>
                          <a:pt x="440" y="439"/>
                          <a:pt x="440" y="442"/>
                        </a:cubicBezTo>
                        <a:cubicBezTo>
                          <a:pt x="440" y="446"/>
                          <a:pt x="440" y="448"/>
                          <a:pt x="440" y="451"/>
                        </a:cubicBezTo>
                        <a:cubicBezTo>
                          <a:pt x="439" y="458"/>
                          <a:pt x="439" y="458"/>
                          <a:pt x="439" y="458"/>
                        </a:cubicBezTo>
                        <a:cubicBezTo>
                          <a:pt x="439" y="460"/>
                          <a:pt x="440" y="461"/>
                          <a:pt x="440" y="463"/>
                        </a:cubicBezTo>
                        <a:cubicBezTo>
                          <a:pt x="440" y="467"/>
                          <a:pt x="438" y="470"/>
                          <a:pt x="436" y="472"/>
                        </a:cubicBezTo>
                        <a:cubicBezTo>
                          <a:pt x="434" y="474"/>
                          <a:pt x="431" y="475"/>
                          <a:pt x="431" y="477"/>
                        </a:cubicBezTo>
                        <a:cubicBezTo>
                          <a:pt x="431" y="481"/>
                          <a:pt x="436" y="482"/>
                          <a:pt x="436" y="485"/>
                        </a:cubicBezTo>
                        <a:cubicBezTo>
                          <a:pt x="436" y="489"/>
                          <a:pt x="434" y="491"/>
                          <a:pt x="434" y="494"/>
                        </a:cubicBezTo>
                        <a:cubicBezTo>
                          <a:pt x="433" y="494"/>
                          <a:pt x="433" y="494"/>
                          <a:pt x="432" y="494"/>
                        </a:cubicBezTo>
                        <a:cubicBezTo>
                          <a:pt x="430" y="494"/>
                          <a:pt x="430" y="494"/>
                          <a:pt x="430" y="494"/>
                        </a:cubicBezTo>
                        <a:cubicBezTo>
                          <a:pt x="424" y="494"/>
                          <a:pt x="424" y="494"/>
                          <a:pt x="424" y="494"/>
                        </a:cubicBezTo>
                        <a:cubicBezTo>
                          <a:pt x="427" y="498"/>
                          <a:pt x="431" y="497"/>
                          <a:pt x="435" y="499"/>
                        </a:cubicBezTo>
                        <a:cubicBezTo>
                          <a:pt x="437" y="500"/>
                          <a:pt x="437" y="502"/>
                          <a:pt x="438" y="503"/>
                        </a:cubicBezTo>
                        <a:cubicBezTo>
                          <a:pt x="442" y="505"/>
                          <a:pt x="445" y="504"/>
                          <a:pt x="450" y="506"/>
                        </a:cubicBezTo>
                        <a:cubicBezTo>
                          <a:pt x="452" y="508"/>
                          <a:pt x="454" y="509"/>
                          <a:pt x="457" y="510"/>
                        </a:cubicBezTo>
                        <a:cubicBezTo>
                          <a:pt x="464" y="512"/>
                          <a:pt x="471" y="513"/>
                          <a:pt x="474" y="520"/>
                        </a:cubicBezTo>
                        <a:cubicBezTo>
                          <a:pt x="470" y="523"/>
                          <a:pt x="468" y="526"/>
                          <a:pt x="464" y="526"/>
                        </a:cubicBezTo>
                        <a:cubicBezTo>
                          <a:pt x="458" y="526"/>
                          <a:pt x="454" y="526"/>
                          <a:pt x="449" y="524"/>
                        </a:cubicBezTo>
                        <a:cubicBezTo>
                          <a:pt x="449" y="524"/>
                          <a:pt x="448" y="525"/>
                          <a:pt x="448" y="525"/>
                        </a:cubicBezTo>
                        <a:cubicBezTo>
                          <a:pt x="448" y="530"/>
                          <a:pt x="451" y="533"/>
                          <a:pt x="451" y="539"/>
                        </a:cubicBezTo>
                        <a:cubicBezTo>
                          <a:pt x="451" y="539"/>
                          <a:pt x="451" y="539"/>
                          <a:pt x="451" y="539"/>
                        </a:cubicBezTo>
                        <a:cubicBezTo>
                          <a:pt x="447" y="539"/>
                          <a:pt x="446" y="544"/>
                          <a:pt x="442" y="546"/>
                        </a:cubicBezTo>
                        <a:cubicBezTo>
                          <a:pt x="428" y="543"/>
                          <a:pt x="428" y="543"/>
                          <a:pt x="428" y="543"/>
                        </a:cubicBezTo>
                        <a:cubicBezTo>
                          <a:pt x="426" y="544"/>
                          <a:pt x="426" y="546"/>
                          <a:pt x="425" y="547"/>
                        </a:cubicBezTo>
                        <a:cubicBezTo>
                          <a:pt x="421" y="548"/>
                          <a:pt x="419" y="548"/>
                          <a:pt x="415" y="548"/>
                        </a:cubicBezTo>
                        <a:cubicBezTo>
                          <a:pt x="412" y="548"/>
                          <a:pt x="410" y="548"/>
                          <a:pt x="406" y="548"/>
                        </a:cubicBezTo>
                        <a:cubicBezTo>
                          <a:pt x="401" y="548"/>
                          <a:pt x="398" y="545"/>
                          <a:pt x="392" y="545"/>
                        </a:cubicBezTo>
                        <a:cubicBezTo>
                          <a:pt x="391" y="545"/>
                          <a:pt x="390" y="545"/>
                          <a:pt x="388" y="545"/>
                        </a:cubicBezTo>
                        <a:cubicBezTo>
                          <a:pt x="385" y="545"/>
                          <a:pt x="382" y="544"/>
                          <a:pt x="382" y="541"/>
                        </a:cubicBezTo>
                        <a:cubicBezTo>
                          <a:pt x="382" y="536"/>
                          <a:pt x="382" y="536"/>
                          <a:pt x="382" y="536"/>
                        </a:cubicBezTo>
                        <a:cubicBezTo>
                          <a:pt x="382" y="533"/>
                          <a:pt x="380" y="532"/>
                          <a:pt x="378" y="530"/>
                        </a:cubicBezTo>
                        <a:cubicBezTo>
                          <a:pt x="375" y="527"/>
                          <a:pt x="373" y="524"/>
                          <a:pt x="369" y="524"/>
                        </a:cubicBezTo>
                        <a:cubicBezTo>
                          <a:pt x="364" y="524"/>
                          <a:pt x="364" y="524"/>
                          <a:pt x="364" y="524"/>
                        </a:cubicBezTo>
                        <a:cubicBezTo>
                          <a:pt x="356" y="524"/>
                          <a:pt x="352" y="527"/>
                          <a:pt x="345" y="529"/>
                        </a:cubicBezTo>
                        <a:cubicBezTo>
                          <a:pt x="343" y="530"/>
                          <a:pt x="342" y="529"/>
                          <a:pt x="340" y="530"/>
                        </a:cubicBezTo>
                        <a:cubicBezTo>
                          <a:pt x="338" y="531"/>
                          <a:pt x="338" y="532"/>
                          <a:pt x="337" y="533"/>
                        </a:cubicBezTo>
                        <a:cubicBezTo>
                          <a:pt x="335" y="536"/>
                          <a:pt x="333" y="537"/>
                          <a:pt x="330" y="537"/>
                        </a:cubicBezTo>
                        <a:cubicBezTo>
                          <a:pt x="322" y="537"/>
                          <a:pt x="318" y="532"/>
                          <a:pt x="310" y="532"/>
                        </a:cubicBezTo>
                        <a:cubicBezTo>
                          <a:pt x="307" y="532"/>
                          <a:pt x="308" y="538"/>
                          <a:pt x="306" y="538"/>
                        </a:cubicBezTo>
                        <a:cubicBezTo>
                          <a:pt x="303" y="538"/>
                          <a:pt x="303" y="534"/>
                          <a:pt x="301" y="533"/>
                        </a:cubicBezTo>
                        <a:cubicBezTo>
                          <a:pt x="299" y="532"/>
                          <a:pt x="297" y="533"/>
                          <a:pt x="295" y="531"/>
                        </a:cubicBezTo>
                        <a:cubicBezTo>
                          <a:pt x="294" y="530"/>
                          <a:pt x="295" y="528"/>
                          <a:pt x="294" y="526"/>
                        </a:cubicBezTo>
                        <a:cubicBezTo>
                          <a:pt x="293" y="523"/>
                          <a:pt x="291" y="521"/>
                          <a:pt x="287" y="521"/>
                        </a:cubicBezTo>
                        <a:cubicBezTo>
                          <a:pt x="287" y="520"/>
                          <a:pt x="287" y="520"/>
                          <a:pt x="287" y="520"/>
                        </a:cubicBezTo>
                        <a:cubicBezTo>
                          <a:pt x="287" y="519"/>
                          <a:pt x="288" y="518"/>
                          <a:pt x="288" y="517"/>
                        </a:cubicBezTo>
                        <a:cubicBezTo>
                          <a:pt x="288" y="515"/>
                          <a:pt x="286" y="514"/>
                          <a:pt x="285" y="514"/>
                        </a:cubicBezTo>
                        <a:cubicBezTo>
                          <a:pt x="292" y="507"/>
                          <a:pt x="301" y="512"/>
                          <a:pt x="307" y="506"/>
                        </a:cubicBezTo>
                        <a:cubicBezTo>
                          <a:pt x="305" y="503"/>
                          <a:pt x="304" y="501"/>
                          <a:pt x="304" y="498"/>
                        </a:cubicBezTo>
                        <a:cubicBezTo>
                          <a:pt x="304" y="497"/>
                          <a:pt x="304" y="496"/>
                          <a:pt x="304" y="495"/>
                        </a:cubicBezTo>
                        <a:cubicBezTo>
                          <a:pt x="302" y="497"/>
                          <a:pt x="300" y="498"/>
                          <a:pt x="298" y="500"/>
                        </a:cubicBezTo>
                        <a:cubicBezTo>
                          <a:pt x="295" y="502"/>
                          <a:pt x="297" y="505"/>
                          <a:pt x="297" y="509"/>
                        </a:cubicBezTo>
                        <a:cubicBezTo>
                          <a:pt x="296" y="509"/>
                          <a:pt x="295" y="509"/>
                          <a:pt x="294" y="509"/>
                        </a:cubicBezTo>
                        <a:cubicBezTo>
                          <a:pt x="290" y="509"/>
                          <a:pt x="289" y="504"/>
                          <a:pt x="287" y="501"/>
                        </a:cubicBezTo>
                        <a:cubicBezTo>
                          <a:pt x="284" y="495"/>
                          <a:pt x="284" y="491"/>
                          <a:pt x="281" y="485"/>
                        </a:cubicBezTo>
                        <a:cubicBezTo>
                          <a:pt x="278" y="481"/>
                          <a:pt x="278" y="478"/>
                          <a:pt x="274" y="476"/>
                        </a:cubicBezTo>
                        <a:cubicBezTo>
                          <a:pt x="268" y="472"/>
                          <a:pt x="264" y="472"/>
                          <a:pt x="257" y="472"/>
                        </a:cubicBezTo>
                        <a:cubicBezTo>
                          <a:pt x="254" y="472"/>
                          <a:pt x="254" y="472"/>
                          <a:pt x="254" y="472"/>
                        </a:cubicBezTo>
                        <a:cubicBezTo>
                          <a:pt x="254" y="473"/>
                          <a:pt x="254" y="473"/>
                          <a:pt x="254" y="474"/>
                        </a:cubicBezTo>
                        <a:cubicBezTo>
                          <a:pt x="254" y="477"/>
                          <a:pt x="254" y="480"/>
                          <a:pt x="257" y="482"/>
                        </a:cubicBezTo>
                        <a:cubicBezTo>
                          <a:pt x="256" y="482"/>
                          <a:pt x="256" y="482"/>
                          <a:pt x="256" y="482"/>
                        </a:cubicBezTo>
                        <a:cubicBezTo>
                          <a:pt x="252" y="482"/>
                          <a:pt x="250" y="481"/>
                          <a:pt x="247" y="480"/>
                        </a:cubicBezTo>
                        <a:cubicBezTo>
                          <a:pt x="245" y="479"/>
                          <a:pt x="244" y="476"/>
                          <a:pt x="242" y="476"/>
                        </a:cubicBezTo>
                        <a:cubicBezTo>
                          <a:pt x="241" y="476"/>
                          <a:pt x="241" y="477"/>
                          <a:pt x="240" y="477"/>
                        </a:cubicBezTo>
                        <a:cubicBezTo>
                          <a:pt x="239" y="477"/>
                          <a:pt x="239" y="477"/>
                          <a:pt x="239" y="477"/>
                        </a:cubicBezTo>
                        <a:cubicBezTo>
                          <a:pt x="236" y="476"/>
                          <a:pt x="234" y="477"/>
                          <a:pt x="232" y="477"/>
                        </a:cubicBezTo>
                        <a:cubicBezTo>
                          <a:pt x="231" y="480"/>
                          <a:pt x="232" y="484"/>
                          <a:pt x="229" y="484"/>
                        </a:cubicBezTo>
                        <a:cubicBezTo>
                          <a:pt x="226" y="484"/>
                          <a:pt x="226" y="479"/>
                          <a:pt x="223" y="479"/>
                        </a:cubicBezTo>
                        <a:cubicBezTo>
                          <a:pt x="220" y="479"/>
                          <a:pt x="220" y="484"/>
                          <a:pt x="217" y="484"/>
                        </a:cubicBezTo>
                        <a:cubicBezTo>
                          <a:pt x="214" y="484"/>
                          <a:pt x="213" y="482"/>
                          <a:pt x="211" y="481"/>
                        </a:cubicBezTo>
                        <a:cubicBezTo>
                          <a:pt x="207" y="478"/>
                          <a:pt x="205" y="477"/>
                          <a:pt x="203" y="473"/>
                        </a:cubicBezTo>
                        <a:cubicBezTo>
                          <a:pt x="203" y="470"/>
                          <a:pt x="199" y="470"/>
                          <a:pt x="199" y="468"/>
                        </a:cubicBezTo>
                        <a:cubicBezTo>
                          <a:pt x="199" y="465"/>
                          <a:pt x="202" y="463"/>
                          <a:pt x="205" y="463"/>
                        </a:cubicBezTo>
                        <a:cubicBezTo>
                          <a:pt x="205" y="462"/>
                          <a:pt x="205" y="461"/>
                          <a:pt x="205" y="460"/>
                        </a:cubicBezTo>
                        <a:cubicBezTo>
                          <a:pt x="205" y="456"/>
                          <a:pt x="203" y="454"/>
                          <a:pt x="200" y="451"/>
                        </a:cubicBezTo>
                        <a:cubicBezTo>
                          <a:pt x="196" y="446"/>
                          <a:pt x="193" y="443"/>
                          <a:pt x="187" y="440"/>
                        </a:cubicBezTo>
                        <a:cubicBezTo>
                          <a:pt x="177" y="435"/>
                          <a:pt x="173" y="427"/>
                          <a:pt x="162" y="427"/>
                        </a:cubicBezTo>
                        <a:cubicBezTo>
                          <a:pt x="159" y="427"/>
                          <a:pt x="158" y="431"/>
                          <a:pt x="155" y="433"/>
                        </a:cubicBezTo>
                        <a:cubicBezTo>
                          <a:pt x="152" y="434"/>
                          <a:pt x="150" y="435"/>
                          <a:pt x="149" y="437"/>
                        </a:cubicBezTo>
                        <a:cubicBezTo>
                          <a:pt x="146" y="443"/>
                          <a:pt x="147" y="451"/>
                          <a:pt x="140" y="451"/>
                        </a:cubicBezTo>
                        <a:cubicBezTo>
                          <a:pt x="133" y="451"/>
                          <a:pt x="133" y="451"/>
                          <a:pt x="133" y="451"/>
                        </a:cubicBezTo>
                        <a:cubicBezTo>
                          <a:pt x="129" y="451"/>
                          <a:pt x="127" y="452"/>
                          <a:pt x="122" y="452"/>
                        </a:cubicBezTo>
                        <a:cubicBezTo>
                          <a:pt x="117" y="452"/>
                          <a:pt x="117" y="452"/>
                          <a:pt x="117" y="452"/>
                        </a:cubicBezTo>
                        <a:cubicBezTo>
                          <a:pt x="115" y="452"/>
                          <a:pt x="114" y="452"/>
                          <a:pt x="112" y="452"/>
                        </a:cubicBezTo>
                        <a:cubicBezTo>
                          <a:pt x="103" y="452"/>
                          <a:pt x="98" y="445"/>
                          <a:pt x="89" y="445"/>
                        </a:cubicBezTo>
                        <a:cubicBezTo>
                          <a:pt x="86" y="445"/>
                          <a:pt x="85" y="445"/>
                          <a:pt x="83" y="445"/>
                        </a:cubicBezTo>
                        <a:cubicBezTo>
                          <a:pt x="79" y="445"/>
                          <a:pt x="78" y="441"/>
                          <a:pt x="74" y="441"/>
                        </a:cubicBezTo>
                        <a:cubicBezTo>
                          <a:pt x="70" y="441"/>
                          <a:pt x="70" y="441"/>
                          <a:pt x="70" y="441"/>
                        </a:cubicBezTo>
                        <a:cubicBezTo>
                          <a:pt x="67" y="441"/>
                          <a:pt x="65" y="443"/>
                          <a:pt x="62" y="443"/>
                        </a:cubicBezTo>
                        <a:cubicBezTo>
                          <a:pt x="58" y="443"/>
                          <a:pt x="56" y="441"/>
                          <a:pt x="53" y="441"/>
                        </a:cubicBezTo>
                        <a:cubicBezTo>
                          <a:pt x="44" y="441"/>
                          <a:pt x="44" y="441"/>
                          <a:pt x="44" y="441"/>
                        </a:cubicBezTo>
                        <a:cubicBezTo>
                          <a:pt x="37" y="441"/>
                          <a:pt x="34" y="435"/>
                          <a:pt x="30" y="429"/>
                        </a:cubicBezTo>
                        <a:cubicBezTo>
                          <a:pt x="29" y="425"/>
                          <a:pt x="25" y="424"/>
                          <a:pt x="25" y="421"/>
                        </a:cubicBezTo>
                        <a:cubicBezTo>
                          <a:pt x="25" y="419"/>
                          <a:pt x="27" y="417"/>
                          <a:pt x="29" y="417"/>
                        </a:cubicBezTo>
                        <a:cubicBezTo>
                          <a:pt x="30" y="417"/>
                          <a:pt x="31" y="417"/>
                          <a:pt x="32" y="417"/>
                        </a:cubicBezTo>
                        <a:cubicBezTo>
                          <a:pt x="33" y="417"/>
                          <a:pt x="33" y="417"/>
                          <a:pt x="35" y="417"/>
                        </a:cubicBezTo>
                        <a:cubicBezTo>
                          <a:pt x="37" y="417"/>
                          <a:pt x="38" y="420"/>
                          <a:pt x="39" y="423"/>
                        </a:cubicBezTo>
                        <a:cubicBezTo>
                          <a:pt x="40" y="420"/>
                          <a:pt x="43" y="419"/>
                          <a:pt x="43" y="416"/>
                        </a:cubicBezTo>
                        <a:cubicBezTo>
                          <a:pt x="43" y="415"/>
                          <a:pt x="43" y="415"/>
                          <a:pt x="43" y="414"/>
                        </a:cubicBezTo>
                        <a:cubicBezTo>
                          <a:pt x="43" y="413"/>
                          <a:pt x="43" y="413"/>
                          <a:pt x="43" y="412"/>
                        </a:cubicBezTo>
                        <a:cubicBezTo>
                          <a:pt x="43" y="410"/>
                          <a:pt x="42" y="409"/>
                          <a:pt x="41" y="407"/>
                        </a:cubicBezTo>
                        <a:cubicBezTo>
                          <a:pt x="40" y="409"/>
                          <a:pt x="38" y="410"/>
                          <a:pt x="36" y="410"/>
                        </a:cubicBezTo>
                        <a:cubicBezTo>
                          <a:pt x="34" y="410"/>
                          <a:pt x="33" y="409"/>
                          <a:pt x="32" y="409"/>
                        </a:cubicBezTo>
                        <a:cubicBezTo>
                          <a:pt x="28" y="409"/>
                          <a:pt x="27" y="413"/>
                          <a:pt x="24" y="414"/>
                        </a:cubicBezTo>
                        <a:cubicBezTo>
                          <a:pt x="23" y="414"/>
                          <a:pt x="23" y="414"/>
                          <a:pt x="23" y="414"/>
                        </a:cubicBezTo>
                        <a:cubicBezTo>
                          <a:pt x="23" y="408"/>
                          <a:pt x="23" y="408"/>
                          <a:pt x="23" y="408"/>
                        </a:cubicBezTo>
                        <a:cubicBezTo>
                          <a:pt x="23" y="402"/>
                          <a:pt x="26" y="399"/>
                          <a:pt x="28" y="394"/>
                        </a:cubicBezTo>
                        <a:cubicBezTo>
                          <a:pt x="29" y="389"/>
                          <a:pt x="34" y="388"/>
                          <a:pt x="39" y="387"/>
                        </a:cubicBezTo>
                        <a:cubicBezTo>
                          <a:pt x="44" y="386"/>
                          <a:pt x="47" y="385"/>
                          <a:pt x="52" y="385"/>
                        </a:cubicBezTo>
                        <a:cubicBezTo>
                          <a:pt x="52" y="383"/>
                          <a:pt x="53" y="379"/>
                          <a:pt x="50" y="379"/>
                        </a:cubicBezTo>
                        <a:cubicBezTo>
                          <a:pt x="47" y="379"/>
                          <a:pt x="45" y="382"/>
                          <a:pt x="42" y="382"/>
                        </a:cubicBezTo>
                        <a:cubicBezTo>
                          <a:pt x="40" y="382"/>
                          <a:pt x="38" y="381"/>
                          <a:pt x="36" y="380"/>
                        </a:cubicBezTo>
                        <a:cubicBezTo>
                          <a:pt x="36" y="379"/>
                          <a:pt x="36" y="379"/>
                          <a:pt x="36" y="379"/>
                        </a:cubicBezTo>
                        <a:cubicBezTo>
                          <a:pt x="36" y="376"/>
                          <a:pt x="37" y="374"/>
                          <a:pt x="38" y="371"/>
                        </a:cubicBezTo>
                        <a:cubicBezTo>
                          <a:pt x="35" y="375"/>
                          <a:pt x="34" y="379"/>
                          <a:pt x="31" y="383"/>
                        </a:cubicBezTo>
                        <a:cubicBezTo>
                          <a:pt x="29" y="384"/>
                          <a:pt x="27" y="385"/>
                          <a:pt x="26" y="387"/>
                        </a:cubicBezTo>
                        <a:cubicBezTo>
                          <a:pt x="24" y="390"/>
                          <a:pt x="24" y="393"/>
                          <a:pt x="21" y="395"/>
                        </a:cubicBezTo>
                        <a:cubicBezTo>
                          <a:pt x="20" y="393"/>
                          <a:pt x="19" y="390"/>
                          <a:pt x="16" y="390"/>
                        </a:cubicBezTo>
                        <a:cubicBezTo>
                          <a:pt x="12" y="390"/>
                          <a:pt x="10" y="394"/>
                          <a:pt x="5" y="396"/>
                        </a:cubicBezTo>
                        <a:cubicBezTo>
                          <a:pt x="5" y="385"/>
                          <a:pt x="5" y="385"/>
                          <a:pt x="5" y="385"/>
                        </a:cubicBezTo>
                        <a:cubicBezTo>
                          <a:pt x="5" y="376"/>
                          <a:pt x="0" y="371"/>
                          <a:pt x="0" y="362"/>
                        </a:cubicBezTo>
                        <a:cubicBezTo>
                          <a:pt x="0" y="359"/>
                          <a:pt x="0" y="357"/>
                          <a:pt x="1" y="354"/>
                        </a:cubicBezTo>
                        <a:cubicBezTo>
                          <a:pt x="3" y="350"/>
                          <a:pt x="6" y="350"/>
                          <a:pt x="10" y="348"/>
                        </a:cubicBezTo>
                        <a:cubicBezTo>
                          <a:pt x="13" y="347"/>
                          <a:pt x="14" y="346"/>
                          <a:pt x="16" y="346"/>
                        </a:cubicBezTo>
                        <a:cubicBezTo>
                          <a:pt x="22" y="345"/>
                          <a:pt x="25" y="347"/>
                          <a:pt x="30" y="344"/>
                        </a:cubicBezTo>
                        <a:cubicBezTo>
                          <a:pt x="30" y="343"/>
                          <a:pt x="30" y="343"/>
                          <a:pt x="30" y="343"/>
                        </a:cubicBezTo>
                        <a:cubicBezTo>
                          <a:pt x="28" y="342"/>
                          <a:pt x="26" y="343"/>
                          <a:pt x="25" y="341"/>
                        </a:cubicBezTo>
                        <a:cubicBezTo>
                          <a:pt x="27" y="341"/>
                          <a:pt x="28" y="341"/>
                          <a:pt x="30" y="341"/>
                        </a:cubicBezTo>
                        <a:cubicBezTo>
                          <a:pt x="36" y="341"/>
                          <a:pt x="38" y="336"/>
                          <a:pt x="44" y="336"/>
                        </a:cubicBezTo>
                        <a:cubicBezTo>
                          <a:pt x="48" y="336"/>
                          <a:pt x="48" y="336"/>
                          <a:pt x="48" y="336"/>
                        </a:cubicBezTo>
                        <a:cubicBezTo>
                          <a:pt x="51" y="336"/>
                          <a:pt x="52" y="335"/>
                          <a:pt x="54" y="334"/>
                        </a:cubicBezTo>
                        <a:cubicBezTo>
                          <a:pt x="53" y="337"/>
                          <a:pt x="52" y="338"/>
                          <a:pt x="51" y="340"/>
                        </a:cubicBezTo>
                        <a:cubicBezTo>
                          <a:pt x="56" y="340"/>
                          <a:pt x="58" y="338"/>
                          <a:pt x="62" y="336"/>
                        </a:cubicBezTo>
                        <a:cubicBezTo>
                          <a:pt x="61" y="335"/>
                          <a:pt x="59" y="335"/>
                          <a:pt x="58" y="335"/>
                        </a:cubicBezTo>
                        <a:cubicBezTo>
                          <a:pt x="58" y="334"/>
                          <a:pt x="57" y="334"/>
                          <a:pt x="57" y="333"/>
                        </a:cubicBezTo>
                        <a:cubicBezTo>
                          <a:pt x="57" y="329"/>
                          <a:pt x="62" y="329"/>
                          <a:pt x="65" y="326"/>
                        </a:cubicBezTo>
                        <a:cubicBezTo>
                          <a:pt x="64" y="326"/>
                          <a:pt x="63" y="325"/>
                          <a:pt x="62" y="325"/>
                        </a:cubicBezTo>
                        <a:cubicBezTo>
                          <a:pt x="56" y="325"/>
                          <a:pt x="54" y="331"/>
                          <a:pt x="48" y="331"/>
                        </a:cubicBezTo>
                        <a:cubicBezTo>
                          <a:pt x="47" y="331"/>
                          <a:pt x="47" y="330"/>
                          <a:pt x="46" y="328"/>
                        </a:cubicBezTo>
                        <a:cubicBezTo>
                          <a:pt x="43" y="332"/>
                          <a:pt x="41" y="335"/>
                          <a:pt x="36" y="335"/>
                        </a:cubicBezTo>
                        <a:cubicBezTo>
                          <a:pt x="35" y="335"/>
                          <a:pt x="34" y="335"/>
                          <a:pt x="33" y="335"/>
                        </a:cubicBezTo>
                        <a:cubicBezTo>
                          <a:pt x="9" y="341"/>
                          <a:pt x="9" y="341"/>
                          <a:pt x="9" y="341"/>
                        </a:cubicBezTo>
                        <a:cubicBezTo>
                          <a:pt x="8" y="340"/>
                          <a:pt x="8" y="340"/>
                          <a:pt x="8" y="340"/>
                        </a:cubicBezTo>
                        <a:cubicBezTo>
                          <a:pt x="8" y="338"/>
                          <a:pt x="10" y="338"/>
                          <a:pt x="12" y="337"/>
                        </a:cubicBezTo>
                        <a:cubicBezTo>
                          <a:pt x="14" y="337"/>
                          <a:pt x="14" y="335"/>
                          <a:pt x="16" y="335"/>
                        </a:cubicBezTo>
                        <a:cubicBezTo>
                          <a:pt x="19" y="335"/>
                          <a:pt x="20" y="336"/>
                          <a:pt x="22" y="336"/>
                        </a:cubicBezTo>
                        <a:cubicBezTo>
                          <a:pt x="23" y="336"/>
                          <a:pt x="23" y="336"/>
                          <a:pt x="24" y="336"/>
                        </a:cubicBezTo>
                        <a:cubicBezTo>
                          <a:pt x="24" y="335"/>
                          <a:pt x="24" y="335"/>
                          <a:pt x="24" y="334"/>
                        </a:cubicBezTo>
                        <a:cubicBezTo>
                          <a:pt x="24" y="328"/>
                          <a:pt x="20" y="326"/>
                          <a:pt x="17" y="321"/>
                        </a:cubicBezTo>
                        <a:cubicBezTo>
                          <a:pt x="13" y="327"/>
                          <a:pt x="9" y="330"/>
                          <a:pt x="3" y="336"/>
                        </a:cubicBezTo>
                        <a:cubicBezTo>
                          <a:pt x="4" y="335"/>
                          <a:pt x="4" y="335"/>
                          <a:pt x="4" y="335"/>
                        </a:cubicBezTo>
                        <a:cubicBezTo>
                          <a:pt x="5" y="331"/>
                          <a:pt x="5" y="329"/>
                          <a:pt x="7" y="325"/>
                        </a:cubicBezTo>
                        <a:cubicBezTo>
                          <a:pt x="8" y="324"/>
                          <a:pt x="9" y="323"/>
                          <a:pt x="10" y="322"/>
                        </a:cubicBezTo>
                        <a:cubicBezTo>
                          <a:pt x="12" y="317"/>
                          <a:pt x="10" y="314"/>
                          <a:pt x="14" y="310"/>
                        </a:cubicBezTo>
                        <a:cubicBezTo>
                          <a:pt x="15" y="309"/>
                          <a:pt x="16" y="310"/>
                          <a:pt x="17" y="309"/>
                        </a:cubicBezTo>
                        <a:cubicBezTo>
                          <a:pt x="19" y="307"/>
                          <a:pt x="21" y="306"/>
                          <a:pt x="24" y="306"/>
                        </a:cubicBezTo>
                        <a:cubicBezTo>
                          <a:pt x="30" y="306"/>
                          <a:pt x="30" y="306"/>
                          <a:pt x="30" y="306"/>
                        </a:cubicBezTo>
                        <a:cubicBezTo>
                          <a:pt x="34" y="306"/>
                          <a:pt x="36" y="302"/>
                          <a:pt x="40" y="302"/>
                        </a:cubicBezTo>
                        <a:cubicBezTo>
                          <a:pt x="41" y="302"/>
                          <a:pt x="41" y="303"/>
                          <a:pt x="42" y="305"/>
                        </a:cubicBezTo>
                        <a:cubicBezTo>
                          <a:pt x="43" y="307"/>
                          <a:pt x="45" y="309"/>
                          <a:pt x="46" y="312"/>
                        </a:cubicBezTo>
                        <a:cubicBezTo>
                          <a:pt x="47" y="306"/>
                          <a:pt x="47" y="306"/>
                          <a:pt x="47" y="306"/>
                        </a:cubicBezTo>
                        <a:cubicBezTo>
                          <a:pt x="46" y="302"/>
                          <a:pt x="46" y="302"/>
                          <a:pt x="46" y="302"/>
                        </a:cubicBezTo>
                        <a:cubicBezTo>
                          <a:pt x="46" y="299"/>
                          <a:pt x="50" y="300"/>
                          <a:pt x="53" y="299"/>
                        </a:cubicBezTo>
                        <a:cubicBezTo>
                          <a:pt x="57" y="297"/>
                          <a:pt x="59" y="295"/>
                          <a:pt x="62" y="293"/>
                        </a:cubicBezTo>
                        <a:cubicBezTo>
                          <a:pt x="65" y="292"/>
                          <a:pt x="68" y="291"/>
                          <a:pt x="69" y="288"/>
                        </a:cubicBezTo>
                        <a:cubicBezTo>
                          <a:pt x="64" y="291"/>
                          <a:pt x="60" y="291"/>
                          <a:pt x="54" y="294"/>
                        </a:cubicBezTo>
                        <a:cubicBezTo>
                          <a:pt x="51" y="295"/>
                          <a:pt x="50" y="299"/>
                          <a:pt x="47" y="299"/>
                        </a:cubicBezTo>
                        <a:cubicBezTo>
                          <a:pt x="42" y="299"/>
                          <a:pt x="40" y="294"/>
                          <a:pt x="40" y="289"/>
                        </a:cubicBezTo>
                        <a:cubicBezTo>
                          <a:pt x="40" y="281"/>
                          <a:pt x="44" y="278"/>
                          <a:pt x="47" y="271"/>
                        </a:cubicBezTo>
                        <a:cubicBezTo>
                          <a:pt x="49" y="263"/>
                          <a:pt x="49" y="254"/>
                          <a:pt x="57" y="254"/>
                        </a:cubicBezTo>
                        <a:cubicBezTo>
                          <a:pt x="60" y="254"/>
                          <a:pt x="61" y="256"/>
                          <a:pt x="64" y="258"/>
                        </a:cubicBezTo>
                        <a:cubicBezTo>
                          <a:pt x="65" y="257"/>
                          <a:pt x="65" y="257"/>
                          <a:pt x="65" y="257"/>
                        </a:cubicBezTo>
                        <a:cubicBezTo>
                          <a:pt x="62" y="253"/>
                          <a:pt x="59" y="251"/>
                          <a:pt x="54" y="250"/>
                        </a:cubicBezTo>
                        <a:cubicBezTo>
                          <a:pt x="56" y="245"/>
                          <a:pt x="57" y="242"/>
                          <a:pt x="60" y="238"/>
                        </a:cubicBezTo>
                        <a:cubicBezTo>
                          <a:pt x="62" y="236"/>
                          <a:pt x="63" y="235"/>
                          <a:pt x="63" y="232"/>
                        </a:cubicBezTo>
                        <a:cubicBezTo>
                          <a:pt x="64" y="230"/>
                          <a:pt x="63" y="227"/>
                          <a:pt x="65" y="227"/>
                        </a:cubicBezTo>
                        <a:cubicBezTo>
                          <a:pt x="67" y="227"/>
                          <a:pt x="68" y="230"/>
                          <a:pt x="70" y="230"/>
                        </a:cubicBezTo>
                        <a:cubicBezTo>
                          <a:pt x="72" y="230"/>
                          <a:pt x="73" y="229"/>
                          <a:pt x="75" y="229"/>
                        </a:cubicBezTo>
                        <a:cubicBezTo>
                          <a:pt x="77" y="229"/>
                          <a:pt x="79" y="230"/>
                          <a:pt x="79" y="233"/>
                        </a:cubicBezTo>
                        <a:cubicBezTo>
                          <a:pt x="79" y="234"/>
                          <a:pt x="78" y="234"/>
                          <a:pt x="77" y="235"/>
                        </a:cubicBezTo>
                        <a:cubicBezTo>
                          <a:pt x="82" y="236"/>
                          <a:pt x="84" y="239"/>
                          <a:pt x="89" y="241"/>
                        </a:cubicBezTo>
                        <a:cubicBezTo>
                          <a:pt x="93" y="242"/>
                          <a:pt x="94" y="243"/>
                          <a:pt x="97" y="245"/>
                        </a:cubicBezTo>
                        <a:cubicBezTo>
                          <a:pt x="110" y="253"/>
                          <a:pt x="99" y="247"/>
                          <a:pt x="95" y="241"/>
                        </a:cubicBezTo>
                        <a:cubicBezTo>
                          <a:pt x="94" y="239"/>
                          <a:pt x="92" y="239"/>
                          <a:pt x="92" y="237"/>
                        </a:cubicBezTo>
                        <a:cubicBezTo>
                          <a:pt x="92" y="228"/>
                          <a:pt x="103" y="229"/>
                          <a:pt x="89" y="232"/>
                        </a:cubicBezTo>
                        <a:cubicBezTo>
                          <a:pt x="87" y="232"/>
                          <a:pt x="86" y="233"/>
                          <a:pt x="85" y="233"/>
                        </a:cubicBezTo>
                        <a:cubicBezTo>
                          <a:pt x="80" y="233"/>
                          <a:pt x="79" y="228"/>
                          <a:pt x="76" y="225"/>
                        </a:cubicBezTo>
                        <a:cubicBezTo>
                          <a:pt x="74" y="223"/>
                          <a:pt x="71" y="222"/>
                          <a:pt x="71" y="218"/>
                        </a:cubicBezTo>
                        <a:cubicBezTo>
                          <a:pt x="71" y="215"/>
                          <a:pt x="74" y="214"/>
                          <a:pt x="76" y="211"/>
                        </a:cubicBezTo>
                        <a:cubicBezTo>
                          <a:pt x="80" y="207"/>
                          <a:pt x="81" y="205"/>
                          <a:pt x="84" y="200"/>
                        </a:cubicBezTo>
                        <a:cubicBezTo>
                          <a:pt x="85" y="200"/>
                          <a:pt x="86" y="201"/>
                          <a:pt x="86" y="202"/>
                        </a:cubicBezTo>
                        <a:cubicBezTo>
                          <a:pt x="86" y="205"/>
                          <a:pt x="84" y="206"/>
                          <a:pt x="84" y="208"/>
                        </a:cubicBezTo>
                        <a:cubicBezTo>
                          <a:pt x="84" y="209"/>
                          <a:pt x="84" y="209"/>
                          <a:pt x="84" y="210"/>
                        </a:cubicBezTo>
                        <a:cubicBezTo>
                          <a:pt x="85" y="216"/>
                          <a:pt x="86" y="221"/>
                          <a:pt x="91" y="225"/>
                        </a:cubicBezTo>
                        <a:cubicBezTo>
                          <a:pt x="89" y="218"/>
                          <a:pt x="86" y="215"/>
                          <a:pt x="86" y="208"/>
                        </a:cubicBezTo>
                        <a:cubicBezTo>
                          <a:pt x="86" y="205"/>
                          <a:pt x="89" y="204"/>
                          <a:pt x="89" y="201"/>
                        </a:cubicBezTo>
                        <a:cubicBezTo>
                          <a:pt x="89" y="200"/>
                          <a:pt x="87" y="200"/>
                          <a:pt x="87" y="199"/>
                        </a:cubicBezTo>
                        <a:cubicBezTo>
                          <a:pt x="87" y="196"/>
                          <a:pt x="89" y="196"/>
                          <a:pt x="90" y="194"/>
                        </a:cubicBezTo>
                        <a:cubicBezTo>
                          <a:pt x="92" y="193"/>
                          <a:pt x="91" y="190"/>
                          <a:pt x="93" y="190"/>
                        </a:cubicBezTo>
                        <a:cubicBezTo>
                          <a:pt x="94" y="190"/>
                          <a:pt x="118" y="208"/>
                          <a:pt x="100" y="190"/>
                        </a:cubicBezTo>
                        <a:cubicBezTo>
                          <a:pt x="99" y="189"/>
                          <a:pt x="97" y="189"/>
                          <a:pt x="96" y="187"/>
                        </a:cubicBezTo>
                        <a:cubicBezTo>
                          <a:pt x="99" y="184"/>
                          <a:pt x="100" y="182"/>
                          <a:pt x="103" y="178"/>
                        </a:cubicBezTo>
                        <a:cubicBezTo>
                          <a:pt x="105" y="180"/>
                          <a:pt x="106" y="182"/>
                          <a:pt x="108" y="185"/>
                        </a:cubicBezTo>
                        <a:cubicBezTo>
                          <a:pt x="109" y="187"/>
                          <a:pt x="112" y="188"/>
                          <a:pt x="113" y="190"/>
                        </a:cubicBezTo>
                        <a:cubicBezTo>
                          <a:pt x="115" y="195"/>
                          <a:pt x="114" y="199"/>
                          <a:pt x="114" y="191"/>
                        </a:cubicBezTo>
                        <a:cubicBezTo>
                          <a:pt x="117" y="186"/>
                          <a:pt x="123" y="186"/>
                          <a:pt x="115" y="187"/>
                        </a:cubicBezTo>
                        <a:cubicBezTo>
                          <a:pt x="111" y="187"/>
                          <a:pt x="110" y="183"/>
                          <a:pt x="108" y="180"/>
                        </a:cubicBezTo>
                        <a:cubicBezTo>
                          <a:pt x="107" y="177"/>
                          <a:pt x="105" y="177"/>
                          <a:pt x="105" y="174"/>
                        </a:cubicBezTo>
                        <a:cubicBezTo>
                          <a:pt x="105" y="174"/>
                          <a:pt x="106" y="174"/>
                          <a:pt x="106" y="173"/>
                        </a:cubicBezTo>
                        <a:cubicBezTo>
                          <a:pt x="108" y="171"/>
                          <a:pt x="108" y="167"/>
                          <a:pt x="112" y="167"/>
                        </a:cubicBezTo>
                        <a:cubicBezTo>
                          <a:pt x="123" y="167"/>
                          <a:pt x="127" y="177"/>
                          <a:pt x="138" y="177"/>
                        </a:cubicBezTo>
                        <a:cubicBezTo>
                          <a:pt x="140" y="177"/>
                          <a:pt x="140" y="177"/>
                          <a:pt x="140" y="177"/>
                        </a:cubicBezTo>
                        <a:cubicBezTo>
                          <a:pt x="140" y="175"/>
                          <a:pt x="140" y="175"/>
                          <a:pt x="140" y="175"/>
                        </a:cubicBezTo>
                        <a:cubicBezTo>
                          <a:pt x="137" y="174"/>
                          <a:pt x="137" y="174"/>
                          <a:pt x="137" y="174"/>
                        </a:cubicBezTo>
                        <a:cubicBezTo>
                          <a:pt x="133" y="174"/>
                          <a:pt x="133" y="174"/>
                          <a:pt x="133" y="174"/>
                        </a:cubicBezTo>
                        <a:cubicBezTo>
                          <a:pt x="128" y="174"/>
                          <a:pt x="127" y="171"/>
                          <a:pt x="122" y="168"/>
                        </a:cubicBezTo>
                        <a:cubicBezTo>
                          <a:pt x="119" y="167"/>
                          <a:pt x="115" y="167"/>
                          <a:pt x="113" y="164"/>
                        </a:cubicBezTo>
                        <a:cubicBezTo>
                          <a:pt x="119" y="160"/>
                          <a:pt x="122" y="156"/>
                          <a:pt x="125" y="149"/>
                        </a:cubicBezTo>
                        <a:cubicBezTo>
                          <a:pt x="130" y="140"/>
                          <a:pt x="136" y="138"/>
                          <a:pt x="143" y="130"/>
                        </a:cubicBezTo>
                        <a:cubicBezTo>
                          <a:pt x="145" y="132"/>
                          <a:pt x="145" y="134"/>
                          <a:pt x="146" y="137"/>
                        </a:cubicBezTo>
                        <a:cubicBezTo>
                          <a:pt x="148" y="140"/>
                          <a:pt x="150" y="141"/>
                          <a:pt x="150" y="145"/>
                        </a:cubicBezTo>
                        <a:cubicBezTo>
                          <a:pt x="150" y="148"/>
                          <a:pt x="148" y="150"/>
                          <a:pt x="148" y="153"/>
                        </a:cubicBezTo>
                        <a:cubicBezTo>
                          <a:pt x="148" y="153"/>
                          <a:pt x="148" y="153"/>
                          <a:pt x="148" y="154"/>
                        </a:cubicBezTo>
                        <a:cubicBezTo>
                          <a:pt x="150" y="154"/>
                          <a:pt x="153" y="153"/>
                          <a:pt x="154" y="155"/>
                        </a:cubicBezTo>
                        <a:cubicBezTo>
                          <a:pt x="155" y="157"/>
                          <a:pt x="154" y="159"/>
                          <a:pt x="155" y="162"/>
                        </a:cubicBezTo>
                        <a:cubicBezTo>
                          <a:pt x="157" y="161"/>
                          <a:pt x="158" y="161"/>
                          <a:pt x="158" y="159"/>
                        </a:cubicBezTo>
                        <a:cubicBezTo>
                          <a:pt x="158" y="154"/>
                          <a:pt x="153" y="153"/>
                          <a:pt x="153" y="149"/>
                        </a:cubicBezTo>
                        <a:cubicBezTo>
                          <a:pt x="153" y="147"/>
                          <a:pt x="153" y="146"/>
                          <a:pt x="153" y="145"/>
                        </a:cubicBezTo>
                        <a:cubicBezTo>
                          <a:pt x="153" y="142"/>
                          <a:pt x="151" y="141"/>
                          <a:pt x="150" y="138"/>
                        </a:cubicBezTo>
                        <a:cubicBezTo>
                          <a:pt x="149" y="134"/>
                          <a:pt x="148" y="132"/>
                          <a:pt x="146" y="129"/>
                        </a:cubicBezTo>
                        <a:cubicBezTo>
                          <a:pt x="149" y="126"/>
                          <a:pt x="151" y="126"/>
                          <a:pt x="154" y="123"/>
                        </a:cubicBezTo>
                        <a:cubicBezTo>
                          <a:pt x="158" y="120"/>
                          <a:pt x="160" y="115"/>
                          <a:pt x="166" y="115"/>
                        </a:cubicBezTo>
                        <a:cubicBezTo>
                          <a:pt x="169" y="115"/>
                          <a:pt x="170" y="119"/>
                          <a:pt x="173" y="120"/>
                        </a:cubicBezTo>
                        <a:cubicBezTo>
                          <a:pt x="173" y="124"/>
                          <a:pt x="171" y="125"/>
                          <a:pt x="171" y="129"/>
                        </a:cubicBezTo>
                        <a:cubicBezTo>
                          <a:pt x="171" y="130"/>
                          <a:pt x="172" y="131"/>
                          <a:pt x="173" y="132"/>
                        </a:cubicBezTo>
                        <a:cubicBezTo>
                          <a:pt x="173" y="128"/>
                          <a:pt x="177" y="126"/>
                          <a:pt x="177" y="122"/>
                        </a:cubicBezTo>
                        <a:cubicBezTo>
                          <a:pt x="177" y="117"/>
                          <a:pt x="172" y="115"/>
                          <a:pt x="170" y="110"/>
                        </a:cubicBezTo>
                        <a:cubicBezTo>
                          <a:pt x="173" y="109"/>
                          <a:pt x="174" y="106"/>
                          <a:pt x="177" y="106"/>
                        </a:cubicBezTo>
                        <a:cubicBezTo>
                          <a:pt x="182" y="106"/>
                          <a:pt x="183" y="109"/>
                          <a:pt x="187" y="111"/>
                        </a:cubicBezTo>
                        <a:cubicBezTo>
                          <a:pt x="187" y="108"/>
                          <a:pt x="186" y="106"/>
                          <a:pt x="184" y="103"/>
                        </a:cubicBezTo>
                        <a:cubicBezTo>
                          <a:pt x="183" y="102"/>
                          <a:pt x="181" y="101"/>
                          <a:pt x="181" y="99"/>
                        </a:cubicBezTo>
                        <a:cubicBezTo>
                          <a:pt x="181" y="95"/>
                          <a:pt x="184" y="93"/>
                          <a:pt x="187" y="90"/>
                        </a:cubicBezTo>
                        <a:cubicBezTo>
                          <a:pt x="188" y="90"/>
                          <a:pt x="188" y="88"/>
                          <a:pt x="189" y="88"/>
                        </a:cubicBezTo>
                        <a:cubicBezTo>
                          <a:pt x="194" y="88"/>
                          <a:pt x="192" y="96"/>
                          <a:pt x="197" y="97"/>
                        </a:cubicBezTo>
                        <a:cubicBezTo>
                          <a:pt x="196" y="92"/>
                          <a:pt x="194" y="90"/>
                          <a:pt x="192" y="85"/>
                        </a:cubicBezTo>
                        <a:cubicBezTo>
                          <a:pt x="196" y="84"/>
                          <a:pt x="198" y="81"/>
                          <a:pt x="202" y="79"/>
                        </a:cubicBezTo>
                        <a:cubicBezTo>
                          <a:pt x="207" y="76"/>
                          <a:pt x="211" y="74"/>
                          <a:pt x="213" y="68"/>
                        </a:cubicBezTo>
                        <a:cubicBezTo>
                          <a:pt x="214" y="68"/>
                          <a:pt x="214" y="68"/>
                          <a:pt x="214" y="68"/>
                        </a:cubicBezTo>
                        <a:cubicBezTo>
                          <a:pt x="218" y="68"/>
                          <a:pt x="216" y="77"/>
                          <a:pt x="221" y="77"/>
                        </a:cubicBezTo>
                        <a:cubicBezTo>
                          <a:pt x="221" y="77"/>
                          <a:pt x="222" y="76"/>
                          <a:pt x="222" y="76"/>
                        </a:cubicBezTo>
                        <a:cubicBezTo>
                          <a:pt x="222" y="75"/>
                          <a:pt x="221" y="75"/>
                          <a:pt x="220" y="74"/>
                        </a:cubicBezTo>
                        <a:cubicBezTo>
                          <a:pt x="220" y="70"/>
                          <a:pt x="220" y="70"/>
                          <a:pt x="220" y="70"/>
                        </a:cubicBezTo>
                        <a:cubicBezTo>
                          <a:pt x="220" y="69"/>
                          <a:pt x="220" y="68"/>
                          <a:pt x="220" y="67"/>
                        </a:cubicBezTo>
                        <a:cubicBezTo>
                          <a:pt x="220" y="63"/>
                          <a:pt x="223" y="60"/>
                          <a:pt x="223" y="55"/>
                        </a:cubicBezTo>
                        <a:cubicBezTo>
                          <a:pt x="223" y="54"/>
                          <a:pt x="222" y="53"/>
                          <a:pt x="222" y="51"/>
                        </a:cubicBezTo>
                        <a:cubicBezTo>
                          <a:pt x="222" y="48"/>
                          <a:pt x="226" y="48"/>
                          <a:pt x="227" y="45"/>
                        </a:cubicBezTo>
                        <a:cubicBezTo>
                          <a:pt x="230" y="39"/>
                          <a:pt x="233" y="36"/>
                          <a:pt x="238" y="30"/>
                        </a:cubicBezTo>
                        <a:cubicBezTo>
                          <a:pt x="240" y="28"/>
                          <a:pt x="242" y="29"/>
                          <a:pt x="245" y="28"/>
                        </a:cubicBezTo>
                        <a:cubicBezTo>
                          <a:pt x="248" y="27"/>
                          <a:pt x="249" y="24"/>
                          <a:pt x="249" y="21"/>
                        </a:cubicBezTo>
                        <a:cubicBezTo>
                          <a:pt x="249" y="18"/>
                          <a:pt x="246" y="18"/>
                          <a:pt x="246" y="15"/>
                        </a:cubicBezTo>
                        <a:cubicBezTo>
                          <a:pt x="246" y="15"/>
                          <a:pt x="246" y="14"/>
                          <a:pt x="246" y="14"/>
                        </a:cubicBezTo>
                        <a:cubicBezTo>
                          <a:pt x="248" y="14"/>
                          <a:pt x="248" y="14"/>
                          <a:pt x="248" y="14"/>
                        </a:cubicBezTo>
                        <a:cubicBezTo>
                          <a:pt x="250" y="14"/>
                          <a:pt x="250" y="15"/>
                          <a:pt x="251" y="15"/>
                        </a:cubicBezTo>
                        <a:cubicBezTo>
                          <a:pt x="254" y="15"/>
                          <a:pt x="256" y="14"/>
                          <a:pt x="259" y="14"/>
                        </a:cubicBezTo>
                        <a:cubicBezTo>
                          <a:pt x="262" y="14"/>
                          <a:pt x="263" y="15"/>
                          <a:pt x="265" y="15"/>
                        </a:cubicBezTo>
                        <a:cubicBezTo>
                          <a:pt x="268" y="15"/>
                          <a:pt x="269" y="13"/>
                          <a:pt x="269" y="10"/>
                        </a:cubicBezTo>
                        <a:cubicBezTo>
                          <a:pt x="269" y="5"/>
                          <a:pt x="264" y="3"/>
                          <a:pt x="259" y="2"/>
                        </a:cubicBezTo>
                        <a:cubicBezTo>
                          <a:pt x="259" y="1"/>
                          <a:pt x="259" y="1"/>
                          <a:pt x="259" y="1"/>
                        </a:cubicBezTo>
                        <a:cubicBezTo>
                          <a:pt x="259" y="1"/>
                          <a:pt x="260" y="0"/>
                          <a:pt x="260" y="0"/>
                        </a:cubicBezTo>
                        <a:cubicBezTo>
                          <a:pt x="260" y="0"/>
                          <a:pt x="260" y="0"/>
                          <a:pt x="260" y="0"/>
                        </a:cubicBezTo>
                        <a:cubicBezTo>
                          <a:pt x="265" y="3"/>
                          <a:pt x="268" y="5"/>
                          <a:pt x="274" y="5"/>
                        </a:cubicBezTo>
                        <a:cubicBezTo>
                          <a:pt x="281" y="5"/>
                          <a:pt x="284" y="0"/>
                          <a:pt x="291" y="0"/>
                        </a:cubicBezTo>
                        <a:cubicBezTo>
                          <a:pt x="294" y="0"/>
                          <a:pt x="296" y="2"/>
                          <a:pt x="296" y="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7" name="Google Shape;47;p4"/>
                  <p:cNvSpPr/>
                  <p:nvPr/>
                </p:nvSpPr>
                <p:spPr>
                  <a:xfrm>
                    <a:off x="6219825" y="1390650"/>
                    <a:ext cx="458788" cy="869950"/>
                  </a:xfrm>
                  <a:custGeom>
                    <a:avLst/>
                    <a:gdLst/>
                    <a:ahLst/>
                    <a:cxnLst/>
                    <a:rect l="l" t="t" r="r" b="b"/>
                    <a:pathLst>
                      <a:path w="315" h="596" extrusionOk="0">
                        <a:moveTo>
                          <a:pt x="27" y="138"/>
                        </a:moveTo>
                        <a:cubicBezTo>
                          <a:pt x="28" y="144"/>
                          <a:pt x="28" y="147"/>
                          <a:pt x="30" y="153"/>
                        </a:cubicBezTo>
                        <a:cubicBezTo>
                          <a:pt x="31" y="156"/>
                          <a:pt x="32" y="158"/>
                          <a:pt x="36" y="159"/>
                        </a:cubicBezTo>
                        <a:cubicBezTo>
                          <a:pt x="47" y="156"/>
                          <a:pt x="47" y="156"/>
                          <a:pt x="47" y="156"/>
                        </a:cubicBezTo>
                        <a:cubicBezTo>
                          <a:pt x="48" y="157"/>
                          <a:pt x="49" y="158"/>
                          <a:pt x="51" y="158"/>
                        </a:cubicBezTo>
                        <a:cubicBezTo>
                          <a:pt x="56" y="158"/>
                          <a:pt x="59" y="156"/>
                          <a:pt x="62" y="152"/>
                        </a:cubicBezTo>
                        <a:cubicBezTo>
                          <a:pt x="64" y="151"/>
                          <a:pt x="64" y="149"/>
                          <a:pt x="66" y="149"/>
                        </a:cubicBezTo>
                        <a:cubicBezTo>
                          <a:pt x="69" y="149"/>
                          <a:pt x="70" y="152"/>
                          <a:pt x="72" y="152"/>
                        </a:cubicBezTo>
                        <a:cubicBezTo>
                          <a:pt x="73" y="152"/>
                          <a:pt x="74" y="151"/>
                          <a:pt x="75" y="151"/>
                        </a:cubicBezTo>
                        <a:cubicBezTo>
                          <a:pt x="82" y="149"/>
                          <a:pt x="87" y="149"/>
                          <a:pt x="94" y="145"/>
                        </a:cubicBezTo>
                        <a:cubicBezTo>
                          <a:pt x="97" y="144"/>
                          <a:pt x="97" y="140"/>
                          <a:pt x="100" y="139"/>
                        </a:cubicBezTo>
                        <a:cubicBezTo>
                          <a:pt x="103" y="138"/>
                          <a:pt x="105" y="138"/>
                          <a:pt x="108" y="136"/>
                        </a:cubicBezTo>
                        <a:cubicBezTo>
                          <a:pt x="110" y="136"/>
                          <a:pt x="109" y="134"/>
                          <a:pt x="111" y="133"/>
                        </a:cubicBezTo>
                        <a:cubicBezTo>
                          <a:pt x="115" y="132"/>
                          <a:pt x="118" y="132"/>
                          <a:pt x="122" y="131"/>
                        </a:cubicBezTo>
                        <a:cubicBezTo>
                          <a:pt x="122" y="131"/>
                          <a:pt x="122" y="131"/>
                          <a:pt x="122" y="131"/>
                        </a:cubicBezTo>
                        <a:cubicBezTo>
                          <a:pt x="122" y="138"/>
                          <a:pt x="124" y="142"/>
                          <a:pt x="128" y="149"/>
                        </a:cubicBezTo>
                        <a:cubicBezTo>
                          <a:pt x="133" y="150"/>
                          <a:pt x="133" y="150"/>
                          <a:pt x="133" y="150"/>
                        </a:cubicBezTo>
                        <a:cubicBezTo>
                          <a:pt x="137" y="150"/>
                          <a:pt x="137" y="150"/>
                          <a:pt x="137" y="150"/>
                        </a:cubicBezTo>
                        <a:cubicBezTo>
                          <a:pt x="139" y="150"/>
                          <a:pt x="139" y="150"/>
                          <a:pt x="141" y="150"/>
                        </a:cubicBezTo>
                        <a:cubicBezTo>
                          <a:pt x="145" y="150"/>
                          <a:pt x="147" y="148"/>
                          <a:pt x="151" y="146"/>
                        </a:cubicBezTo>
                        <a:cubicBezTo>
                          <a:pt x="155" y="145"/>
                          <a:pt x="159" y="145"/>
                          <a:pt x="159" y="141"/>
                        </a:cubicBezTo>
                        <a:cubicBezTo>
                          <a:pt x="159" y="140"/>
                          <a:pt x="158" y="140"/>
                          <a:pt x="158" y="139"/>
                        </a:cubicBezTo>
                        <a:cubicBezTo>
                          <a:pt x="157" y="136"/>
                          <a:pt x="156" y="135"/>
                          <a:pt x="156" y="132"/>
                        </a:cubicBezTo>
                        <a:cubicBezTo>
                          <a:pt x="156" y="128"/>
                          <a:pt x="156" y="128"/>
                          <a:pt x="156" y="128"/>
                        </a:cubicBezTo>
                        <a:cubicBezTo>
                          <a:pt x="157" y="125"/>
                          <a:pt x="157" y="123"/>
                          <a:pt x="157" y="120"/>
                        </a:cubicBezTo>
                        <a:cubicBezTo>
                          <a:pt x="157" y="113"/>
                          <a:pt x="156" y="109"/>
                          <a:pt x="153" y="103"/>
                        </a:cubicBezTo>
                        <a:cubicBezTo>
                          <a:pt x="151" y="100"/>
                          <a:pt x="148" y="99"/>
                          <a:pt x="145" y="96"/>
                        </a:cubicBezTo>
                        <a:cubicBezTo>
                          <a:pt x="141" y="90"/>
                          <a:pt x="139" y="86"/>
                          <a:pt x="139" y="79"/>
                        </a:cubicBezTo>
                        <a:cubicBezTo>
                          <a:pt x="139" y="77"/>
                          <a:pt x="141" y="75"/>
                          <a:pt x="141" y="72"/>
                        </a:cubicBezTo>
                        <a:cubicBezTo>
                          <a:pt x="146" y="72"/>
                          <a:pt x="153" y="71"/>
                          <a:pt x="153" y="65"/>
                        </a:cubicBezTo>
                        <a:cubicBezTo>
                          <a:pt x="153" y="64"/>
                          <a:pt x="152" y="63"/>
                          <a:pt x="152" y="62"/>
                        </a:cubicBezTo>
                        <a:cubicBezTo>
                          <a:pt x="149" y="64"/>
                          <a:pt x="149" y="69"/>
                          <a:pt x="145" y="69"/>
                        </a:cubicBezTo>
                        <a:cubicBezTo>
                          <a:pt x="140" y="69"/>
                          <a:pt x="141" y="62"/>
                          <a:pt x="139" y="58"/>
                        </a:cubicBezTo>
                        <a:cubicBezTo>
                          <a:pt x="139" y="58"/>
                          <a:pt x="140" y="58"/>
                          <a:pt x="140" y="58"/>
                        </a:cubicBezTo>
                        <a:cubicBezTo>
                          <a:pt x="143" y="58"/>
                          <a:pt x="141" y="63"/>
                          <a:pt x="144" y="63"/>
                        </a:cubicBezTo>
                        <a:cubicBezTo>
                          <a:pt x="145" y="63"/>
                          <a:pt x="144" y="62"/>
                          <a:pt x="145" y="62"/>
                        </a:cubicBezTo>
                        <a:cubicBezTo>
                          <a:pt x="147" y="61"/>
                          <a:pt x="149" y="60"/>
                          <a:pt x="149" y="58"/>
                        </a:cubicBezTo>
                        <a:cubicBezTo>
                          <a:pt x="149" y="58"/>
                          <a:pt x="148" y="58"/>
                          <a:pt x="148" y="58"/>
                        </a:cubicBezTo>
                        <a:cubicBezTo>
                          <a:pt x="145" y="58"/>
                          <a:pt x="142" y="56"/>
                          <a:pt x="142" y="52"/>
                        </a:cubicBezTo>
                        <a:cubicBezTo>
                          <a:pt x="142" y="46"/>
                          <a:pt x="146" y="43"/>
                          <a:pt x="146" y="36"/>
                        </a:cubicBezTo>
                        <a:cubicBezTo>
                          <a:pt x="146" y="33"/>
                          <a:pt x="143" y="32"/>
                          <a:pt x="141" y="29"/>
                        </a:cubicBezTo>
                        <a:cubicBezTo>
                          <a:pt x="134" y="23"/>
                          <a:pt x="124" y="22"/>
                          <a:pt x="124" y="13"/>
                        </a:cubicBezTo>
                        <a:cubicBezTo>
                          <a:pt x="124" y="7"/>
                          <a:pt x="126" y="0"/>
                          <a:pt x="132" y="0"/>
                        </a:cubicBezTo>
                        <a:cubicBezTo>
                          <a:pt x="140" y="0"/>
                          <a:pt x="144" y="8"/>
                          <a:pt x="148" y="15"/>
                        </a:cubicBezTo>
                        <a:cubicBezTo>
                          <a:pt x="150" y="14"/>
                          <a:pt x="151" y="12"/>
                          <a:pt x="154" y="12"/>
                        </a:cubicBezTo>
                        <a:cubicBezTo>
                          <a:pt x="156" y="12"/>
                          <a:pt x="156" y="15"/>
                          <a:pt x="157" y="17"/>
                        </a:cubicBezTo>
                        <a:cubicBezTo>
                          <a:pt x="158" y="18"/>
                          <a:pt x="159" y="19"/>
                          <a:pt x="159" y="21"/>
                        </a:cubicBezTo>
                        <a:cubicBezTo>
                          <a:pt x="159" y="28"/>
                          <a:pt x="159" y="28"/>
                          <a:pt x="159" y="28"/>
                        </a:cubicBezTo>
                        <a:cubicBezTo>
                          <a:pt x="159" y="30"/>
                          <a:pt x="159" y="30"/>
                          <a:pt x="159" y="30"/>
                        </a:cubicBezTo>
                        <a:cubicBezTo>
                          <a:pt x="161" y="30"/>
                          <a:pt x="162" y="31"/>
                          <a:pt x="163" y="31"/>
                        </a:cubicBezTo>
                        <a:cubicBezTo>
                          <a:pt x="164" y="31"/>
                          <a:pt x="164" y="30"/>
                          <a:pt x="165" y="30"/>
                        </a:cubicBezTo>
                        <a:cubicBezTo>
                          <a:pt x="167" y="30"/>
                          <a:pt x="167" y="32"/>
                          <a:pt x="167" y="33"/>
                        </a:cubicBezTo>
                        <a:cubicBezTo>
                          <a:pt x="167" y="34"/>
                          <a:pt x="166" y="35"/>
                          <a:pt x="166" y="37"/>
                        </a:cubicBezTo>
                        <a:cubicBezTo>
                          <a:pt x="166" y="39"/>
                          <a:pt x="168" y="40"/>
                          <a:pt x="168" y="42"/>
                        </a:cubicBezTo>
                        <a:cubicBezTo>
                          <a:pt x="168" y="44"/>
                          <a:pt x="167" y="45"/>
                          <a:pt x="166" y="47"/>
                        </a:cubicBezTo>
                        <a:cubicBezTo>
                          <a:pt x="168" y="48"/>
                          <a:pt x="170" y="46"/>
                          <a:pt x="171" y="47"/>
                        </a:cubicBezTo>
                        <a:cubicBezTo>
                          <a:pt x="173" y="49"/>
                          <a:pt x="172" y="51"/>
                          <a:pt x="173" y="53"/>
                        </a:cubicBezTo>
                        <a:cubicBezTo>
                          <a:pt x="175" y="56"/>
                          <a:pt x="177" y="57"/>
                          <a:pt x="180" y="57"/>
                        </a:cubicBezTo>
                        <a:cubicBezTo>
                          <a:pt x="188" y="57"/>
                          <a:pt x="191" y="51"/>
                          <a:pt x="198" y="48"/>
                        </a:cubicBezTo>
                        <a:cubicBezTo>
                          <a:pt x="200" y="53"/>
                          <a:pt x="203" y="54"/>
                          <a:pt x="207" y="58"/>
                        </a:cubicBezTo>
                        <a:cubicBezTo>
                          <a:pt x="204" y="60"/>
                          <a:pt x="201" y="60"/>
                          <a:pt x="199" y="62"/>
                        </a:cubicBezTo>
                        <a:cubicBezTo>
                          <a:pt x="195" y="64"/>
                          <a:pt x="195" y="68"/>
                          <a:pt x="192" y="71"/>
                        </a:cubicBezTo>
                        <a:cubicBezTo>
                          <a:pt x="190" y="73"/>
                          <a:pt x="188" y="73"/>
                          <a:pt x="187" y="76"/>
                        </a:cubicBezTo>
                        <a:cubicBezTo>
                          <a:pt x="190" y="76"/>
                          <a:pt x="191" y="77"/>
                          <a:pt x="193" y="77"/>
                        </a:cubicBezTo>
                        <a:cubicBezTo>
                          <a:pt x="197" y="77"/>
                          <a:pt x="198" y="74"/>
                          <a:pt x="202" y="74"/>
                        </a:cubicBezTo>
                        <a:cubicBezTo>
                          <a:pt x="205" y="74"/>
                          <a:pt x="205" y="78"/>
                          <a:pt x="207" y="82"/>
                        </a:cubicBezTo>
                        <a:cubicBezTo>
                          <a:pt x="208" y="87"/>
                          <a:pt x="212" y="89"/>
                          <a:pt x="212" y="95"/>
                        </a:cubicBezTo>
                        <a:cubicBezTo>
                          <a:pt x="212" y="100"/>
                          <a:pt x="212" y="100"/>
                          <a:pt x="212" y="100"/>
                        </a:cubicBezTo>
                        <a:cubicBezTo>
                          <a:pt x="212" y="102"/>
                          <a:pt x="210" y="103"/>
                          <a:pt x="210" y="105"/>
                        </a:cubicBezTo>
                        <a:cubicBezTo>
                          <a:pt x="210" y="109"/>
                          <a:pt x="215" y="110"/>
                          <a:pt x="217" y="115"/>
                        </a:cubicBezTo>
                        <a:cubicBezTo>
                          <a:pt x="219" y="119"/>
                          <a:pt x="218" y="123"/>
                          <a:pt x="218" y="128"/>
                        </a:cubicBezTo>
                        <a:cubicBezTo>
                          <a:pt x="218" y="137"/>
                          <a:pt x="216" y="142"/>
                          <a:pt x="216" y="151"/>
                        </a:cubicBezTo>
                        <a:cubicBezTo>
                          <a:pt x="216" y="162"/>
                          <a:pt x="220" y="167"/>
                          <a:pt x="224" y="178"/>
                        </a:cubicBezTo>
                        <a:cubicBezTo>
                          <a:pt x="224" y="179"/>
                          <a:pt x="224" y="179"/>
                          <a:pt x="224" y="180"/>
                        </a:cubicBezTo>
                        <a:cubicBezTo>
                          <a:pt x="224" y="180"/>
                          <a:pt x="224" y="180"/>
                          <a:pt x="224" y="180"/>
                        </a:cubicBezTo>
                        <a:cubicBezTo>
                          <a:pt x="221" y="187"/>
                          <a:pt x="221" y="191"/>
                          <a:pt x="217" y="197"/>
                        </a:cubicBezTo>
                        <a:cubicBezTo>
                          <a:pt x="216" y="200"/>
                          <a:pt x="214" y="200"/>
                          <a:pt x="214" y="203"/>
                        </a:cubicBezTo>
                        <a:cubicBezTo>
                          <a:pt x="214" y="205"/>
                          <a:pt x="218" y="204"/>
                          <a:pt x="218" y="206"/>
                        </a:cubicBezTo>
                        <a:cubicBezTo>
                          <a:pt x="218" y="208"/>
                          <a:pt x="217" y="209"/>
                          <a:pt x="216" y="209"/>
                        </a:cubicBezTo>
                        <a:cubicBezTo>
                          <a:pt x="212" y="209"/>
                          <a:pt x="212" y="209"/>
                          <a:pt x="212" y="209"/>
                        </a:cubicBezTo>
                        <a:cubicBezTo>
                          <a:pt x="210" y="207"/>
                          <a:pt x="211" y="203"/>
                          <a:pt x="208" y="203"/>
                        </a:cubicBezTo>
                        <a:cubicBezTo>
                          <a:pt x="206" y="203"/>
                          <a:pt x="205" y="205"/>
                          <a:pt x="202" y="205"/>
                        </a:cubicBezTo>
                        <a:cubicBezTo>
                          <a:pt x="197" y="205"/>
                          <a:pt x="196" y="200"/>
                          <a:pt x="192" y="197"/>
                        </a:cubicBezTo>
                        <a:cubicBezTo>
                          <a:pt x="192" y="196"/>
                          <a:pt x="192" y="196"/>
                          <a:pt x="192" y="196"/>
                        </a:cubicBezTo>
                        <a:cubicBezTo>
                          <a:pt x="192" y="196"/>
                          <a:pt x="192" y="196"/>
                          <a:pt x="192" y="197"/>
                        </a:cubicBezTo>
                        <a:cubicBezTo>
                          <a:pt x="192" y="201"/>
                          <a:pt x="194" y="203"/>
                          <a:pt x="194" y="208"/>
                        </a:cubicBezTo>
                        <a:cubicBezTo>
                          <a:pt x="194" y="211"/>
                          <a:pt x="191" y="213"/>
                          <a:pt x="191" y="217"/>
                        </a:cubicBezTo>
                        <a:cubicBezTo>
                          <a:pt x="191" y="219"/>
                          <a:pt x="194" y="220"/>
                          <a:pt x="196" y="220"/>
                        </a:cubicBezTo>
                        <a:cubicBezTo>
                          <a:pt x="199" y="222"/>
                          <a:pt x="201" y="223"/>
                          <a:pt x="203" y="227"/>
                        </a:cubicBezTo>
                        <a:cubicBezTo>
                          <a:pt x="204" y="229"/>
                          <a:pt x="207" y="229"/>
                          <a:pt x="207" y="231"/>
                        </a:cubicBezTo>
                        <a:cubicBezTo>
                          <a:pt x="207" y="233"/>
                          <a:pt x="205" y="233"/>
                          <a:pt x="205" y="235"/>
                        </a:cubicBezTo>
                        <a:cubicBezTo>
                          <a:pt x="205" y="240"/>
                          <a:pt x="205" y="240"/>
                          <a:pt x="205" y="240"/>
                        </a:cubicBezTo>
                        <a:cubicBezTo>
                          <a:pt x="207" y="240"/>
                          <a:pt x="207" y="238"/>
                          <a:pt x="209" y="238"/>
                        </a:cubicBezTo>
                        <a:cubicBezTo>
                          <a:pt x="211" y="238"/>
                          <a:pt x="210" y="241"/>
                          <a:pt x="211" y="243"/>
                        </a:cubicBezTo>
                        <a:cubicBezTo>
                          <a:pt x="213" y="247"/>
                          <a:pt x="215" y="249"/>
                          <a:pt x="217" y="253"/>
                        </a:cubicBezTo>
                        <a:cubicBezTo>
                          <a:pt x="218" y="256"/>
                          <a:pt x="218" y="258"/>
                          <a:pt x="220" y="261"/>
                        </a:cubicBezTo>
                        <a:cubicBezTo>
                          <a:pt x="221" y="263"/>
                          <a:pt x="223" y="264"/>
                          <a:pt x="223" y="266"/>
                        </a:cubicBezTo>
                        <a:cubicBezTo>
                          <a:pt x="223" y="269"/>
                          <a:pt x="220" y="271"/>
                          <a:pt x="220" y="274"/>
                        </a:cubicBezTo>
                        <a:cubicBezTo>
                          <a:pt x="220" y="276"/>
                          <a:pt x="223" y="277"/>
                          <a:pt x="223" y="280"/>
                        </a:cubicBezTo>
                        <a:cubicBezTo>
                          <a:pt x="223" y="283"/>
                          <a:pt x="219" y="284"/>
                          <a:pt x="219" y="287"/>
                        </a:cubicBezTo>
                        <a:cubicBezTo>
                          <a:pt x="219" y="290"/>
                          <a:pt x="219" y="291"/>
                          <a:pt x="219" y="293"/>
                        </a:cubicBezTo>
                        <a:cubicBezTo>
                          <a:pt x="220" y="293"/>
                          <a:pt x="220" y="293"/>
                          <a:pt x="221" y="293"/>
                        </a:cubicBezTo>
                        <a:cubicBezTo>
                          <a:pt x="224" y="293"/>
                          <a:pt x="225" y="291"/>
                          <a:pt x="228" y="291"/>
                        </a:cubicBezTo>
                        <a:cubicBezTo>
                          <a:pt x="227" y="296"/>
                          <a:pt x="221" y="295"/>
                          <a:pt x="219" y="299"/>
                        </a:cubicBezTo>
                        <a:cubicBezTo>
                          <a:pt x="219" y="299"/>
                          <a:pt x="219" y="299"/>
                          <a:pt x="219" y="299"/>
                        </a:cubicBezTo>
                        <a:cubicBezTo>
                          <a:pt x="219" y="301"/>
                          <a:pt x="219" y="302"/>
                          <a:pt x="219" y="303"/>
                        </a:cubicBezTo>
                        <a:cubicBezTo>
                          <a:pt x="219" y="305"/>
                          <a:pt x="221" y="305"/>
                          <a:pt x="222" y="306"/>
                        </a:cubicBezTo>
                        <a:cubicBezTo>
                          <a:pt x="225" y="310"/>
                          <a:pt x="225" y="314"/>
                          <a:pt x="230" y="317"/>
                        </a:cubicBezTo>
                        <a:cubicBezTo>
                          <a:pt x="231" y="315"/>
                          <a:pt x="231" y="311"/>
                          <a:pt x="234" y="311"/>
                        </a:cubicBezTo>
                        <a:cubicBezTo>
                          <a:pt x="235" y="311"/>
                          <a:pt x="235" y="311"/>
                          <a:pt x="236" y="312"/>
                        </a:cubicBezTo>
                        <a:cubicBezTo>
                          <a:pt x="238" y="311"/>
                          <a:pt x="238" y="311"/>
                          <a:pt x="238" y="311"/>
                        </a:cubicBezTo>
                        <a:cubicBezTo>
                          <a:pt x="240" y="313"/>
                          <a:pt x="240" y="315"/>
                          <a:pt x="242" y="317"/>
                        </a:cubicBezTo>
                        <a:cubicBezTo>
                          <a:pt x="248" y="322"/>
                          <a:pt x="251" y="325"/>
                          <a:pt x="258" y="327"/>
                        </a:cubicBezTo>
                        <a:cubicBezTo>
                          <a:pt x="259" y="328"/>
                          <a:pt x="259" y="328"/>
                          <a:pt x="259" y="328"/>
                        </a:cubicBezTo>
                        <a:cubicBezTo>
                          <a:pt x="258" y="329"/>
                          <a:pt x="258" y="329"/>
                          <a:pt x="258" y="329"/>
                        </a:cubicBezTo>
                        <a:cubicBezTo>
                          <a:pt x="259" y="329"/>
                          <a:pt x="259" y="329"/>
                          <a:pt x="259" y="329"/>
                        </a:cubicBezTo>
                        <a:cubicBezTo>
                          <a:pt x="260" y="328"/>
                          <a:pt x="261" y="328"/>
                          <a:pt x="263" y="328"/>
                        </a:cubicBezTo>
                        <a:cubicBezTo>
                          <a:pt x="265" y="328"/>
                          <a:pt x="265" y="330"/>
                          <a:pt x="266" y="333"/>
                        </a:cubicBezTo>
                        <a:cubicBezTo>
                          <a:pt x="266" y="333"/>
                          <a:pt x="267" y="334"/>
                          <a:pt x="267" y="334"/>
                        </a:cubicBezTo>
                        <a:cubicBezTo>
                          <a:pt x="267" y="336"/>
                          <a:pt x="265" y="336"/>
                          <a:pt x="265" y="338"/>
                        </a:cubicBezTo>
                        <a:cubicBezTo>
                          <a:pt x="265" y="344"/>
                          <a:pt x="272" y="345"/>
                          <a:pt x="276" y="349"/>
                        </a:cubicBezTo>
                        <a:cubicBezTo>
                          <a:pt x="277" y="350"/>
                          <a:pt x="276" y="352"/>
                          <a:pt x="277" y="353"/>
                        </a:cubicBezTo>
                        <a:cubicBezTo>
                          <a:pt x="279" y="356"/>
                          <a:pt x="282" y="357"/>
                          <a:pt x="284" y="360"/>
                        </a:cubicBezTo>
                        <a:cubicBezTo>
                          <a:pt x="287" y="365"/>
                          <a:pt x="289" y="369"/>
                          <a:pt x="295" y="372"/>
                        </a:cubicBezTo>
                        <a:cubicBezTo>
                          <a:pt x="297" y="373"/>
                          <a:pt x="299" y="373"/>
                          <a:pt x="302" y="373"/>
                        </a:cubicBezTo>
                        <a:cubicBezTo>
                          <a:pt x="304" y="374"/>
                          <a:pt x="307" y="373"/>
                          <a:pt x="307" y="376"/>
                        </a:cubicBezTo>
                        <a:cubicBezTo>
                          <a:pt x="307" y="379"/>
                          <a:pt x="307" y="379"/>
                          <a:pt x="307" y="379"/>
                        </a:cubicBezTo>
                        <a:cubicBezTo>
                          <a:pt x="307" y="384"/>
                          <a:pt x="315" y="384"/>
                          <a:pt x="315" y="390"/>
                        </a:cubicBezTo>
                        <a:cubicBezTo>
                          <a:pt x="315" y="394"/>
                          <a:pt x="312" y="396"/>
                          <a:pt x="312" y="400"/>
                        </a:cubicBezTo>
                        <a:cubicBezTo>
                          <a:pt x="312" y="404"/>
                          <a:pt x="312" y="404"/>
                          <a:pt x="312" y="404"/>
                        </a:cubicBezTo>
                        <a:cubicBezTo>
                          <a:pt x="311" y="414"/>
                          <a:pt x="311" y="414"/>
                          <a:pt x="311" y="414"/>
                        </a:cubicBezTo>
                        <a:cubicBezTo>
                          <a:pt x="311" y="419"/>
                          <a:pt x="311" y="419"/>
                          <a:pt x="311" y="419"/>
                        </a:cubicBezTo>
                        <a:cubicBezTo>
                          <a:pt x="307" y="425"/>
                          <a:pt x="307" y="425"/>
                          <a:pt x="307" y="425"/>
                        </a:cubicBezTo>
                        <a:cubicBezTo>
                          <a:pt x="281" y="467"/>
                          <a:pt x="281" y="467"/>
                          <a:pt x="281" y="467"/>
                        </a:cubicBezTo>
                        <a:cubicBezTo>
                          <a:pt x="281" y="467"/>
                          <a:pt x="281" y="467"/>
                          <a:pt x="281" y="467"/>
                        </a:cubicBezTo>
                        <a:cubicBezTo>
                          <a:pt x="273" y="472"/>
                          <a:pt x="276" y="481"/>
                          <a:pt x="276" y="490"/>
                        </a:cubicBezTo>
                        <a:cubicBezTo>
                          <a:pt x="276" y="495"/>
                          <a:pt x="276" y="499"/>
                          <a:pt x="272" y="501"/>
                        </a:cubicBezTo>
                        <a:cubicBezTo>
                          <a:pt x="270" y="501"/>
                          <a:pt x="270" y="501"/>
                          <a:pt x="270" y="501"/>
                        </a:cubicBezTo>
                        <a:cubicBezTo>
                          <a:pt x="269" y="501"/>
                          <a:pt x="269" y="501"/>
                          <a:pt x="268" y="501"/>
                        </a:cubicBezTo>
                        <a:cubicBezTo>
                          <a:pt x="267" y="501"/>
                          <a:pt x="266" y="501"/>
                          <a:pt x="265" y="501"/>
                        </a:cubicBezTo>
                        <a:cubicBezTo>
                          <a:pt x="264" y="503"/>
                          <a:pt x="261" y="503"/>
                          <a:pt x="258" y="504"/>
                        </a:cubicBezTo>
                        <a:cubicBezTo>
                          <a:pt x="256" y="505"/>
                          <a:pt x="256" y="507"/>
                          <a:pt x="254" y="508"/>
                        </a:cubicBezTo>
                        <a:cubicBezTo>
                          <a:pt x="253" y="509"/>
                          <a:pt x="251" y="508"/>
                          <a:pt x="250" y="508"/>
                        </a:cubicBezTo>
                        <a:cubicBezTo>
                          <a:pt x="248" y="509"/>
                          <a:pt x="248" y="513"/>
                          <a:pt x="245" y="513"/>
                        </a:cubicBezTo>
                        <a:cubicBezTo>
                          <a:pt x="242" y="513"/>
                          <a:pt x="241" y="511"/>
                          <a:pt x="239" y="511"/>
                        </a:cubicBezTo>
                        <a:cubicBezTo>
                          <a:pt x="237" y="511"/>
                          <a:pt x="236" y="511"/>
                          <a:pt x="234" y="511"/>
                        </a:cubicBezTo>
                        <a:cubicBezTo>
                          <a:pt x="234" y="511"/>
                          <a:pt x="233" y="512"/>
                          <a:pt x="233" y="512"/>
                        </a:cubicBezTo>
                        <a:cubicBezTo>
                          <a:pt x="233" y="513"/>
                          <a:pt x="234" y="513"/>
                          <a:pt x="234" y="514"/>
                        </a:cubicBezTo>
                        <a:cubicBezTo>
                          <a:pt x="234" y="516"/>
                          <a:pt x="232" y="518"/>
                          <a:pt x="230" y="518"/>
                        </a:cubicBezTo>
                        <a:cubicBezTo>
                          <a:pt x="229" y="518"/>
                          <a:pt x="228" y="517"/>
                          <a:pt x="227" y="517"/>
                        </a:cubicBezTo>
                        <a:cubicBezTo>
                          <a:pt x="226" y="517"/>
                          <a:pt x="226" y="517"/>
                          <a:pt x="226" y="517"/>
                        </a:cubicBezTo>
                        <a:cubicBezTo>
                          <a:pt x="225" y="522"/>
                          <a:pt x="222" y="524"/>
                          <a:pt x="218" y="527"/>
                        </a:cubicBezTo>
                        <a:cubicBezTo>
                          <a:pt x="217" y="528"/>
                          <a:pt x="217" y="529"/>
                          <a:pt x="215" y="530"/>
                        </a:cubicBezTo>
                        <a:cubicBezTo>
                          <a:pt x="214" y="532"/>
                          <a:pt x="212" y="531"/>
                          <a:pt x="210" y="533"/>
                        </a:cubicBezTo>
                        <a:cubicBezTo>
                          <a:pt x="208" y="535"/>
                          <a:pt x="208" y="537"/>
                          <a:pt x="207" y="539"/>
                        </a:cubicBezTo>
                        <a:cubicBezTo>
                          <a:pt x="203" y="547"/>
                          <a:pt x="199" y="551"/>
                          <a:pt x="199" y="559"/>
                        </a:cubicBezTo>
                        <a:cubicBezTo>
                          <a:pt x="199" y="560"/>
                          <a:pt x="199" y="561"/>
                          <a:pt x="199" y="562"/>
                        </a:cubicBezTo>
                        <a:cubicBezTo>
                          <a:pt x="199" y="562"/>
                          <a:pt x="199" y="562"/>
                          <a:pt x="199" y="562"/>
                        </a:cubicBezTo>
                        <a:cubicBezTo>
                          <a:pt x="195" y="571"/>
                          <a:pt x="189" y="576"/>
                          <a:pt x="179" y="576"/>
                        </a:cubicBezTo>
                        <a:cubicBezTo>
                          <a:pt x="178" y="576"/>
                          <a:pt x="178" y="576"/>
                          <a:pt x="177" y="576"/>
                        </a:cubicBezTo>
                        <a:cubicBezTo>
                          <a:pt x="174" y="576"/>
                          <a:pt x="173" y="578"/>
                          <a:pt x="172" y="580"/>
                        </a:cubicBezTo>
                        <a:cubicBezTo>
                          <a:pt x="170" y="582"/>
                          <a:pt x="168" y="582"/>
                          <a:pt x="167" y="584"/>
                        </a:cubicBezTo>
                        <a:cubicBezTo>
                          <a:pt x="166" y="586"/>
                          <a:pt x="165" y="588"/>
                          <a:pt x="163" y="588"/>
                        </a:cubicBezTo>
                        <a:cubicBezTo>
                          <a:pt x="161" y="588"/>
                          <a:pt x="160" y="586"/>
                          <a:pt x="158" y="586"/>
                        </a:cubicBezTo>
                        <a:cubicBezTo>
                          <a:pt x="154" y="586"/>
                          <a:pt x="155" y="592"/>
                          <a:pt x="151" y="592"/>
                        </a:cubicBezTo>
                        <a:cubicBezTo>
                          <a:pt x="149" y="592"/>
                          <a:pt x="148" y="590"/>
                          <a:pt x="146" y="590"/>
                        </a:cubicBezTo>
                        <a:cubicBezTo>
                          <a:pt x="143" y="590"/>
                          <a:pt x="141" y="593"/>
                          <a:pt x="139" y="596"/>
                        </a:cubicBezTo>
                        <a:cubicBezTo>
                          <a:pt x="137" y="593"/>
                          <a:pt x="135" y="591"/>
                          <a:pt x="133" y="588"/>
                        </a:cubicBezTo>
                        <a:cubicBezTo>
                          <a:pt x="133" y="587"/>
                          <a:pt x="133" y="587"/>
                          <a:pt x="133" y="587"/>
                        </a:cubicBezTo>
                        <a:cubicBezTo>
                          <a:pt x="136" y="587"/>
                          <a:pt x="137" y="590"/>
                          <a:pt x="140" y="592"/>
                        </a:cubicBezTo>
                        <a:cubicBezTo>
                          <a:pt x="141" y="590"/>
                          <a:pt x="141" y="589"/>
                          <a:pt x="141" y="587"/>
                        </a:cubicBezTo>
                        <a:cubicBezTo>
                          <a:pt x="141" y="583"/>
                          <a:pt x="136" y="583"/>
                          <a:pt x="136" y="579"/>
                        </a:cubicBezTo>
                        <a:cubicBezTo>
                          <a:pt x="136" y="575"/>
                          <a:pt x="138" y="573"/>
                          <a:pt x="138" y="569"/>
                        </a:cubicBezTo>
                        <a:cubicBezTo>
                          <a:pt x="138" y="567"/>
                          <a:pt x="137" y="566"/>
                          <a:pt x="137" y="564"/>
                        </a:cubicBezTo>
                        <a:cubicBezTo>
                          <a:pt x="137" y="560"/>
                          <a:pt x="141" y="558"/>
                          <a:pt x="141" y="554"/>
                        </a:cubicBezTo>
                        <a:cubicBezTo>
                          <a:pt x="141" y="552"/>
                          <a:pt x="140" y="552"/>
                          <a:pt x="140" y="551"/>
                        </a:cubicBezTo>
                        <a:cubicBezTo>
                          <a:pt x="140" y="550"/>
                          <a:pt x="140" y="550"/>
                          <a:pt x="140" y="550"/>
                        </a:cubicBezTo>
                        <a:cubicBezTo>
                          <a:pt x="147" y="551"/>
                          <a:pt x="154" y="550"/>
                          <a:pt x="157" y="543"/>
                        </a:cubicBezTo>
                        <a:cubicBezTo>
                          <a:pt x="160" y="537"/>
                          <a:pt x="161" y="531"/>
                          <a:pt x="168" y="531"/>
                        </a:cubicBezTo>
                        <a:cubicBezTo>
                          <a:pt x="170" y="531"/>
                          <a:pt x="172" y="532"/>
                          <a:pt x="174" y="532"/>
                        </a:cubicBezTo>
                        <a:cubicBezTo>
                          <a:pt x="177" y="532"/>
                          <a:pt x="177" y="528"/>
                          <a:pt x="180" y="528"/>
                        </a:cubicBezTo>
                        <a:cubicBezTo>
                          <a:pt x="182" y="528"/>
                          <a:pt x="183" y="530"/>
                          <a:pt x="185" y="530"/>
                        </a:cubicBezTo>
                        <a:cubicBezTo>
                          <a:pt x="188" y="530"/>
                          <a:pt x="190" y="530"/>
                          <a:pt x="194" y="530"/>
                        </a:cubicBezTo>
                        <a:cubicBezTo>
                          <a:pt x="192" y="526"/>
                          <a:pt x="189" y="524"/>
                          <a:pt x="189" y="520"/>
                        </a:cubicBezTo>
                        <a:cubicBezTo>
                          <a:pt x="189" y="517"/>
                          <a:pt x="190" y="516"/>
                          <a:pt x="191" y="514"/>
                        </a:cubicBezTo>
                        <a:cubicBezTo>
                          <a:pt x="186" y="513"/>
                          <a:pt x="184" y="513"/>
                          <a:pt x="180" y="511"/>
                        </a:cubicBezTo>
                        <a:cubicBezTo>
                          <a:pt x="178" y="511"/>
                          <a:pt x="177" y="509"/>
                          <a:pt x="175" y="509"/>
                        </a:cubicBezTo>
                        <a:cubicBezTo>
                          <a:pt x="166" y="511"/>
                          <a:pt x="166" y="511"/>
                          <a:pt x="166" y="511"/>
                        </a:cubicBezTo>
                        <a:cubicBezTo>
                          <a:pt x="165" y="511"/>
                          <a:pt x="165" y="511"/>
                          <a:pt x="164" y="511"/>
                        </a:cubicBezTo>
                        <a:cubicBezTo>
                          <a:pt x="164" y="507"/>
                          <a:pt x="164" y="505"/>
                          <a:pt x="164" y="501"/>
                        </a:cubicBezTo>
                        <a:cubicBezTo>
                          <a:pt x="164" y="499"/>
                          <a:pt x="166" y="498"/>
                          <a:pt x="166" y="495"/>
                        </a:cubicBezTo>
                        <a:cubicBezTo>
                          <a:pt x="166" y="492"/>
                          <a:pt x="164" y="492"/>
                          <a:pt x="163" y="489"/>
                        </a:cubicBezTo>
                        <a:cubicBezTo>
                          <a:pt x="162" y="485"/>
                          <a:pt x="159" y="485"/>
                          <a:pt x="157" y="481"/>
                        </a:cubicBezTo>
                        <a:cubicBezTo>
                          <a:pt x="159" y="481"/>
                          <a:pt x="159" y="481"/>
                          <a:pt x="159" y="481"/>
                        </a:cubicBezTo>
                        <a:cubicBezTo>
                          <a:pt x="162" y="481"/>
                          <a:pt x="164" y="481"/>
                          <a:pt x="165" y="480"/>
                        </a:cubicBezTo>
                        <a:cubicBezTo>
                          <a:pt x="168" y="478"/>
                          <a:pt x="168" y="475"/>
                          <a:pt x="171" y="475"/>
                        </a:cubicBezTo>
                        <a:cubicBezTo>
                          <a:pt x="171" y="473"/>
                          <a:pt x="170" y="472"/>
                          <a:pt x="170" y="470"/>
                        </a:cubicBezTo>
                        <a:cubicBezTo>
                          <a:pt x="169" y="470"/>
                          <a:pt x="168" y="470"/>
                          <a:pt x="167" y="470"/>
                        </a:cubicBezTo>
                        <a:cubicBezTo>
                          <a:pt x="166" y="470"/>
                          <a:pt x="165" y="471"/>
                          <a:pt x="164" y="471"/>
                        </a:cubicBezTo>
                        <a:cubicBezTo>
                          <a:pt x="163" y="471"/>
                          <a:pt x="162" y="470"/>
                          <a:pt x="161" y="469"/>
                        </a:cubicBezTo>
                        <a:cubicBezTo>
                          <a:pt x="164" y="466"/>
                          <a:pt x="168" y="467"/>
                          <a:pt x="171" y="464"/>
                        </a:cubicBezTo>
                        <a:cubicBezTo>
                          <a:pt x="176" y="460"/>
                          <a:pt x="180" y="457"/>
                          <a:pt x="181" y="450"/>
                        </a:cubicBezTo>
                        <a:cubicBezTo>
                          <a:pt x="182" y="448"/>
                          <a:pt x="181" y="446"/>
                          <a:pt x="182" y="444"/>
                        </a:cubicBezTo>
                        <a:cubicBezTo>
                          <a:pt x="182" y="442"/>
                          <a:pt x="185" y="441"/>
                          <a:pt x="185" y="439"/>
                        </a:cubicBezTo>
                        <a:cubicBezTo>
                          <a:pt x="185" y="438"/>
                          <a:pt x="184" y="438"/>
                          <a:pt x="184" y="438"/>
                        </a:cubicBezTo>
                        <a:cubicBezTo>
                          <a:pt x="181" y="437"/>
                          <a:pt x="180" y="436"/>
                          <a:pt x="177" y="434"/>
                        </a:cubicBezTo>
                        <a:cubicBezTo>
                          <a:pt x="179" y="432"/>
                          <a:pt x="181" y="433"/>
                          <a:pt x="184" y="432"/>
                        </a:cubicBezTo>
                        <a:cubicBezTo>
                          <a:pt x="182" y="431"/>
                          <a:pt x="182" y="431"/>
                          <a:pt x="182" y="431"/>
                        </a:cubicBezTo>
                        <a:cubicBezTo>
                          <a:pt x="187" y="429"/>
                          <a:pt x="189" y="426"/>
                          <a:pt x="194" y="426"/>
                        </a:cubicBezTo>
                        <a:cubicBezTo>
                          <a:pt x="194" y="425"/>
                          <a:pt x="194" y="423"/>
                          <a:pt x="194" y="422"/>
                        </a:cubicBezTo>
                        <a:cubicBezTo>
                          <a:pt x="195" y="420"/>
                          <a:pt x="198" y="420"/>
                          <a:pt x="198" y="419"/>
                        </a:cubicBezTo>
                        <a:cubicBezTo>
                          <a:pt x="198" y="417"/>
                          <a:pt x="195" y="417"/>
                          <a:pt x="195" y="416"/>
                        </a:cubicBezTo>
                        <a:cubicBezTo>
                          <a:pt x="194" y="415"/>
                          <a:pt x="195" y="413"/>
                          <a:pt x="194" y="412"/>
                        </a:cubicBezTo>
                        <a:cubicBezTo>
                          <a:pt x="188" y="413"/>
                          <a:pt x="184" y="415"/>
                          <a:pt x="179" y="419"/>
                        </a:cubicBezTo>
                        <a:cubicBezTo>
                          <a:pt x="177" y="420"/>
                          <a:pt x="177" y="422"/>
                          <a:pt x="175" y="422"/>
                        </a:cubicBezTo>
                        <a:cubicBezTo>
                          <a:pt x="174" y="418"/>
                          <a:pt x="175" y="415"/>
                          <a:pt x="174" y="411"/>
                        </a:cubicBezTo>
                        <a:cubicBezTo>
                          <a:pt x="174" y="408"/>
                          <a:pt x="172" y="406"/>
                          <a:pt x="172" y="403"/>
                        </a:cubicBezTo>
                        <a:cubicBezTo>
                          <a:pt x="172" y="400"/>
                          <a:pt x="173" y="399"/>
                          <a:pt x="173" y="396"/>
                        </a:cubicBezTo>
                        <a:cubicBezTo>
                          <a:pt x="173" y="394"/>
                          <a:pt x="169" y="394"/>
                          <a:pt x="169" y="391"/>
                        </a:cubicBezTo>
                        <a:cubicBezTo>
                          <a:pt x="169" y="389"/>
                          <a:pt x="169" y="388"/>
                          <a:pt x="169" y="386"/>
                        </a:cubicBezTo>
                        <a:cubicBezTo>
                          <a:pt x="169" y="384"/>
                          <a:pt x="171" y="383"/>
                          <a:pt x="171" y="381"/>
                        </a:cubicBezTo>
                        <a:cubicBezTo>
                          <a:pt x="171" y="379"/>
                          <a:pt x="169" y="379"/>
                          <a:pt x="168" y="377"/>
                        </a:cubicBezTo>
                        <a:cubicBezTo>
                          <a:pt x="167" y="378"/>
                          <a:pt x="166" y="379"/>
                          <a:pt x="164" y="379"/>
                        </a:cubicBezTo>
                        <a:cubicBezTo>
                          <a:pt x="162" y="379"/>
                          <a:pt x="160" y="379"/>
                          <a:pt x="158" y="379"/>
                        </a:cubicBezTo>
                        <a:cubicBezTo>
                          <a:pt x="158" y="377"/>
                          <a:pt x="157" y="376"/>
                          <a:pt x="157" y="373"/>
                        </a:cubicBezTo>
                        <a:cubicBezTo>
                          <a:pt x="157" y="371"/>
                          <a:pt x="161" y="372"/>
                          <a:pt x="162" y="370"/>
                        </a:cubicBezTo>
                        <a:cubicBezTo>
                          <a:pt x="161" y="367"/>
                          <a:pt x="161" y="367"/>
                          <a:pt x="161" y="367"/>
                        </a:cubicBezTo>
                        <a:cubicBezTo>
                          <a:pt x="158" y="367"/>
                          <a:pt x="156" y="368"/>
                          <a:pt x="154" y="365"/>
                        </a:cubicBezTo>
                        <a:cubicBezTo>
                          <a:pt x="152" y="362"/>
                          <a:pt x="153" y="359"/>
                          <a:pt x="151" y="356"/>
                        </a:cubicBezTo>
                        <a:cubicBezTo>
                          <a:pt x="150" y="358"/>
                          <a:pt x="148" y="359"/>
                          <a:pt x="148" y="361"/>
                        </a:cubicBezTo>
                        <a:cubicBezTo>
                          <a:pt x="148" y="365"/>
                          <a:pt x="152" y="366"/>
                          <a:pt x="152" y="370"/>
                        </a:cubicBezTo>
                        <a:cubicBezTo>
                          <a:pt x="152" y="373"/>
                          <a:pt x="149" y="373"/>
                          <a:pt x="149" y="376"/>
                        </a:cubicBezTo>
                        <a:cubicBezTo>
                          <a:pt x="149" y="377"/>
                          <a:pt x="149" y="378"/>
                          <a:pt x="150" y="378"/>
                        </a:cubicBezTo>
                        <a:cubicBezTo>
                          <a:pt x="149" y="379"/>
                          <a:pt x="147" y="379"/>
                          <a:pt x="147" y="381"/>
                        </a:cubicBezTo>
                        <a:cubicBezTo>
                          <a:pt x="147" y="384"/>
                          <a:pt x="149" y="386"/>
                          <a:pt x="150" y="390"/>
                        </a:cubicBezTo>
                        <a:cubicBezTo>
                          <a:pt x="152" y="393"/>
                          <a:pt x="152" y="397"/>
                          <a:pt x="155" y="400"/>
                        </a:cubicBezTo>
                        <a:cubicBezTo>
                          <a:pt x="158" y="402"/>
                          <a:pt x="160" y="404"/>
                          <a:pt x="160" y="408"/>
                        </a:cubicBezTo>
                        <a:cubicBezTo>
                          <a:pt x="160" y="408"/>
                          <a:pt x="160" y="408"/>
                          <a:pt x="160" y="408"/>
                        </a:cubicBezTo>
                        <a:cubicBezTo>
                          <a:pt x="152" y="410"/>
                          <a:pt x="146" y="410"/>
                          <a:pt x="141" y="415"/>
                        </a:cubicBezTo>
                        <a:cubicBezTo>
                          <a:pt x="140" y="417"/>
                          <a:pt x="141" y="419"/>
                          <a:pt x="140" y="421"/>
                        </a:cubicBezTo>
                        <a:cubicBezTo>
                          <a:pt x="138" y="422"/>
                          <a:pt x="135" y="422"/>
                          <a:pt x="135" y="424"/>
                        </a:cubicBezTo>
                        <a:cubicBezTo>
                          <a:pt x="135" y="425"/>
                          <a:pt x="136" y="425"/>
                          <a:pt x="136" y="426"/>
                        </a:cubicBezTo>
                        <a:cubicBezTo>
                          <a:pt x="133" y="427"/>
                          <a:pt x="132" y="429"/>
                          <a:pt x="130" y="429"/>
                        </a:cubicBezTo>
                        <a:cubicBezTo>
                          <a:pt x="127" y="429"/>
                          <a:pt x="127" y="426"/>
                          <a:pt x="126" y="425"/>
                        </a:cubicBezTo>
                        <a:cubicBezTo>
                          <a:pt x="124" y="428"/>
                          <a:pt x="122" y="428"/>
                          <a:pt x="120" y="430"/>
                        </a:cubicBezTo>
                        <a:cubicBezTo>
                          <a:pt x="118" y="433"/>
                          <a:pt x="117" y="435"/>
                          <a:pt x="114" y="437"/>
                        </a:cubicBezTo>
                        <a:cubicBezTo>
                          <a:pt x="112" y="438"/>
                          <a:pt x="111" y="440"/>
                          <a:pt x="108" y="440"/>
                        </a:cubicBezTo>
                        <a:cubicBezTo>
                          <a:pt x="106" y="440"/>
                          <a:pt x="104" y="438"/>
                          <a:pt x="101" y="438"/>
                        </a:cubicBezTo>
                        <a:cubicBezTo>
                          <a:pt x="97" y="438"/>
                          <a:pt x="97" y="438"/>
                          <a:pt x="97" y="438"/>
                        </a:cubicBezTo>
                        <a:cubicBezTo>
                          <a:pt x="96" y="438"/>
                          <a:pt x="95" y="437"/>
                          <a:pt x="93" y="437"/>
                        </a:cubicBezTo>
                        <a:cubicBezTo>
                          <a:pt x="92" y="437"/>
                          <a:pt x="91" y="439"/>
                          <a:pt x="91" y="440"/>
                        </a:cubicBezTo>
                        <a:cubicBezTo>
                          <a:pt x="89" y="440"/>
                          <a:pt x="88" y="439"/>
                          <a:pt x="86" y="439"/>
                        </a:cubicBezTo>
                        <a:cubicBezTo>
                          <a:pt x="84" y="439"/>
                          <a:pt x="84" y="442"/>
                          <a:pt x="82" y="443"/>
                        </a:cubicBezTo>
                        <a:cubicBezTo>
                          <a:pt x="77" y="446"/>
                          <a:pt x="74" y="447"/>
                          <a:pt x="69" y="446"/>
                        </a:cubicBezTo>
                        <a:cubicBezTo>
                          <a:pt x="69" y="450"/>
                          <a:pt x="69" y="453"/>
                          <a:pt x="68" y="456"/>
                        </a:cubicBezTo>
                        <a:cubicBezTo>
                          <a:pt x="67" y="457"/>
                          <a:pt x="66" y="458"/>
                          <a:pt x="65" y="459"/>
                        </a:cubicBezTo>
                        <a:cubicBezTo>
                          <a:pt x="64" y="460"/>
                          <a:pt x="65" y="462"/>
                          <a:pt x="63" y="463"/>
                        </a:cubicBezTo>
                        <a:cubicBezTo>
                          <a:pt x="57" y="467"/>
                          <a:pt x="53" y="468"/>
                          <a:pt x="47" y="473"/>
                        </a:cubicBezTo>
                        <a:cubicBezTo>
                          <a:pt x="47" y="473"/>
                          <a:pt x="47" y="473"/>
                          <a:pt x="47" y="473"/>
                        </a:cubicBezTo>
                        <a:cubicBezTo>
                          <a:pt x="43" y="470"/>
                          <a:pt x="40" y="471"/>
                          <a:pt x="36" y="468"/>
                        </a:cubicBezTo>
                        <a:cubicBezTo>
                          <a:pt x="33" y="467"/>
                          <a:pt x="33" y="466"/>
                          <a:pt x="30" y="465"/>
                        </a:cubicBezTo>
                        <a:cubicBezTo>
                          <a:pt x="25" y="464"/>
                          <a:pt x="22" y="466"/>
                          <a:pt x="17" y="463"/>
                        </a:cubicBezTo>
                        <a:cubicBezTo>
                          <a:pt x="15" y="462"/>
                          <a:pt x="14" y="460"/>
                          <a:pt x="12" y="459"/>
                        </a:cubicBezTo>
                        <a:cubicBezTo>
                          <a:pt x="12" y="459"/>
                          <a:pt x="12" y="459"/>
                          <a:pt x="12" y="459"/>
                        </a:cubicBezTo>
                        <a:cubicBezTo>
                          <a:pt x="14" y="450"/>
                          <a:pt x="13" y="443"/>
                          <a:pt x="15" y="432"/>
                        </a:cubicBezTo>
                        <a:cubicBezTo>
                          <a:pt x="16" y="421"/>
                          <a:pt x="17" y="415"/>
                          <a:pt x="17" y="404"/>
                        </a:cubicBezTo>
                        <a:cubicBezTo>
                          <a:pt x="17" y="393"/>
                          <a:pt x="17" y="393"/>
                          <a:pt x="17" y="393"/>
                        </a:cubicBezTo>
                        <a:cubicBezTo>
                          <a:pt x="17" y="392"/>
                          <a:pt x="16" y="392"/>
                          <a:pt x="16" y="391"/>
                        </a:cubicBezTo>
                        <a:cubicBezTo>
                          <a:pt x="16" y="388"/>
                          <a:pt x="20" y="388"/>
                          <a:pt x="22" y="386"/>
                        </a:cubicBezTo>
                        <a:cubicBezTo>
                          <a:pt x="24" y="383"/>
                          <a:pt x="24" y="380"/>
                          <a:pt x="26" y="377"/>
                        </a:cubicBezTo>
                        <a:cubicBezTo>
                          <a:pt x="29" y="372"/>
                          <a:pt x="30" y="368"/>
                          <a:pt x="30" y="362"/>
                        </a:cubicBezTo>
                        <a:cubicBezTo>
                          <a:pt x="30" y="355"/>
                          <a:pt x="30" y="355"/>
                          <a:pt x="30" y="355"/>
                        </a:cubicBezTo>
                        <a:cubicBezTo>
                          <a:pt x="30" y="349"/>
                          <a:pt x="30" y="346"/>
                          <a:pt x="28" y="340"/>
                        </a:cubicBezTo>
                        <a:cubicBezTo>
                          <a:pt x="27" y="337"/>
                          <a:pt x="25" y="335"/>
                          <a:pt x="25" y="332"/>
                        </a:cubicBezTo>
                        <a:cubicBezTo>
                          <a:pt x="28" y="332"/>
                          <a:pt x="30" y="336"/>
                          <a:pt x="33" y="336"/>
                        </a:cubicBezTo>
                        <a:cubicBezTo>
                          <a:pt x="37" y="336"/>
                          <a:pt x="37" y="332"/>
                          <a:pt x="39" y="328"/>
                        </a:cubicBezTo>
                        <a:cubicBezTo>
                          <a:pt x="40" y="329"/>
                          <a:pt x="41" y="330"/>
                          <a:pt x="41" y="332"/>
                        </a:cubicBezTo>
                        <a:cubicBezTo>
                          <a:pt x="42" y="333"/>
                          <a:pt x="42" y="335"/>
                          <a:pt x="43" y="335"/>
                        </a:cubicBezTo>
                        <a:cubicBezTo>
                          <a:pt x="46" y="335"/>
                          <a:pt x="46" y="334"/>
                          <a:pt x="49" y="333"/>
                        </a:cubicBezTo>
                        <a:cubicBezTo>
                          <a:pt x="52" y="331"/>
                          <a:pt x="54" y="330"/>
                          <a:pt x="54" y="326"/>
                        </a:cubicBezTo>
                        <a:cubicBezTo>
                          <a:pt x="54" y="324"/>
                          <a:pt x="54" y="322"/>
                          <a:pt x="52" y="322"/>
                        </a:cubicBezTo>
                        <a:cubicBezTo>
                          <a:pt x="47" y="322"/>
                          <a:pt x="45" y="328"/>
                          <a:pt x="40" y="328"/>
                        </a:cubicBezTo>
                        <a:cubicBezTo>
                          <a:pt x="40" y="328"/>
                          <a:pt x="39" y="328"/>
                          <a:pt x="39" y="328"/>
                        </a:cubicBezTo>
                        <a:cubicBezTo>
                          <a:pt x="39" y="326"/>
                          <a:pt x="39" y="326"/>
                          <a:pt x="39" y="326"/>
                        </a:cubicBezTo>
                        <a:cubicBezTo>
                          <a:pt x="41" y="321"/>
                          <a:pt x="41" y="321"/>
                          <a:pt x="41" y="321"/>
                        </a:cubicBezTo>
                        <a:cubicBezTo>
                          <a:pt x="42" y="318"/>
                          <a:pt x="43" y="315"/>
                          <a:pt x="44" y="312"/>
                        </a:cubicBezTo>
                        <a:cubicBezTo>
                          <a:pt x="43" y="312"/>
                          <a:pt x="42" y="312"/>
                          <a:pt x="41" y="312"/>
                        </a:cubicBezTo>
                        <a:cubicBezTo>
                          <a:pt x="37" y="282"/>
                          <a:pt x="37" y="282"/>
                          <a:pt x="37" y="282"/>
                        </a:cubicBezTo>
                        <a:cubicBezTo>
                          <a:pt x="38" y="275"/>
                          <a:pt x="48" y="276"/>
                          <a:pt x="48" y="269"/>
                        </a:cubicBezTo>
                        <a:cubicBezTo>
                          <a:pt x="48" y="254"/>
                          <a:pt x="41" y="247"/>
                          <a:pt x="38" y="233"/>
                        </a:cubicBezTo>
                        <a:cubicBezTo>
                          <a:pt x="37" y="223"/>
                          <a:pt x="36" y="216"/>
                          <a:pt x="31" y="208"/>
                        </a:cubicBezTo>
                        <a:cubicBezTo>
                          <a:pt x="29" y="204"/>
                          <a:pt x="26" y="202"/>
                          <a:pt x="26" y="198"/>
                        </a:cubicBezTo>
                        <a:cubicBezTo>
                          <a:pt x="26" y="190"/>
                          <a:pt x="26" y="190"/>
                          <a:pt x="26" y="190"/>
                        </a:cubicBezTo>
                        <a:cubicBezTo>
                          <a:pt x="26" y="189"/>
                          <a:pt x="27" y="189"/>
                          <a:pt x="27" y="187"/>
                        </a:cubicBezTo>
                        <a:cubicBezTo>
                          <a:pt x="27" y="184"/>
                          <a:pt x="25" y="183"/>
                          <a:pt x="24" y="180"/>
                        </a:cubicBezTo>
                        <a:cubicBezTo>
                          <a:pt x="21" y="173"/>
                          <a:pt x="19" y="169"/>
                          <a:pt x="17" y="162"/>
                        </a:cubicBezTo>
                        <a:cubicBezTo>
                          <a:pt x="14" y="153"/>
                          <a:pt x="13" y="148"/>
                          <a:pt x="8" y="140"/>
                        </a:cubicBezTo>
                        <a:cubicBezTo>
                          <a:pt x="6" y="135"/>
                          <a:pt x="4" y="133"/>
                          <a:pt x="2" y="128"/>
                        </a:cubicBezTo>
                        <a:cubicBezTo>
                          <a:pt x="1" y="127"/>
                          <a:pt x="0" y="126"/>
                          <a:pt x="0" y="124"/>
                        </a:cubicBezTo>
                        <a:cubicBezTo>
                          <a:pt x="0" y="121"/>
                          <a:pt x="3" y="121"/>
                          <a:pt x="5" y="120"/>
                        </a:cubicBezTo>
                        <a:cubicBezTo>
                          <a:pt x="10" y="119"/>
                          <a:pt x="13" y="118"/>
                          <a:pt x="17" y="118"/>
                        </a:cubicBezTo>
                        <a:cubicBezTo>
                          <a:pt x="24" y="118"/>
                          <a:pt x="23" y="127"/>
                          <a:pt x="23" y="133"/>
                        </a:cubicBezTo>
                        <a:cubicBezTo>
                          <a:pt x="23" y="138"/>
                          <a:pt x="23" y="138"/>
                          <a:pt x="23" y="138"/>
                        </a:cubicBezTo>
                        <a:cubicBezTo>
                          <a:pt x="23" y="138"/>
                          <a:pt x="24" y="139"/>
                          <a:pt x="24" y="139"/>
                        </a:cubicBezTo>
                        <a:cubicBezTo>
                          <a:pt x="25" y="139"/>
                          <a:pt x="26" y="138"/>
                          <a:pt x="27" y="138"/>
                        </a:cubicBezTo>
                        <a:cubicBezTo>
                          <a:pt x="27" y="138"/>
                          <a:pt x="27" y="138"/>
                          <a:pt x="27" y="138"/>
                        </a:cubicBezTo>
                        <a:close/>
                        <a:moveTo>
                          <a:pt x="223" y="125"/>
                        </a:moveTo>
                        <a:cubicBezTo>
                          <a:pt x="225" y="124"/>
                          <a:pt x="227" y="122"/>
                          <a:pt x="227" y="120"/>
                        </a:cubicBezTo>
                        <a:cubicBezTo>
                          <a:pt x="227" y="118"/>
                          <a:pt x="225" y="116"/>
                          <a:pt x="224" y="117"/>
                        </a:cubicBezTo>
                        <a:cubicBezTo>
                          <a:pt x="222" y="119"/>
                          <a:pt x="224" y="122"/>
                          <a:pt x="223" y="125"/>
                        </a:cubicBezTo>
                        <a:close/>
                        <a:moveTo>
                          <a:pt x="199" y="27"/>
                        </a:moveTo>
                        <a:cubicBezTo>
                          <a:pt x="198" y="28"/>
                          <a:pt x="197" y="28"/>
                          <a:pt x="197" y="29"/>
                        </a:cubicBezTo>
                        <a:cubicBezTo>
                          <a:pt x="197" y="32"/>
                          <a:pt x="201" y="32"/>
                          <a:pt x="201" y="34"/>
                        </a:cubicBezTo>
                        <a:cubicBezTo>
                          <a:pt x="201" y="38"/>
                          <a:pt x="201" y="38"/>
                          <a:pt x="201" y="38"/>
                        </a:cubicBezTo>
                        <a:cubicBezTo>
                          <a:pt x="202" y="38"/>
                          <a:pt x="203" y="38"/>
                          <a:pt x="204" y="38"/>
                        </a:cubicBezTo>
                        <a:cubicBezTo>
                          <a:pt x="205" y="38"/>
                          <a:pt x="206" y="38"/>
                          <a:pt x="208" y="38"/>
                        </a:cubicBezTo>
                        <a:cubicBezTo>
                          <a:pt x="207" y="36"/>
                          <a:pt x="207" y="35"/>
                          <a:pt x="205" y="33"/>
                        </a:cubicBezTo>
                        <a:cubicBezTo>
                          <a:pt x="204" y="34"/>
                          <a:pt x="204" y="34"/>
                          <a:pt x="204" y="34"/>
                        </a:cubicBezTo>
                        <a:cubicBezTo>
                          <a:pt x="201" y="32"/>
                          <a:pt x="201" y="29"/>
                          <a:pt x="199" y="2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8" name="Google Shape;48;p4"/>
                  <p:cNvSpPr/>
                  <p:nvPr/>
                </p:nvSpPr>
                <p:spPr>
                  <a:xfrm>
                    <a:off x="5781675" y="804863"/>
                    <a:ext cx="487363" cy="574675"/>
                  </a:xfrm>
                  <a:custGeom>
                    <a:avLst/>
                    <a:gdLst/>
                    <a:ahLst/>
                    <a:cxnLst/>
                    <a:rect l="l" t="t" r="r" b="b"/>
                    <a:pathLst>
                      <a:path w="334" h="394" extrusionOk="0">
                        <a:moveTo>
                          <a:pt x="326" y="305"/>
                        </a:moveTo>
                        <a:cubicBezTo>
                          <a:pt x="325" y="305"/>
                          <a:pt x="325" y="305"/>
                          <a:pt x="325" y="305"/>
                        </a:cubicBezTo>
                        <a:cubicBezTo>
                          <a:pt x="327" y="307"/>
                          <a:pt x="328" y="309"/>
                          <a:pt x="330" y="309"/>
                        </a:cubicBezTo>
                        <a:cubicBezTo>
                          <a:pt x="332" y="309"/>
                          <a:pt x="333" y="308"/>
                          <a:pt x="334" y="307"/>
                        </a:cubicBezTo>
                        <a:cubicBezTo>
                          <a:pt x="332" y="305"/>
                          <a:pt x="329" y="306"/>
                          <a:pt x="326" y="305"/>
                        </a:cubicBezTo>
                        <a:close/>
                        <a:moveTo>
                          <a:pt x="179" y="109"/>
                        </a:moveTo>
                        <a:cubicBezTo>
                          <a:pt x="178" y="109"/>
                          <a:pt x="178" y="110"/>
                          <a:pt x="177" y="110"/>
                        </a:cubicBezTo>
                        <a:cubicBezTo>
                          <a:pt x="179" y="111"/>
                          <a:pt x="180" y="113"/>
                          <a:pt x="183" y="115"/>
                        </a:cubicBezTo>
                        <a:cubicBezTo>
                          <a:pt x="183" y="114"/>
                          <a:pt x="183" y="114"/>
                          <a:pt x="183" y="114"/>
                        </a:cubicBezTo>
                        <a:cubicBezTo>
                          <a:pt x="183" y="111"/>
                          <a:pt x="181" y="109"/>
                          <a:pt x="179" y="109"/>
                        </a:cubicBezTo>
                        <a:close/>
                        <a:moveTo>
                          <a:pt x="210" y="121"/>
                        </a:moveTo>
                        <a:cubicBezTo>
                          <a:pt x="210" y="116"/>
                          <a:pt x="210" y="116"/>
                          <a:pt x="210" y="116"/>
                        </a:cubicBezTo>
                        <a:cubicBezTo>
                          <a:pt x="208" y="116"/>
                          <a:pt x="207" y="116"/>
                          <a:pt x="205" y="116"/>
                        </a:cubicBezTo>
                        <a:cubicBezTo>
                          <a:pt x="204" y="117"/>
                          <a:pt x="204" y="117"/>
                          <a:pt x="204" y="117"/>
                        </a:cubicBezTo>
                        <a:cubicBezTo>
                          <a:pt x="207" y="119"/>
                          <a:pt x="208" y="121"/>
                          <a:pt x="209" y="124"/>
                        </a:cubicBezTo>
                        <a:cubicBezTo>
                          <a:pt x="209" y="125"/>
                          <a:pt x="209" y="125"/>
                          <a:pt x="209" y="125"/>
                        </a:cubicBezTo>
                        <a:cubicBezTo>
                          <a:pt x="210" y="123"/>
                          <a:pt x="210" y="123"/>
                          <a:pt x="210" y="121"/>
                        </a:cubicBezTo>
                        <a:close/>
                        <a:moveTo>
                          <a:pt x="261" y="370"/>
                        </a:moveTo>
                        <a:cubicBezTo>
                          <a:pt x="261" y="370"/>
                          <a:pt x="261" y="370"/>
                          <a:pt x="261" y="370"/>
                        </a:cubicBezTo>
                        <a:cubicBezTo>
                          <a:pt x="261" y="370"/>
                          <a:pt x="261" y="370"/>
                          <a:pt x="261" y="370"/>
                        </a:cubicBezTo>
                        <a:cubicBezTo>
                          <a:pt x="260" y="369"/>
                          <a:pt x="259" y="369"/>
                          <a:pt x="259" y="368"/>
                        </a:cubicBezTo>
                        <a:cubicBezTo>
                          <a:pt x="259" y="365"/>
                          <a:pt x="261" y="364"/>
                          <a:pt x="261" y="361"/>
                        </a:cubicBezTo>
                        <a:cubicBezTo>
                          <a:pt x="261" y="362"/>
                          <a:pt x="261" y="362"/>
                          <a:pt x="261" y="362"/>
                        </a:cubicBezTo>
                        <a:cubicBezTo>
                          <a:pt x="259" y="363"/>
                          <a:pt x="258" y="365"/>
                          <a:pt x="255" y="365"/>
                        </a:cubicBezTo>
                        <a:cubicBezTo>
                          <a:pt x="248" y="365"/>
                          <a:pt x="244" y="360"/>
                          <a:pt x="238" y="356"/>
                        </a:cubicBezTo>
                        <a:cubicBezTo>
                          <a:pt x="244" y="385"/>
                          <a:pt x="244" y="385"/>
                          <a:pt x="244" y="385"/>
                        </a:cubicBezTo>
                        <a:cubicBezTo>
                          <a:pt x="244" y="388"/>
                          <a:pt x="241" y="389"/>
                          <a:pt x="238" y="391"/>
                        </a:cubicBezTo>
                        <a:cubicBezTo>
                          <a:pt x="233" y="393"/>
                          <a:pt x="229" y="393"/>
                          <a:pt x="224" y="394"/>
                        </a:cubicBezTo>
                        <a:cubicBezTo>
                          <a:pt x="222" y="392"/>
                          <a:pt x="223" y="390"/>
                          <a:pt x="222" y="387"/>
                        </a:cubicBezTo>
                        <a:cubicBezTo>
                          <a:pt x="219" y="381"/>
                          <a:pt x="219" y="378"/>
                          <a:pt x="217" y="371"/>
                        </a:cubicBezTo>
                        <a:cubicBezTo>
                          <a:pt x="216" y="361"/>
                          <a:pt x="211" y="356"/>
                          <a:pt x="206" y="347"/>
                        </a:cubicBezTo>
                        <a:cubicBezTo>
                          <a:pt x="201" y="339"/>
                          <a:pt x="196" y="336"/>
                          <a:pt x="191" y="328"/>
                        </a:cubicBezTo>
                        <a:cubicBezTo>
                          <a:pt x="182" y="316"/>
                          <a:pt x="178" y="309"/>
                          <a:pt x="169" y="297"/>
                        </a:cubicBezTo>
                        <a:cubicBezTo>
                          <a:pt x="164" y="287"/>
                          <a:pt x="159" y="284"/>
                          <a:pt x="152" y="276"/>
                        </a:cubicBezTo>
                        <a:cubicBezTo>
                          <a:pt x="146" y="267"/>
                          <a:pt x="142" y="263"/>
                          <a:pt x="136" y="253"/>
                        </a:cubicBezTo>
                        <a:cubicBezTo>
                          <a:pt x="131" y="245"/>
                          <a:pt x="126" y="241"/>
                          <a:pt x="121" y="232"/>
                        </a:cubicBezTo>
                        <a:cubicBezTo>
                          <a:pt x="120" y="229"/>
                          <a:pt x="118" y="228"/>
                          <a:pt x="116" y="225"/>
                        </a:cubicBezTo>
                        <a:cubicBezTo>
                          <a:pt x="108" y="209"/>
                          <a:pt x="100" y="203"/>
                          <a:pt x="89" y="189"/>
                        </a:cubicBezTo>
                        <a:cubicBezTo>
                          <a:pt x="84" y="183"/>
                          <a:pt x="83" y="179"/>
                          <a:pt x="79" y="172"/>
                        </a:cubicBezTo>
                        <a:cubicBezTo>
                          <a:pt x="77" y="168"/>
                          <a:pt x="73" y="166"/>
                          <a:pt x="70" y="162"/>
                        </a:cubicBezTo>
                        <a:cubicBezTo>
                          <a:pt x="68" y="158"/>
                          <a:pt x="68" y="154"/>
                          <a:pt x="64" y="152"/>
                        </a:cubicBezTo>
                        <a:cubicBezTo>
                          <a:pt x="66" y="148"/>
                          <a:pt x="70" y="150"/>
                          <a:pt x="74" y="148"/>
                        </a:cubicBezTo>
                        <a:cubicBezTo>
                          <a:pt x="78" y="147"/>
                          <a:pt x="82" y="145"/>
                          <a:pt x="84" y="141"/>
                        </a:cubicBezTo>
                        <a:cubicBezTo>
                          <a:pt x="85" y="137"/>
                          <a:pt x="84" y="134"/>
                          <a:pt x="84" y="130"/>
                        </a:cubicBezTo>
                        <a:cubicBezTo>
                          <a:pt x="84" y="122"/>
                          <a:pt x="80" y="118"/>
                          <a:pt x="77" y="111"/>
                        </a:cubicBezTo>
                        <a:cubicBezTo>
                          <a:pt x="69" y="93"/>
                          <a:pt x="58" y="86"/>
                          <a:pt x="48" y="69"/>
                        </a:cubicBezTo>
                        <a:cubicBezTo>
                          <a:pt x="44" y="61"/>
                          <a:pt x="39" y="57"/>
                          <a:pt x="34" y="49"/>
                        </a:cubicBezTo>
                        <a:cubicBezTo>
                          <a:pt x="30" y="42"/>
                          <a:pt x="27" y="37"/>
                          <a:pt x="20" y="33"/>
                        </a:cubicBezTo>
                        <a:cubicBezTo>
                          <a:pt x="17" y="31"/>
                          <a:pt x="16" y="28"/>
                          <a:pt x="12" y="26"/>
                        </a:cubicBezTo>
                        <a:cubicBezTo>
                          <a:pt x="10" y="25"/>
                          <a:pt x="8" y="25"/>
                          <a:pt x="7" y="24"/>
                        </a:cubicBezTo>
                        <a:cubicBezTo>
                          <a:pt x="6" y="23"/>
                          <a:pt x="6" y="21"/>
                          <a:pt x="6" y="20"/>
                        </a:cubicBezTo>
                        <a:cubicBezTo>
                          <a:pt x="5" y="18"/>
                          <a:pt x="2" y="18"/>
                          <a:pt x="0" y="17"/>
                        </a:cubicBezTo>
                        <a:cubicBezTo>
                          <a:pt x="0" y="16"/>
                          <a:pt x="0" y="16"/>
                          <a:pt x="0" y="16"/>
                        </a:cubicBezTo>
                        <a:cubicBezTo>
                          <a:pt x="3" y="15"/>
                          <a:pt x="6" y="13"/>
                          <a:pt x="6" y="9"/>
                        </a:cubicBezTo>
                        <a:cubicBezTo>
                          <a:pt x="6" y="8"/>
                          <a:pt x="6" y="8"/>
                          <a:pt x="6" y="7"/>
                        </a:cubicBezTo>
                        <a:cubicBezTo>
                          <a:pt x="7" y="6"/>
                          <a:pt x="8" y="6"/>
                          <a:pt x="9" y="6"/>
                        </a:cubicBezTo>
                        <a:cubicBezTo>
                          <a:pt x="16" y="6"/>
                          <a:pt x="19" y="13"/>
                          <a:pt x="26" y="13"/>
                        </a:cubicBezTo>
                        <a:cubicBezTo>
                          <a:pt x="30" y="13"/>
                          <a:pt x="32" y="8"/>
                          <a:pt x="33" y="4"/>
                        </a:cubicBezTo>
                        <a:cubicBezTo>
                          <a:pt x="39" y="5"/>
                          <a:pt x="42" y="6"/>
                          <a:pt x="48" y="6"/>
                        </a:cubicBezTo>
                        <a:cubicBezTo>
                          <a:pt x="53" y="6"/>
                          <a:pt x="56" y="4"/>
                          <a:pt x="58" y="0"/>
                        </a:cubicBezTo>
                        <a:cubicBezTo>
                          <a:pt x="60" y="1"/>
                          <a:pt x="62" y="2"/>
                          <a:pt x="64" y="4"/>
                        </a:cubicBezTo>
                        <a:cubicBezTo>
                          <a:pt x="61" y="6"/>
                          <a:pt x="58" y="7"/>
                          <a:pt x="58" y="10"/>
                        </a:cubicBezTo>
                        <a:cubicBezTo>
                          <a:pt x="58" y="15"/>
                          <a:pt x="58" y="15"/>
                          <a:pt x="58" y="15"/>
                        </a:cubicBezTo>
                        <a:cubicBezTo>
                          <a:pt x="58" y="20"/>
                          <a:pt x="56" y="22"/>
                          <a:pt x="56" y="27"/>
                        </a:cubicBezTo>
                        <a:cubicBezTo>
                          <a:pt x="56" y="37"/>
                          <a:pt x="59" y="43"/>
                          <a:pt x="64" y="52"/>
                        </a:cubicBezTo>
                        <a:cubicBezTo>
                          <a:pt x="67" y="58"/>
                          <a:pt x="69" y="62"/>
                          <a:pt x="74" y="67"/>
                        </a:cubicBezTo>
                        <a:cubicBezTo>
                          <a:pt x="77" y="69"/>
                          <a:pt x="78" y="71"/>
                          <a:pt x="81" y="73"/>
                        </a:cubicBezTo>
                        <a:cubicBezTo>
                          <a:pt x="82" y="73"/>
                          <a:pt x="83" y="73"/>
                          <a:pt x="83" y="74"/>
                        </a:cubicBezTo>
                        <a:cubicBezTo>
                          <a:pt x="83" y="75"/>
                          <a:pt x="82" y="75"/>
                          <a:pt x="82" y="76"/>
                        </a:cubicBezTo>
                        <a:cubicBezTo>
                          <a:pt x="82" y="78"/>
                          <a:pt x="84" y="78"/>
                          <a:pt x="84" y="79"/>
                        </a:cubicBezTo>
                        <a:cubicBezTo>
                          <a:pt x="84" y="81"/>
                          <a:pt x="82" y="82"/>
                          <a:pt x="82" y="84"/>
                        </a:cubicBezTo>
                        <a:cubicBezTo>
                          <a:pt x="82" y="89"/>
                          <a:pt x="86" y="91"/>
                          <a:pt x="91" y="93"/>
                        </a:cubicBezTo>
                        <a:cubicBezTo>
                          <a:pt x="105" y="99"/>
                          <a:pt x="103" y="104"/>
                          <a:pt x="102" y="92"/>
                        </a:cubicBezTo>
                        <a:cubicBezTo>
                          <a:pt x="107" y="91"/>
                          <a:pt x="110" y="91"/>
                          <a:pt x="115" y="90"/>
                        </a:cubicBezTo>
                        <a:cubicBezTo>
                          <a:pt x="118" y="89"/>
                          <a:pt x="118" y="86"/>
                          <a:pt x="118" y="83"/>
                        </a:cubicBezTo>
                        <a:cubicBezTo>
                          <a:pt x="119" y="80"/>
                          <a:pt x="120" y="79"/>
                          <a:pt x="121" y="77"/>
                        </a:cubicBezTo>
                        <a:cubicBezTo>
                          <a:pt x="122" y="74"/>
                          <a:pt x="122" y="82"/>
                          <a:pt x="122" y="83"/>
                        </a:cubicBezTo>
                        <a:cubicBezTo>
                          <a:pt x="122" y="83"/>
                          <a:pt x="122" y="84"/>
                          <a:pt x="122" y="85"/>
                        </a:cubicBezTo>
                        <a:cubicBezTo>
                          <a:pt x="122" y="86"/>
                          <a:pt x="124" y="86"/>
                          <a:pt x="125" y="86"/>
                        </a:cubicBezTo>
                        <a:cubicBezTo>
                          <a:pt x="127" y="86"/>
                          <a:pt x="127" y="86"/>
                          <a:pt x="129" y="86"/>
                        </a:cubicBezTo>
                        <a:cubicBezTo>
                          <a:pt x="131" y="86"/>
                          <a:pt x="132" y="88"/>
                          <a:pt x="132" y="90"/>
                        </a:cubicBezTo>
                        <a:cubicBezTo>
                          <a:pt x="132" y="92"/>
                          <a:pt x="130" y="91"/>
                          <a:pt x="129" y="92"/>
                        </a:cubicBezTo>
                        <a:cubicBezTo>
                          <a:pt x="126" y="94"/>
                          <a:pt x="124" y="95"/>
                          <a:pt x="120" y="96"/>
                        </a:cubicBezTo>
                        <a:cubicBezTo>
                          <a:pt x="118" y="96"/>
                          <a:pt x="116" y="96"/>
                          <a:pt x="116" y="97"/>
                        </a:cubicBezTo>
                        <a:cubicBezTo>
                          <a:pt x="116" y="100"/>
                          <a:pt x="118" y="101"/>
                          <a:pt x="119" y="104"/>
                        </a:cubicBezTo>
                        <a:cubicBezTo>
                          <a:pt x="122" y="110"/>
                          <a:pt x="123" y="117"/>
                          <a:pt x="130" y="117"/>
                        </a:cubicBezTo>
                        <a:cubicBezTo>
                          <a:pt x="135" y="117"/>
                          <a:pt x="142" y="115"/>
                          <a:pt x="142" y="110"/>
                        </a:cubicBezTo>
                        <a:cubicBezTo>
                          <a:pt x="142" y="109"/>
                          <a:pt x="141" y="108"/>
                          <a:pt x="141" y="107"/>
                        </a:cubicBezTo>
                        <a:cubicBezTo>
                          <a:pt x="143" y="107"/>
                          <a:pt x="144" y="105"/>
                          <a:pt x="145" y="103"/>
                        </a:cubicBezTo>
                        <a:cubicBezTo>
                          <a:pt x="149" y="105"/>
                          <a:pt x="152" y="104"/>
                          <a:pt x="156" y="106"/>
                        </a:cubicBezTo>
                        <a:cubicBezTo>
                          <a:pt x="158" y="107"/>
                          <a:pt x="158" y="110"/>
                          <a:pt x="161" y="110"/>
                        </a:cubicBezTo>
                        <a:cubicBezTo>
                          <a:pt x="163" y="110"/>
                          <a:pt x="164" y="109"/>
                          <a:pt x="165" y="109"/>
                        </a:cubicBezTo>
                        <a:cubicBezTo>
                          <a:pt x="169" y="109"/>
                          <a:pt x="169" y="109"/>
                          <a:pt x="169" y="109"/>
                        </a:cubicBezTo>
                        <a:cubicBezTo>
                          <a:pt x="170" y="114"/>
                          <a:pt x="174" y="119"/>
                          <a:pt x="180" y="119"/>
                        </a:cubicBezTo>
                        <a:cubicBezTo>
                          <a:pt x="185" y="119"/>
                          <a:pt x="189" y="117"/>
                          <a:pt x="194" y="115"/>
                        </a:cubicBezTo>
                        <a:cubicBezTo>
                          <a:pt x="195" y="116"/>
                          <a:pt x="195" y="116"/>
                          <a:pt x="195" y="116"/>
                        </a:cubicBezTo>
                        <a:cubicBezTo>
                          <a:pt x="194" y="117"/>
                          <a:pt x="194" y="118"/>
                          <a:pt x="193" y="120"/>
                        </a:cubicBezTo>
                        <a:cubicBezTo>
                          <a:pt x="194" y="120"/>
                          <a:pt x="194" y="120"/>
                          <a:pt x="194" y="120"/>
                        </a:cubicBezTo>
                        <a:cubicBezTo>
                          <a:pt x="196" y="120"/>
                          <a:pt x="197" y="119"/>
                          <a:pt x="198" y="118"/>
                        </a:cubicBezTo>
                        <a:cubicBezTo>
                          <a:pt x="203" y="119"/>
                          <a:pt x="205" y="123"/>
                          <a:pt x="205" y="128"/>
                        </a:cubicBezTo>
                        <a:cubicBezTo>
                          <a:pt x="205" y="129"/>
                          <a:pt x="205" y="130"/>
                          <a:pt x="205" y="131"/>
                        </a:cubicBezTo>
                        <a:cubicBezTo>
                          <a:pt x="205" y="138"/>
                          <a:pt x="212" y="141"/>
                          <a:pt x="219" y="141"/>
                        </a:cubicBezTo>
                        <a:cubicBezTo>
                          <a:pt x="224" y="141"/>
                          <a:pt x="224" y="141"/>
                          <a:pt x="224" y="141"/>
                        </a:cubicBezTo>
                        <a:cubicBezTo>
                          <a:pt x="226" y="141"/>
                          <a:pt x="227" y="141"/>
                          <a:pt x="229" y="141"/>
                        </a:cubicBezTo>
                        <a:cubicBezTo>
                          <a:pt x="232" y="141"/>
                          <a:pt x="231" y="145"/>
                          <a:pt x="233" y="147"/>
                        </a:cubicBezTo>
                        <a:cubicBezTo>
                          <a:pt x="235" y="149"/>
                          <a:pt x="237" y="151"/>
                          <a:pt x="237" y="154"/>
                        </a:cubicBezTo>
                        <a:cubicBezTo>
                          <a:pt x="237" y="156"/>
                          <a:pt x="235" y="157"/>
                          <a:pt x="233" y="157"/>
                        </a:cubicBezTo>
                        <a:cubicBezTo>
                          <a:pt x="230" y="157"/>
                          <a:pt x="229" y="155"/>
                          <a:pt x="226" y="154"/>
                        </a:cubicBezTo>
                        <a:cubicBezTo>
                          <a:pt x="226" y="155"/>
                          <a:pt x="227" y="156"/>
                          <a:pt x="227" y="157"/>
                        </a:cubicBezTo>
                        <a:cubicBezTo>
                          <a:pt x="227" y="159"/>
                          <a:pt x="225" y="160"/>
                          <a:pt x="225" y="162"/>
                        </a:cubicBezTo>
                        <a:cubicBezTo>
                          <a:pt x="225" y="163"/>
                          <a:pt x="227" y="163"/>
                          <a:pt x="227" y="164"/>
                        </a:cubicBezTo>
                        <a:cubicBezTo>
                          <a:pt x="229" y="167"/>
                          <a:pt x="230" y="169"/>
                          <a:pt x="233" y="171"/>
                        </a:cubicBezTo>
                        <a:cubicBezTo>
                          <a:pt x="233" y="170"/>
                          <a:pt x="234" y="170"/>
                          <a:pt x="234" y="169"/>
                        </a:cubicBezTo>
                        <a:cubicBezTo>
                          <a:pt x="234" y="168"/>
                          <a:pt x="233" y="168"/>
                          <a:pt x="233" y="167"/>
                        </a:cubicBezTo>
                        <a:cubicBezTo>
                          <a:pt x="233" y="166"/>
                          <a:pt x="234" y="165"/>
                          <a:pt x="235" y="165"/>
                        </a:cubicBezTo>
                        <a:cubicBezTo>
                          <a:pt x="236" y="165"/>
                          <a:pt x="236" y="166"/>
                          <a:pt x="237" y="166"/>
                        </a:cubicBezTo>
                        <a:cubicBezTo>
                          <a:pt x="239" y="168"/>
                          <a:pt x="241" y="169"/>
                          <a:pt x="244" y="170"/>
                        </a:cubicBezTo>
                        <a:cubicBezTo>
                          <a:pt x="245" y="169"/>
                          <a:pt x="245" y="169"/>
                          <a:pt x="245" y="169"/>
                        </a:cubicBezTo>
                        <a:cubicBezTo>
                          <a:pt x="245" y="167"/>
                          <a:pt x="248" y="167"/>
                          <a:pt x="250" y="165"/>
                        </a:cubicBezTo>
                        <a:cubicBezTo>
                          <a:pt x="248" y="164"/>
                          <a:pt x="247" y="164"/>
                          <a:pt x="245" y="164"/>
                        </a:cubicBezTo>
                        <a:cubicBezTo>
                          <a:pt x="245" y="162"/>
                          <a:pt x="247" y="162"/>
                          <a:pt x="248" y="160"/>
                        </a:cubicBezTo>
                        <a:cubicBezTo>
                          <a:pt x="249" y="159"/>
                          <a:pt x="249" y="158"/>
                          <a:pt x="250" y="158"/>
                        </a:cubicBezTo>
                        <a:cubicBezTo>
                          <a:pt x="253" y="158"/>
                          <a:pt x="254" y="161"/>
                          <a:pt x="257" y="161"/>
                        </a:cubicBezTo>
                        <a:cubicBezTo>
                          <a:pt x="261" y="161"/>
                          <a:pt x="261" y="156"/>
                          <a:pt x="264" y="154"/>
                        </a:cubicBezTo>
                        <a:cubicBezTo>
                          <a:pt x="266" y="155"/>
                          <a:pt x="266" y="155"/>
                          <a:pt x="266" y="155"/>
                        </a:cubicBezTo>
                        <a:cubicBezTo>
                          <a:pt x="267" y="154"/>
                          <a:pt x="267" y="154"/>
                          <a:pt x="268" y="153"/>
                        </a:cubicBezTo>
                        <a:cubicBezTo>
                          <a:pt x="270" y="153"/>
                          <a:pt x="270" y="153"/>
                          <a:pt x="270" y="153"/>
                        </a:cubicBezTo>
                        <a:cubicBezTo>
                          <a:pt x="270" y="155"/>
                          <a:pt x="270" y="155"/>
                          <a:pt x="270" y="155"/>
                        </a:cubicBezTo>
                        <a:cubicBezTo>
                          <a:pt x="270" y="158"/>
                          <a:pt x="266" y="158"/>
                          <a:pt x="266" y="160"/>
                        </a:cubicBezTo>
                        <a:cubicBezTo>
                          <a:pt x="266" y="163"/>
                          <a:pt x="269" y="164"/>
                          <a:pt x="269" y="166"/>
                        </a:cubicBezTo>
                        <a:cubicBezTo>
                          <a:pt x="269" y="168"/>
                          <a:pt x="264" y="168"/>
                          <a:pt x="264" y="170"/>
                        </a:cubicBezTo>
                        <a:cubicBezTo>
                          <a:pt x="264" y="173"/>
                          <a:pt x="266" y="174"/>
                          <a:pt x="267" y="176"/>
                        </a:cubicBezTo>
                        <a:cubicBezTo>
                          <a:pt x="269" y="178"/>
                          <a:pt x="269" y="181"/>
                          <a:pt x="272" y="182"/>
                        </a:cubicBezTo>
                        <a:cubicBezTo>
                          <a:pt x="277" y="179"/>
                          <a:pt x="277" y="179"/>
                          <a:pt x="277" y="179"/>
                        </a:cubicBezTo>
                        <a:cubicBezTo>
                          <a:pt x="278" y="179"/>
                          <a:pt x="278" y="179"/>
                          <a:pt x="278" y="179"/>
                        </a:cubicBezTo>
                        <a:cubicBezTo>
                          <a:pt x="278" y="180"/>
                          <a:pt x="279" y="181"/>
                          <a:pt x="279" y="181"/>
                        </a:cubicBezTo>
                        <a:cubicBezTo>
                          <a:pt x="279" y="183"/>
                          <a:pt x="278" y="184"/>
                          <a:pt x="278" y="186"/>
                        </a:cubicBezTo>
                        <a:cubicBezTo>
                          <a:pt x="278" y="187"/>
                          <a:pt x="278" y="187"/>
                          <a:pt x="278" y="189"/>
                        </a:cubicBezTo>
                        <a:cubicBezTo>
                          <a:pt x="278" y="191"/>
                          <a:pt x="276" y="191"/>
                          <a:pt x="274" y="193"/>
                        </a:cubicBezTo>
                        <a:cubicBezTo>
                          <a:pt x="275" y="196"/>
                          <a:pt x="276" y="197"/>
                          <a:pt x="277" y="200"/>
                        </a:cubicBezTo>
                        <a:cubicBezTo>
                          <a:pt x="278" y="201"/>
                          <a:pt x="277" y="203"/>
                          <a:pt x="279" y="203"/>
                        </a:cubicBezTo>
                        <a:cubicBezTo>
                          <a:pt x="281" y="203"/>
                          <a:pt x="283" y="201"/>
                          <a:pt x="285" y="201"/>
                        </a:cubicBezTo>
                        <a:cubicBezTo>
                          <a:pt x="287" y="208"/>
                          <a:pt x="291" y="211"/>
                          <a:pt x="295" y="219"/>
                        </a:cubicBezTo>
                        <a:cubicBezTo>
                          <a:pt x="293" y="219"/>
                          <a:pt x="291" y="220"/>
                          <a:pt x="291" y="221"/>
                        </a:cubicBezTo>
                        <a:cubicBezTo>
                          <a:pt x="291" y="223"/>
                          <a:pt x="292" y="225"/>
                          <a:pt x="294" y="226"/>
                        </a:cubicBezTo>
                        <a:cubicBezTo>
                          <a:pt x="295" y="227"/>
                          <a:pt x="296" y="226"/>
                          <a:pt x="297" y="226"/>
                        </a:cubicBezTo>
                        <a:cubicBezTo>
                          <a:pt x="299" y="227"/>
                          <a:pt x="299" y="229"/>
                          <a:pt x="300" y="231"/>
                        </a:cubicBezTo>
                        <a:cubicBezTo>
                          <a:pt x="301" y="233"/>
                          <a:pt x="303" y="234"/>
                          <a:pt x="303" y="237"/>
                        </a:cubicBezTo>
                        <a:cubicBezTo>
                          <a:pt x="303" y="242"/>
                          <a:pt x="303" y="242"/>
                          <a:pt x="303" y="242"/>
                        </a:cubicBezTo>
                        <a:cubicBezTo>
                          <a:pt x="303" y="243"/>
                          <a:pt x="302" y="244"/>
                          <a:pt x="301" y="244"/>
                        </a:cubicBezTo>
                        <a:cubicBezTo>
                          <a:pt x="300" y="244"/>
                          <a:pt x="299" y="244"/>
                          <a:pt x="299" y="244"/>
                        </a:cubicBezTo>
                        <a:cubicBezTo>
                          <a:pt x="299" y="246"/>
                          <a:pt x="299" y="248"/>
                          <a:pt x="299" y="250"/>
                        </a:cubicBezTo>
                        <a:cubicBezTo>
                          <a:pt x="299" y="253"/>
                          <a:pt x="300" y="257"/>
                          <a:pt x="303" y="257"/>
                        </a:cubicBezTo>
                        <a:cubicBezTo>
                          <a:pt x="304" y="257"/>
                          <a:pt x="306" y="257"/>
                          <a:pt x="306" y="258"/>
                        </a:cubicBezTo>
                        <a:cubicBezTo>
                          <a:pt x="306" y="259"/>
                          <a:pt x="305" y="259"/>
                          <a:pt x="305" y="260"/>
                        </a:cubicBezTo>
                        <a:cubicBezTo>
                          <a:pt x="305" y="262"/>
                          <a:pt x="306" y="263"/>
                          <a:pt x="306" y="265"/>
                        </a:cubicBezTo>
                        <a:cubicBezTo>
                          <a:pt x="306" y="268"/>
                          <a:pt x="304" y="269"/>
                          <a:pt x="304" y="271"/>
                        </a:cubicBezTo>
                        <a:cubicBezTo>
                          <a:pt x="304" y="277"/>
                          <a:pt x="308" y="279"/>
                          <a:pt x="308" y="285"/>
                        </a:cubicBezTo>
                        <a:cubicBezTo>
                          <a:pt x="308" y="286"/>
                          <a:pt x="308" y="286"/>
                          <a:pt x="308" y="286"/>
                        </a:cubicBezTo>
                        <a:cubicBezTo>
                          <a:pt x="306" y="286"/>
                          <a:pt x="306" y="286"/>
                          <a:pt x="306" y="286"/>
                        </a:cubicBezTo>
                        <a:cubicBezTo>
                          <a:pt x="301" y="286"/>
                          <a:pt x="300" y="280"/>
                          <a:pt x="295" y="280"/>
                        </a:cubicBezTo>
                        <a:cubicBezTo>
                          <a:pt x="295" y="274"/>
                          <a:pt x="295" y="274"/>
                          <a:pt x="295" y="274"/>
                        </a:cubicBezTo>
                        <a:cubicBezTo>
                          <a:pt x="293" y="274"/>
                          <a:pt x="293" y="274"/>
                          <a:pt x="293" y="274"/>
                        </a:cubicBezTo>
                        <a:cubicBezTo>
                          <a:pt x="292" y="274"/>
                          <a:pt x="292" y="275"/>
                          <a:pt x="291" y="275"/>
                        </a:cubicBezTo>
                        <a:cubicBezTo>
                          <a:pt x="287" y="275"/>
                          <a:pt x="286" y="272"/>
                          <a:pt x="284" y="270"/>
                        </a:cubicBezTo>
                        <a:cubicBezTo>
                          <a:pt x="280" y="267"/>
                          <a:pt x="277" y="265"/>
                          <a:pt x="272" y="265"/>
                        </a:cubicBezTo>
                        <a:cubicBezTo>
                          <a:pt x="269" y="265"/>
                          <a:pt x="269" y="265"/>
                          <a:pt x="269" y="265"/>
                        </a:cubicBezTo>
                        <a:cubicBezTo>
                          <a:pt x="269" y="267"/>
                          <a:pt x="269" y="267"/>
                          <a:pt x="269" y="267"/>
                        </a:cubicBezTo>
                        <a:cubicBezTo>
                          <a:pt x="271" y="270"/>
                          <a:pt x="272" y="273"/>
                          <a:pt x="272" y="276"/>
                        </a:cubicBezTo>
                        <a:cubicBezTo>
                          <a:pt x="272" y="276"/>
                          <a:pt x="272" y="276"/>
                          <a:pt x="272" y="276"/>
                        </a:cubicBezTo>
                        <a:cubicBezTo>
                          <a:pt x="273" y="276"/>
                          <a:pt x="274" y="275"/>
                          <a:pt x="274" y="275"/>
                        </a:cubicBezTo>
                        <a:cubicBezTo>
                          <a:pt x="278" y="275"/>
                          <a:pt x="279" y="280"/>
                          <a:pt x="283" y="280"/>
                        </a:cubicBezTo>
                        <a:cubicBezTo>
                          <a:pt x="284" y="280"/>
                          <a:pt x="285" y="280"/>
                          <a:pt x="287" y="280"/>
                        </a:cubicBezTo>
                        <a:cubicBezTo>
                          <a:pt x="291" y="280"/>
                          <a:pt x="292" y="282"/>
                          <a:pt x="296" y="283"/>
                        </a:cubicBezTo>
                        <a:cubicBezTo>
                          <a:pt x="295" y="286"/>
                          <a:pt x="292" y="287"/>
                          <a:pt x="291" y="291"/>
                        </a:cubicBezTo>
                        <a:cubicBezTo>
                          <a:pt x="290" y="295"/>
                          <a:pt x="290" y="297"/>
                          <a:pt x="290" y="301"/>
                        </a:cubicBezTo>
                        <a:cubicBezTo>
                          <a:pt x="290" y="307"/>
                          <a:pt x="292" y="311"/>
                          <a:pt x="295" y="316"/>
                        </a:cubicBezTo>
                        <a:cubicBezTo>
                          <a:pt x="297" y="320"/>
                          <a:pt x="300" y="323"/>
                          <a:pt x="305" y="323"/>
                        </a:cubicBezTo>
                        <a:cubicBezTo>
                          <a:pt x="306" y="323"/>
                          <a:pt x="307" y="322"/>
                          <a:pt x="309" y="322"/>
                        </a:cubicBezTo>
                        <a:cubicBezTo>
                          <a:pt x="311" y="322"/>
                          <a:pt x="311" y="325"/>
                          <a:pt x="311" y="328"/>
                        </a:cubicBezTo>
                        <a:cubicBezTo>
                          <a:pt x="312" y="331"/>
                          <a:pt x="313" y="333"/>
                          <a:pt x="315" y="336"/>
                        </a:cubicBezTo>
                        <a:cubicBezTo>
                          <a:pt x="315" y="336"/>
                          <a:pt x="315" y="336"/>
                          <a:pt x="315" y="336"/>
                        </a:cubicBezTo>
                        <a:cubicBezTo>
                          <a:pt x="305" y="348"/>
                          <a:pt x="300" y="359"/>
                          <a:pt x="286" y="365"/>
                        </a:cubicBezTo>
                        <a:cubicBezTo>
                          <a:pt x="281" y="367"/>
                          <a:pt x="279" y="368"/>
                          <a:pt x="275" y="370"/>
                        </a:cubicBezTo>
                        <a:cubicBezTo>
                          <a:pt x="272" y="372"/>
                          <a:pt x="273" y="377"/>
                          <a:pt x="269" y="377"/>
                        </a:cubicBezTo>
                        <a:cubicBezTo>
                          <a:pt x="265" y="377"/>
                          <a:pt x="263" y="374"/>
                          <a:pt x="261" y="37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49" name="Google Shape;49;p4"/>
                  <p:cNvSpPr/>
                  <p:nvPr/>
                </p:nvSpPr>
                <p:spPr>
                  <a:xfrm>
                    <a:off x="6132513" y="1274763"/>
                    <a:ext cx="323850" cy="347662"/>
                  </a:xfrm>
                  <a:custGeom>
                    <a:avLst/>
                    <a:gdLst/>
                    <a:ahLst/>
                    <a:cxnLst/>
                    <a:rect l="l" t="t" r="r" b="b"/>
                    <a:pathLst>
                      <a:path w="222" h="239" extrusionOk="0">
                        <a:moveTo>
                          <a:pt x="141" y="145"/>
                        </a:moveTo>
                        <a:cubicBezTo>
                          <a:pt x="131" y="147"/>
                          <a:pt x="131" y="147"/>
                          <a:pt x="131" y="147"/>
                        </a:cubicBezTo>
                        <a:cubicBezTo>
                          <a:pt x="131" y="148"/>
                          <a:pt x="131" y="148"/>
                          <a:pt x="131" y="148"/>
                        </a:cubicBezTo>
                        <a:cubicBezTo>
                          <a:pt x="131" y="150"/>
                          <a:pt x="132" y="151"/>
                          <a:pt x="132" y="154"/>
                        </a:cubicBezTo>
                        <a:cubicBezTo>
                          <a:pt x="133" y="154"/>
                          <a:pt x="133" y="154"/>
                          <a:pt x="133" y="154"/>
                        </a:cubicBezTo>
                        <a:cubicBezTo>
                          <a:pt x="134" y="154"/>
                          <a:pt x="134" y="154"/>
                          <a:pt x="135" y="154"/>
                        </a:cubicBezTo>
                        <a:cubicBezTo>
                          <a:pt x="137" y="154"/>
                          <a:pt x="138" y="155"/>
                          <a:pt x="140" y="156"/>
                        </a:cubicBezTo>
                        <a:cubicBezTo>
                          <a:pt x="143" y="157"/>
                          <a:pt x="145" y="156"/>
                          <a:pt x="147" y="158"/>
                        </a:cubicBezTo>
                        <a:cubicBezTo>
                          <a:pt x="149" y="158"/>
                          <a:pt x="149" y="160"/>
                          <a:pt x="151" y="160"/>
                        </a:cubicBezTo>
                        <a:cubicBezTo>
                          <a:pt x="151" y="160"/>
                          <a:pt x="152" y="160"/>
                          <a:pt x="153" y="160"/>
                        </a:cubicBezTo>
                        <a:cubicBezTo>
                          <a:pt x="159" y="160"/>
                          <a:pt x="160" y="166"/>
                          <a:pt x="164" y="170"/>
                        </a:cubicBezTo>
                        <a:cubicBezTo>
                          <a:pt x="165" y="170"/>
                          <a:pt x="166" y="169"/>
                          <a:pt x="166" y="167"/>
                        </a:cubicBezTo>
                        <a:cubicBezTo>
                          <a:pt x="166" y="163"/>
                          <a:pt x="166" y="163"/>
                          <a:pt x="166" y="163"/>
                        </a:cubicBezTo>
                        <a:cubicBezTo>
                          <a:pt x="166" y="160"/>
                          <a:pt x="167" y="159"/>
                          <a:pt x="167" y="156"/>
                        </a:cubicBezTo>
                        <a:cubicBezTo>
                          <a:pt x="167" y="155"/>
                          <a:pt x="167" y="154"/>
                          <a:pt x="167" y="153"/>
                        </a:cubicBezTo>
                        <a:cubicBezTo>
                          <a:pt x="167" y="153"/>
                          <a:pt x="166" y="153"/>
                          <a:pt x="166" y="152"/>
                        </a:cubicBezTo>
                        <a:cubicBezTo>
                          <a:pt x="163" y="156"/>
                          <a:pt x="163" y="158"/>
                          <a:pt x="160" y="162"/>
                        </a:cubicBezTo>
                        <a:cubicBezTo>
                          <a:pt x="160" y="156"/>
                          <a:pt x="160" y="156"/>
                          <a:pt x="160" y="156"/>
                        </a:cubicBezTo>
                        <a:cubicBezTo>
                          <a:pt x="160" y="154"/>
                          <a:pt x="159" y="151"/>
                          <a:pt x="161" y="149"/>
                        </a:cubicBezTo>
                        <a:cubicBezTo>
                          <a:pt x="163" y="147"/>
                          <a:pt x="166" y="147"/>
                          <a:pt x="166" y="144"/>
                        </a:cubicBezTo>
                        <a:cubicBezTo>
                          <a:pt x="166" y="141"/>
                          <a:pt x="164" y="139"/>
                          <a:pt x="162" y="139"/>
                        </a:cubicBezTo>
                        <a:cubicBezTo>
                          <a:pt x="159" y="139"/>
                          <a:pt x="159" y="141"/>
                          <a:pt x="157" y="143"/>
                        </a:cubicBezTo>
                        <a:cubicBezTo>
                          <a:pt x="156" y="144"/>
                          <a:pt x="154" y="144"/>
                          <a:pt x="152" y="144"/>
                        </a:cubicBezTo>
                        <a:cubicBezTo>
                          <a:pt x="150" y="144"/>
                          <a:pt x="150" y="147"/>
                          <a:pt x="149" y="147"/>
                        </a:cubicBezTo>
                        <a:cubicBezTo>
                          <a:pt x="146" y="147"/>
                          <a:pt x="144" y="145"/>
                          <a:pt x="141" y="145"/>
                        </a:cubicBezTo>
                        <a:close/>
                        <a:moveTo>
                          <a:pt x="125" y="145"/>
                        </a:moveTo>
                        <a:cubicBezTo>
                          <a:pt x="124" y="142"/>
                          <a:pt x="124" y="141"/>
                          <a:pt x="123" y="138"/>
                        </a:cubicBezTo>
                        <a:cubicBezTo>
                          <a:pt x="120" y="139"/>
                          <a:pt x="120" y="143"/>
                          <a:pt x="118" y="145"/>
                        </a:cubicBezTo>
                        <a:cubicBezTo>
                          <a:pt x="117" y="144"/>
                          <a:pt x="117" y="143"/>
                          <a:pt x="116" y="143"/>
                        </a:cubicBezTo>
                        <a:cubicBezTo>
                          <a:pt x="115" y="143"/>
                          <a:pt x="115" y="144"/>
                          <a:pt x="114" y="145"/>
                        </a:cubicBezTo>
                        <a:cubicBezTo>
                          <a:pt x="111" y="146"/>
                          <a:pt x="108" y="146"/>
                          <a:pt x="108" y="149"/>
                        </a:cubicBezTo>
                        <a:cubicBezTo>
                          <a:pt x="108" y="155"/>
                          <a:pt x="108" y="155"/>
                          <a:pt x="108" y="155"/>
                        </a:cubicBezTo>
                        <a:cubicBezTo>
                          <a:pt x="110" y="155"/>
                          <a:pt x="110" y="155"/>
                          <a:pt x="110" y="155"/>
                        </a:cubicBezTo>
                        <a:cubicBezTo>
                          <a:pt x="111" y="155"/>
                          <a:pt x="112" y="154"/>
                          <a:pt x="113" y="154"/>
                        </a:cubicBezTo>
                        <a:cubicBezTo>
                          <a:pt x="116" y="154"/>
                          <a:pt x="116" y="156"/>
                          <a:pt x="118" y="156"/>
                        </a:cubicBezTo>
                        <a:cubicBezTo>
                          <a:pt x="121" y="156"/>
                          <a:pt x="121" y="151"/>
                          <a:pt x="124" y="151"/>
                        </a:cubicBezTo>
                        <a:cubicBezTo>
                          <a:pt x="124" y="150"/>
                          <a:pt x="124" y="150"/>
                          <a:pt x="124" y="149"/>
                        </a:cubicBezTo>
                        <a:cubicBezTo>
                          <a:pt x="125" y="145"/>
                          <a:pt x="125" y="145"/>
                          <a:pt x="125" y="145"/>
                        </a:cubicBezTo>
                        <a:close/>
                        <a:moveTo>
                          <a:pt x="113" y="71"/>
                        </a:moveTo>
                        <a:cubicBezTo>
                          <a:pt x="112" y="70"/>
                          <a:pt x="111" y="70"/>
                          <a:pt x="110" y="70"/>
                        </a:cubicBezTo>
                        <a:cubicBezTo>
                          <a:pt x="109" y="70"/>
                          <a:pt x="108" y="70"/>
                          <a:pt x="108" y="70"/>
                        </a:cubicBezTo>
                        <a:cubicBezTo>
                          <a:pt x="108" y="71"/>
                          <a:pt x="109" y="72"/>
                          <a:pt x="109" y="72"/>
                        </a:cubicBezTo>
                        <a:cubicBezTo>
                          <a:pt x="108" y="73"/>
                          <a:pt x="108" y="73"/>
                          <a:pt x="108" y="73"/>
                        </a:cubicBezTo>
                        <a:cubicBezTo>
                          <a:pt x="109" y="73"/>
                          <a:pt x="110" y="74"/>
                          <a:pt x="111" y="74"/>
                        </a:cubicBezTo>
                        <a:cubicBezTo>
                          <a:pt x="109" y="75"/>
                          <a:pt x="108" y="75"/>
                          <a:pt x="107" y="76"/>
                        </a:cubicBezTo>
                        <a:cubicBezTo>
                          <a:pt x="108" y="78"/>
                          <a:pt x="108" y="79"/>
                          <a:pt x="109" y="81"/>
                        </a:cubicBezTo>
                        <a:cubicBezTo>
                          <a:pt x="110" y="80"/>
                          <a:pt x="110" y="77"/>
                          <a:pt x="111" y="77"/>
                        </a:cubicBezTo>
                        <a:cubicBezTo>
                          <a:pt x="113" y="77"/>
                          <a:pt x="113" y="78"/>
                          <a:pt x="114" y="78"/>
                        </a:cubicBezTo>
                        <a:cubicBezTo>
                          <a:pt x="115" y="78"/>
                          <a:pt x="116" y="78"/>
                          <a:pt x="116" y="77"/>
                        </a:cubicBezTo>
                        <a:cubicBezTo>
                          <a:pt x="116" y="76"/>
                          <a:pt x="115" y="75"/>
                          <a:pt x="115" y="74"/>
                        </a:cubicBezTo>
                        <a:cubicBezTo>
                          <a:pt x="115" y="73"/>
                          <a:pt x="114" y="72"/>
                          <a:pt x="113" y="71"/>
                        </a:cubicBezTo>
                        <a:close/>
                        <a:moveTo>
                          <a:pt x="216" y="14"/>
                        </a:moveTo>
                        <a:cubicBezTo>
                          <a:pt x="214" y="14"/>
                          <a:pt x="212" y="14"/>
                          <a:pt x="212" y="15"/>
                        </a:cubicBezTo>
                        <a:cubicBezTo>
                          <a:pt x="212" y="17"/>
                          <a:pt x="212" y="18"/>
                          <a:pt x="213" y="19"/>
                        </a:cubicBezTo>
                        <a:cubicBezTo>
                          <a:pt x="214" y="18"/>
                          <a:pt x="216" y="16"/>
                          <a:pt x="216" y="14"/>
                        </a:cubicBezTo>
                        <a:close/>
                        <a:moveTo>
                          <a:pt x="203" y="13"/>
                        </a:moveTo>
                        <a:cubicBezTo>
                          <a:pt x="204" y="14"/>
                          <a:pt x="205" y="14"/>
                          <a:pt x="205" y="15"/>
                        </a:cubicBezTo>
                        <a:cubicBezTo>
                          <a:pt x="203" y="15"/>
                          <a:pt x="203" y="15"/>
                          <a:pt x="203" y="15"/>
                        </a:cubicBezTo>
                        <a:cubicBezTo>
                          <a:pt x="203" y="16"/>
                          <a:pt x="203" y="16"/>
                          <a:pt x="203" y="16"/>
                        </a:cubicBezTo>
                        <a:cubicBezTo>
                          <a:pt x="201" y="18"/>
                          <a:pt x="201" y="18"/>
                          <a:pt x="201" y="18"/>
                        </a:cubicBezTo>
                        <a:cubicBezTo>
                          <a:pt x="205" y="23"/>
                          <a:pt x="209" y="25"/>
                          <a:pt x="215" y="25"/>
                        </a:cubicBezTo>
                        <a:cubicBezTo>
                          <a:pt x="215" y="26"/>
                          <a:pt x="215" y="26"/>
                          <a:pt x="215" y="26"/>
                        </a:cubicBezTo>
                        <a:cubicBezTo>
                          <a:pt x="214" y="28"/>
                          <a:pt x="213" y="29"/>
                          <a:pt x="213" y="31"/>
                        </a:cubicBezTo>
                        <a:cubicBezTo>
                          <a:pt x="214" y="35"/>
                          <a:pt x="214" y="35"/>
                          <a:pt x="214" y="35"/>
                        </a:cubicBezTo>
                        <a:cubicBezTo>
                          <a:pt x="213" y="36"/>
                          <a:pt x="211" y="36"/>
                          <a:pt x="211" y="38"/>
                        </a:cubicBezTo>
                        <a:cubicBezTo>
                          <a:pt x="211" y="41"/>
                          <a:pt x="214" y="42"/>
                          <a:pt x="216" y="43"/>
                        </a:cubicBezTo>
                        <a:cubicBezTo>
                          <a:pt x="218" y="44"/>
                          <a:pt x="218" y="46"/>
                          <a:pt x="219" y="47"/>
                        </a:cubicBezTo>
                        <a:cubicBezTo>
                          <a:pt x="220" y="50"/>
                          <a:pt x="222" y="50"/>
                          <a:pt x="222" y="53"/>
                        </a:cubicBezTo>
                        <a:cubicBezTo>
                          <a:pt x="222" y="56"/>
                          <a:pt x="221" y="59"/>
                          <a:pt x="218" y="59"/>
                        </a:cubicBezTo>
                        <a:cubicBezTo>
                          <a:pt x="215" y="59"/>
                          <a:pt x="214" y="57"/>
                          <a:pt x="210" y="57"/>
                        </a:cubicBezTo>
                        <a:cubicBezTo>
                          <a:pt x="210" y="56"/>
                          <a:pt x="210" y="56"/>
                          <a:pt x="210" y="56"/>
                        </a:cubicBezTo>
                        <a:cubicBezTo>
                          <a:pt x="211" y="54"/>
                          <a:pt x="211" y="53"/>
                          <a:pt x="212" y="52"/>
                        </a:cubicBezTo>
                        <a:cubicBezTo>
                          <a:pt x="212" y="52"/>
                          <a:pt x="211" y="52"/>
                          <a:pt x="210" y="52"/>
                        </a:cubicBezTo>
                        <a:cubicBezTo>
                          <a:pt x="205" y="52"/>
                          <a:pt x="205" y="52"/>
                          <a:pt x="205" y="52"/>
                        </a:cubicBezTo>
                        <a:cubicBezTo>
                          <a:pt x="205" y="52"/>
                          <a:pt x="204" y="52"/>
                          <a:pt x="203" y="52"/>
                        </a:cubicBezTo>
                        <a:cubicBezTo>
                          <a:pt x="203" y="50"/>
                          <a:pt x="202" y="49"/>
                          <a:pt x="202" y="48"/>
                        </a:cubicBezTo>
                        <a:cubicBezTo>
                          <a:pt x="202" y="47"/>
                          <a:pt x="203" y="47"/>
                          <a:pt x="203" y="46"/>
                        </a:cubicBezTo>
                        <a:cubicBezTo>
                          <a:pt x="203" y="43"/>
                          <a:pt x="198" y="44"/>
                          <a:pt x="195" y="43"/>
                        </a:cubicBezTo>
                        <a:cubicBezTo>
                          <a:pt x="192" y="41"/>
                          <a:pt x="191" y="36"/>
                          <a:pt x="187" y="36"/>
                        </a:cubicBezTo>
                        <a:cubicBezTo>
                          <a:pt x="185" y="36"/>
                          <a:pt x="184" y="37"/>
                          <a:pt x="183" y="37"/>
                        </a:cubicBezTo>
                        <a:cubicBezTo>
                          <a:pt x="182" y="37"/>
                          <a:pt x="182" y="37"/>
                          <a:pt x="181" y="37"/>
                        </a:cubicBezTo>
                        <a:cubicBezTo>
                          <a:pt x="181" y="36"/>
                          <a:pt x="181" y="36"/>
                          <a:pt x="181" y="36"/>
                        </a:cubicBezTo>
                        <a:cubicBezTo>
                          <a:pt x="181" y="34"/>
                          <a:pt x="183" y="33"/>
                          <a:pt x="183" y="32"/>
                        </a:cubicBezTo>
                        <a:cubicBezTo>
                          <a:pt x="183" y="30"/>
                          <a:pt x="183" y="29"/>
                          <a:pt x="183" y="26"/>
                        </a:cubicBezTo>
                        <a:cubicBezTo>
                          <a:pt x="183" y="25"/>
                          <a:pt x="182" y="24"/>
                          <a:pt x="181" y="22"/>
                        </a:cubicBezTo>
                        <a:cubicBezTo>
                          <a:pt x="183" y="23"/>
                          <a:pt x="184" y="24"/>
                          <a:pt x="185" y="24"/>
                        </a:cubicBezTo>
                        <a:cubicBezTo>
                          <a:pt x="187" y="24"/>
                          <a:pt x="187" y="24"/>
                          <a:pt x="187" y="24"/>
                        </a:cubicBezTo>
                        <a:cubicBezTo>
                          <a:pt x="187" y="22"/>
                          <a:pt x="187" y="21"/>
                          <a:pt x="188" y="20"/>
                        </a:cubicBezTo>
                        <a:cubicBezTo>
                          <a:pt x="188" y="19"/>
                          <a:pt x="188" y="19"/>
                          <a:pt x="188" y="19"/>
                        </a:cubicBezTo>
                        <a:cubicBezTo>
                          <a:pt x="186" y="19"/>
                          <a:pt x="184" y="18"/>
                          <a:pt x="184" y="16"/>
                        </a:cubicBezTo>
                        <a:cubicBezTo>
                          <a:pt x="184" y="15"/>
                          <a:pt x="185" y="15"/>
                          <a:pt x="186" y="15"/>
                        </a:cubicBezTo>
                        <a:cubicBezTo>
                          <a:pt x="190" y="17"/>
                          <a:pt x="190" y="17"/>
                          <a:pt x="190" y="17"/>
                        </a:cubicBezTo>
                        <a:cubicBezTo>
                          <a:pt x="190" y="16"/>
                          <a:pt x="191" y="15"/>
                          <a:pt x="191" y="14"/>
                        </a:cubicBezTo>
                        <a:cubicBezTo>
                          <a:pt x="191" y="13"/>
                          <a:pt x="189" y="13"/>
                          <a:pt x="189" y="11"/>
                        </a:cubicBezTo>
                        <a:cubicBezTo>
                          <a:pt x="189" y="10"/>
                          <a:pt x="190" y="9"/>
                          <a:pt x="190" y="8"/>
                        </a:cubicBezTo>
                        <a:cubicBezTo>
                          <a:pt x="190" y="7"/>
                          <a:pt x="189" y="6"/>
                          <a:pt x="188" y="4"/>
                        </a:cubicBezTo>
                        <a:cubicBezTo>
                          <a:pt x="193" y="2"/>
                          <a:pt x="196" y="2"/>
                          <a:pt x="200" y="0"/>
                        </a:cubicBezTo>
                        <a:cubicBezTo>
                          <a:pt x="202" y="2"/>
                          <a:pt x="201" y="4"/>
                          <a:pt x="201" y="6"/>
                        </a:cubicBezTo>
                        <a:cubicBezTo>
                          <a:pt x="201" y="9"/>
                          <a:pt x="202" y="11"/>
                          <a:pt x="203" y="13"/>
                        </a:cubicBezTo>
                        <a:close/>
                        <a:moveTo>
                          <a:pt x="142" y="30"/>
                        </a:moveTo>
                        <a:cubicBezTo>
                          <a:pt x="142" y="34"/>
                          <a:pt x="146" y="37"/>
                          <a:pt x="150" y="37"/>
                        </a:cubicBezTo>
                        <a:cubicBezTo>
                          <a:pt x="153" y="37"/>
                          <a:pt x="153" y="37"/>
                          <a:pt x="153" y="37"/>
                        </a:cubicBezTo>
                        <a:cubicBezTo>
                          <a:pt x="153" y="27"/>
                          <a:pt x="153" y="27"/>
                          <a:pt x="153" y="27"/>
                        </a:cubicBezTo>
                        <a:cubicBezTo>
                          <a:pt x="151" y="25"/>
                          <a:pt x="149" y="27"/>
                          <a:pt x="146" y="28"/>
                        </a:cubicBezTo>
                        <a:cubicBezTo>
                          <a:pt x="145" y="28"/>
                          <a:pt x="142" y="28"/>
                          <a:pt x="142" y="30"/>
                        </a:cubicBezTo>
                        <a:close/>
                        <a:moveTo>
                          <a:pt x="21" y="48"/>
                        </a:moveTo>
                        <a:cubicBezTo>
                          <a:pt x="23" y="52"/>
                          <a:pt x="25" y="55"/>
                          <a:pt x="29" y="55"/>
                        </a:cubicBezTo>
                        <a:cubicBezTo>
                          <a:pt x="33" y="55"/>
                          <a:pt x="32" y="50"/>
                          <a:pt x="35" y="48"/>
                        </a:cubicBezTo>
                        <a:cubicBezTo>
                          <a:pt x="39" y="46"/>
                          <a:pt x="41" y="45"/>
                          <a:pt x="46" y="43"/>
                        </a:cubicBezTo>
                        <a:cubicBezTo>
                          <a:pt x="60" y="37"/>
                          <a:pt x="65" y="26"/>
                          <a:pt x="75" y="14"/>
                        </a:cubicBezTo>
                        <a:cubicBezTo>
                          <a:pt x="75" y="14"/>
                          <a:pt x="75" y="14"/>
                          <a:pt x="75" y="14"/>
                        </a:cubicBezTo>
                        <a:cubicBezTo>
                          <a:pt x="75" y="14"/>
                          <a:pt x="75" y="14"/>
                          <a:pt x="75" y="15"/>
                        </a:cubicBezTo>
                        <a:cubicBezTo>
                          <a:pt x="78" y="20"/>
                          <a:pt x="79" y="23"/>
                          <a:pt x="82" y="28"/>
                        </a:cubicBezTo>
                        <a:cubicBezTo>
                          <a:pt x="88" y="38"/>
                          <a:pt x="96" y="43"/>
                          <a:pt x="107" y="46"/>
                        </a:cubicBezTo>
                        <a:cubicBezTo>
                          <a:pt x="106" y="50"/>
                          <a:pt x="101" y="51"/>
                          <a:pt x="101" y="56"/>
                        </a:cubicBezTo>
                        <a:cubicBezTo>
                          <a:pt x="101" y="57"/>
                          <a:pt x="102" y="58"/>
                          <a:pt x="103" y="59"/>
                        </a:cubicBezTo>
                        <a:cubicBezTo>
                          <a:pt x="103" y="60"/>
                          <a:pt x="103" y="62"/>
                          <a:pt x="104" y="63"/>
                        </a:cubicBezTo>
                        <a:cubicBezTo>
                          <a:pt x="107" y="63"/>
                          <a:pt x="108" y="63"/>
                          <a:pt x="111" y="63"/>
                        </a:cubicBezTo>
                        <a:cubicBezTo>
                          <a:pt x="112" y="63"/>
                          <a:pt x="112" y="63"/>
                          <a:pt x="113" y="63"/>
                        </a:cubicBezTo>
                        <a:cubicBezTo>
                          <a:pt x="113" y="63"/>
                          <a:pt x="113" y="64"/>
                          <a:pt x="113" y="64"/>
                        </a:cubicBezTo>
                        <a:cubicBezTo>
                          <a:pt x="113" y="66"/>
                          <a:pt x="111" y="66"/>
                          <a:pt x="109" y="67"/>
                        </a:cubicBezTo>
                        <a:cubicBezTo>
                          <a:pt x="104" y="68"/>
                          <a:pt x="102" y="68"/>
                          <a:pt x="98" y="70"/>
                        </a:cubicBezTo>
                        <a:cubicBezTo>
                          <a:pt x="96" y="71"/>
                          <a:pt x="93" y="72"/>
                          <a:pt x="93" y="74"/>
                        </a:cubicBezTo>
                        <a:cubicBezTo>
                          <a:pt x="93" y="75"/>
                          <a:pt x="94" y="75"/>
                          <a:pt x="94" y="75"/>
                        </a:cubicBezTo>
                        <a:cubicBezTo>
                          <a:pt x="95" y="75"/>
                          <a:pt x="95" y="75"/>
                          <a:pt x="96" y="75"/>
                        </a:cubicBezTo>
                        <a:cubicBezTo>
                          <a:pt x="98" y="75"/>
                          <a:pt x="99" y="76"/>
                          <a:pt x="99" y="78"/>
                        </a:cubicBezTo>
                        <a:cubicBezTo>
                          <a:pt x="96" y="87"/>
                          <a:pt x="96" y="87"/>
                          <a:pt x="96" y="87"/>
                        </a:cubicBezTo>
                        <a:cubicBezTo>
                          <a:pt x="94" y="95"/>
                          <a:pt x="88" y="98"/>
                          <a:pt x="88" y="107"/>
                        </a:cubicBezTo>
                        <a:cubicBezTo>
                          <a:pt x="88" y="110"/>
                          <a:pt x="89" y="115"/>
                          <a:pt x="93" y="115"/>
                        </a:cubicBezTo>
                        <a:cubicBezTo>
                          <a:pt x="98" y="115"/>
                          <a:pt x="101" y="111"/>
                          <a:pt x="106" y="110"/>
                        </a:cubicBezTo>
                        <a:cubicBezTo>
                          <a:pt x="106" y="111"/>
                          <a:pt x="107" y="111"/>
                          <a:pt x="107" y="111"/>
                        </a:cubicBezTo>
                        <a:cubicBezTo>
                          <a:pt x="107" y="115"/>
                          <a:pt x="103" y="116"/>
                          <a:pt x="99" y="118"/>
                        </a:cubicBezTo>
                        <a:cubicBezTo>
                          <a:pt x="97" y="119"/>
                          <a:pt x="95" y="120"/>
                          <a:pt x="95" y="122"/>
                        </a:cubicBezTo>
                        <a:cubicBezTo>
                          <a:pt x="95" y="125"/>
                          <a:pt x="97" y="127"/>
                          <a:pt x="98" y="131"/>
                        </a:cubicBezTo>
                        <a:cubicBezTo>
                          <a:pt x="100" y="135"/>
                          <a:pt x="100" y="138"/>
                          <a:pt x="101" y="142"/>
                        </a:cubicBezTo>
                        <a:cubicBezTo>
                          <a:pt x="101" y="140"/>
                          <a:pt x="101" y="140"/>
                          <a:pt x="101" y="140"/>
                        </a:cubicBezTo>
                        <a:cubicBezTo>
                          <a:pt x="101" y="147"/>
                          <a:pt x="98" y="155"/>
                          <a:pt x="91" y="155"/>
                        </a:cubicBezTo>
                        <a:cubicBezTo>
                          <a:pt x="87" y="155"/>
                          <a:pt x="85" y="152"/>
                          <a:pt x="81" y="151"/>
                        </a:cubicBezTo>
                        <a:cubicBezTo>
                          <a:pt x="80" y="151"/>
                          <a:pt x="80" y="151"/>
                          <a:pt x="80" y="151"/>
                        </a:cubicBezTo>
                        <a:cubicBezTo>
                          <a:pt x="80" y="154"/>
                          <a:pt x="80" y="154"/>
                          <a:pt x="80" y="154"/>
                        </a:cubicBezTo>
                        <a:cubicBezTo>
                          <a:pt x="80" y="158"/>
                          <a:pt x="83" y="159"/>
                          <a:pt x="83" y="163"/>
                        </a:cubicBezTo>
                        <a:cubicBezTo>
                          <a:pt x="88" y="162"/>
                          <a:pt x="90" y="159"/>
                          <a:pt x="94" y="159"/>
                        </a:cubicBezTo>
                        <a:cubicBezTo>
                          <a:pt x="100" y="159"/>
                          <a:pt x="103" y="161"/>
                          <a:pt x="108" y="161"/>
                        </a:cubicBezTo>
                        <a:cubicBezTo>
                          <a:pt x="111" y="161"/>
                          <a:pt x="113" y="160"/>
                          <a:pt x="116" y="160"/>
                        </a:cubicBezTo>
                        <a:cubicBezTo>
                          <a:pt x="116" y="160"/>
                          <a:pt x="116" y="160"/>
                          <a:pt x="116" y="161"/>
                        </a:cubicBezTo>
                        <a:cubicBezTo>
                          <a:pt x="114" y="171"/>
                          <a:pt x="116" y="166"/>
                          <a:pt x="121" y="164"/>
                        </a:cubicBezTo>
                        <a:cubicBezTo>
                          <a:pt x="125" y="164"/>
                          <a:pt x="124" y="173"/>
                          <a:pt x="129" y="173"/>
                        </a:cubicBezTo>
                        <a:cubicBezTo>
                          <a:pt x="130" y="173"/>
                          <a:pt x="131" y="172"/>
                          <a:pt x="133" y="172"/>
                        </a:cubicBezTo>
                        <a:cubicBezTo>
                          <a:pt x="132" y="171"/>
                          <a:pt x="131" y="170"/>
                          <a:pt x="131" y="168"/>
                        </a:cubicBezTo>
                        <a:cubicBezTo>
                          <a:pt x="131" y="167"/>
                          <a:pt x="132" y="166"/>
                          <a:pt x="132" y="166"/>
                        </a:cubicBezTo>
                        <a:cubicBezTo>
                          <a:pt x="133" y="166"/>
                          <a:pt x="134" y="167"/>
                          <a:pt x="135" y="167"/>
                        </a:cubicBezTo>
                        <a:cubicBezTo>
                          <a:pt x="137" y="167"/>
                          <a:pt x="138" y="166"/>
                          <a:pt x="139" y="166"/>
                        </a:cubicBezTo>
                        <a:cubicBezTo>
                          <a:pt x="144" y="166"/>
                          <a:pt x="147" y="166"/>
                          <a:pt x="151" y="170"/>
                        </a:cubicBezTo>
                        <a:cubicBezTo>
                          <a:pt x="149" y="171"/>
                          <a:pt x="149" y="172"/>
                          <a:pt x="149" y="174"/>
                        </a:cubicBezTo>
                        <a:cubicBezTo>
                          <a:pt x="149" y="177"/>
                          <a:pt x="153" y="178"/>
                          <a:pt x="156" y="179"/>
                        </a:cubicBezTo>
                        <a:cubicBezTo>
                          <a:pt x="158" y="179"/>
                          <a:pt x="159" y="181"/>
                          <a:pt x="161" y="181"/>
                        </a:cubicBezTo>
                        <a:cubicBezTo>
                          <a:pt x="163" y="181"/>
                          <a:pt x="164" y="178"/>
                          <a:pt x="166" y="178"/>
                        </a:cubicBezTo>
                        <a:cubicBezTo>
                          <a:pt x="169" y="178"/>
                          <a:pt x="169" y="181"/>
                          <a:pt x="172" y="182"/>
                        </a:cubicBezTo>
                        <a:cubicBezTo>
                          <a:pt x="176" y="184"/>
                          <a:pt x="182" y="185"/>
                          <a:pt x="182" y="190"/>
                        </a:cubicBezTo>
                        <a:cubicBezTo>
                          <a:pt x="182" y="207"/>
                          <a:pt x="182" y="207"/>
                          <a:pt x="182" y="207"/>
                        </a:cubicBezTo>
                        <a:cubicBezTo>
                          <a:pt x="182" y="208"/>
                          <a:pt x="182" y="210"/>
                          <a:pt x="182" y="211"/>
                        </a:cubicBezTo>
                        <a:cubicBezTo>
                          <a:pt x="182" y="211"/>
                          <a:pt x="182" y="211"/>
                          <a:pt x="182" y="211"/>
                        </a:cubicBezTo>
                        <a:cubicBezTo>
                          <a:pt x="178" y="212"/>
                          <a:pt x="175" y="212"/>
                          <a:pt x="171" y="213"/>
                        </a:cubicBezTo>
                        <a:cubicBezTo>
                          <a:pt x="169" y="214"/>
                          <a:pt x="170" y="216"/>
                          <a:pt x="168" y="216"/>
                        </a:cubicBezTo>
                        <a:cubicBezTo>
                          <a:pt x="165" y="218"/>
                          <a:pt x="163" y="218"/>
                          <a:pt x="160" y="219"/>
                        </a:cubicBezTo>
                        <a:cubicBezTo>
                          <a:pt x="157" y="220"/>
                          <a:pt x="157" y="224"/>
                          <a:pt x="154" y="225"/>
                        </a:cubicBezTo>
                        <a:cubicBezTo>
                          <a:pt x="147" y="229"/>
                          <a:pt x="142" y="229"/>
                          <a:pt x="135" y="231"/>
                        </a:cubicBezTo>
                        <a:cubicBezTo>
                          <a:pt x="134" y="231"/>
                          <a:pt x="133" y="232"/>
                          <a:pt x="132" y="232"/>
                        </a:cubicBezTo>
                        <a:cubicBezTo>
                          <a:pt x="130" y="232"/>
                          <a:pt x="129" y="229"/>
                          <a:pt x="126" y="229"/>
                        </a:cubicBezTo>
                        <a:cubicBezTo>
                          <a:pt x="124" y="229"/>
                          <a:pt x="124" y="231"/>
                          <a:pt x="122" y="232"/>
                        </a:cubicBezTo>
                        <a:cubicBezTo>
                          <a:pt x="119" y="236"/>
                          <a:pt x="116" y="238"/>
                          <a:pt x="111" y="238"/>
                        </a:cubicBezTo>
                        <a:cubicBezTo>
                          <a:pt x="109" y="238"/>
                          <a:pt x="108" y="237"/>
                          <a:pt x="107" y="236"/>
                        </a:cubicBezTo>
                        <a:cubicBezTo>
                          <a:pt x="96" y="239"/>
                          <a:pt x="96" y="239"/>
                          <a:pt x="96" y="239"/>
                        </a:cubicBezTo>
                        <a:cubicBezTo>
                          <a:pt x="92" y="238"/>
                          <a:pt x="91" y="236"/>
                          <a:pt x="90" y="233"/>
                        </a:cubicBezTo>
                        <a:cubicBezTo>
                          <a:pt x="88" y="227"/>
                          <a:pt x="88" y="224"/>
                          <a:pt x="87" y="218"/>
                        </a:cubicBezTo>
                        <a:cubicBezTo>
                          <a:pt x="87" y="218"/>
                          <a:pt x="87" y="218"/>
                          <a:pt x="87" y="218"/>
                        </a:cubicBezTo>
                        <a:cubicBezTo>
                          <a:pt x="91" y="217"/>
                          <a:pt x="93" y="213"/>
                          <a:pt x="97" y="211"/>
                        </a:cubicBezTo>
                        <a:cubicBezTo>
                          <a:pt x="102" y="210"/>
                          <a:pt x="104" y="208"/>
                          <a:pt x="108" y="205"/>
                        </a:cubicBezTo>
                        <a:cubicBezTo>
                          <a:pt x="109" y="203"/>
                          <a:pt x="111" y="202"/>
                          <a:pt x="111" y="200"/>
                        </a:cubicBezTo>
                        <a:cubicBezTo>
                          <a:pt x="111" y="196"/>
                          <a:pt x="107" y="192"/>
                          <a:pt x="103" y="192"/>
                        </a:cubicBezTo>
                        <a:cubicBezTo>
                          <a:pt x="102" y="192"/>
                          <a:pt x="101" y="193"/>
                          <a:pt x="100" y="193"/>
                        </a:cubicBezTo>
                        <a:cubicBezTo>
                          <a:pt x="97" y="193"/>
                          <a:pt x="95" y="191"/>
                          <a:pt x="95" y="188"/>
                        </a:cubicBezTo>
                        <a:cubicBezTo>
                          <a:pt x="95" y="186"/>
                          <a:pt x="99" y="186"/>
                          <a:pt x="99" y="184"/>
                        </a:cubicBezTo>
                        <a:cubicBezTo>
                          <a:pt x="99" y="182"/>
                          <a:pt x="97" y="181"/>
                          <a:pt x="97" y="180"/>
                        </a:cubicBezTo>
                        <a:cubicBezTo>
                          <a:pt x="97" y="178"/>
                          <a:pt x="98" y="178"/>
                          <a:pt x="98" y="177"/>
                        </a:cubicBezTo>
                        <a:cubicBezTo>
                          <a:pt x="96" y="178"/>
                          <a:pt x="96" y="178"/>
                          <a:pt x="96" y="178"/>
                        </a:cubicBezTo>
                        <a:cubicBezTo>
                          <a:pt x="91" y="178"/>
                          <a:pt x="91" y="178"/>
                          <a:pt x="91" y="178"/>
                        </a:cubicBezTo>
                        <a:cubicBezTo>
                          <a:pt x="86" y="178"/>
                          <a:pt x="85" y="182"/>
                          <a:pt x="81" y="184"/>
                        </a:cubicBezTo>
                        <a:cubicBezTo>
                          <a:pt x="79" y="185"/>
                          <a:pt x="77" y="187"/>
                          <a:pt x="75" y="188"/>
                        </a:cubicBezTo>
                        <a:cubicBezTo>
                          <a:pt x="73" y="189"/>
                          <a:pt x="71" y="190"/>
                          <a:pt x="71" y="192"/>
                        </a:cubicBezTo>
                        <a:cubicBezTo>
                          <a:pt x="71" y="194"/>
                          <a:pt x="69" y="193"/>
                          <a:pt x="68" y="193"/>
                        </a:cubicBezTo>
                        <a:cubicBezTo>
                          <a:pt x="65" y="193"/>
                          <a:pt x="65" y="195"/>
                          <a:pt x="63" y="196"/>
                        </a:cubicBezTo>
                        <a:cubicBezTo>
                          <a:pt x="60" y="198"/>
                          <a:pt x="59" y="199"/>
                          <a:pt x="57" y="200"/>
                        </a:cubicBezTo>
                        <a:cubicBezTo>
                          <a:pt x="56" y="201"/>
                          <a:pt x="56" y="203"/>
                          <a:pt x="54" y="203"/>
                        </a:cubicBezTo>
                        <a:cubicBezTo>
                          <a:pt x="52" y="203"/>
                          <a:pt x="52" y="199"/>
                          <a:pt x="52" y="197"/>
                        </a:cubicBezTo>
                        <a:cubicBezTo>
                          <a:pt x="52" y="194"/>
                          <a:pt x="51" y="193"/>
                          <a:pt x="50" y="190"/>
                        </a:cubicBezTo>
                        <a:cubicBezTo>
                          <a:pt x="48" y="185"/>
                          <a:pt x="48" y="182"/>
                          <a:pt x="48" y="176"/>
                        </a:cubicBezTo>
                        <a:cubicBezTo>
                          <a:pt x="47" y="171"/>
                          <a:pt x="45" y="168"/>
                          <a:pt x="43" y="162"/>
                        </a:cubicBezTo>
                        <a:cubicBezTo>
                          <a:pt x="42" y="156"/>
                          <a:pt x="42" y="153"/>
                          <a:pt x="39" y="149"/>
                        </a:cubicBezTo>
                        <a:cubicBezTo>
                          <a:pt x="28" y="131"/>
                          <a:pt x="24" y="119"/>
                          <a:pt x="10" y="104"/>
                        </a:cubicBezTo>
                        <a:cubicBezTo>
                          <a:pt x="7" y="100"/>
                          <a:pt x="7" y="97"/>
                          <a:pt x="4" y="94"/>
                        </a:cubicBezTo>
                        <a:cubicBezTo>
                          <a:pt x="2" y="89"/>
                          <a:pt x="0" y="87"/>
                          <a:pt x="0" y="82"/>
                        </a:cubicBezTo>
                        <a:cubicBezTo>
                          <a:pt x="0" y="77"/>
                          <a:pt x="6" y="75"/>
                          <a:pt x="10" y="75"/>
                        </a:cubicBezTo>
                        <a:cubicBezTo>
                          <a:pt x="18" y="75"/>
                          <a:pt x="17" y="85"/>
                          <a:pt x="24" y="88"/>
                        </a:cubicBezTo>
                        <a:cubicBezTo>
                          <a:pt x="28" y="90"/>
                          <a:pt x="32" y="90"/>
                          <a:pt x="34" y="94"/>
                        </a:cubicBezTo>
                        <a:cubicBezTo>
                          <a:pt x="35" y="97"/>
                          <a:pt x="35" y="101"/>
                          <a:pt x="38" y="101"/>
                        </a:cubicBezTo>
                        <a:cubicBezTo>
                          <a:pt x="38" y="101"/>
                          <a:pt x="38" y="100"/>
                          <a:pt x="39" y="100"/>
                        </a:cubicBezTo>
                        <a:cubicBezTo>
                          <a:pt x="37" y="94"/>
                          <a:pt x="34" y="91"/>
                          <a:pt x="34" y="85"/>
                        </a:cubicBezTo>
                        <a:cubicBezTo>
                          <a:pt x="34" y="79"/>
                          <a:pt x="36" y="76"/>
                          <a:pt x="38" y="71"/>
                        </a:cubicBezTo>
                        <a:cubicBezTo>
                          <a:pt x="38" y="71"/>
                          <a:pt x="38" y="70"/>
                          <a:pt x="37" y="70"/>
                        </a:cubicBezTo>
                        <a:cubicBezTo>
                          <a:pt x="36" y="70"/>
                          <a:pt x="35" y="71"/>
                          <a:pt x="34" y="71"/>
                        </a:cubicBezTo>
                        <a:cubicBezTo>
                          <a:pt x="29" y="71"/>
                          <a:pt x="26" y="72"/>
                          <a:pt x="21" y="72"/>
                        </a:cubicBezTo>
                        <a:cubicBezTo>
                          <a:pt x="17" y="72"/>
                          <a:pt x="15" y="70"/>
                          <a:pt x="13" y="67"/>
                        </a:cubicBezTo>
                        <a:cubicBezTo>
                          <a:pt x="17" y="53"/>
                          <a:pt x="17" y="53"/>
                          <a:pt x="17" y="53"/>
                        </a:cubicBezTo>
                        <a:cubicBezTo>
                          <a:pt x="16" y="50"/>
                          <a:pt x="19" y="50"/>
                          <a:pt x="21" y="48"/>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0" name="Google Shape;50;p4"/>
                  <p:cNvSpPr/>
                  <p:nvPr/>
                </p:nvSpPr>
                <p:spPr>
                  <a:xfrm>
                    <a:off x="6253163" y="1909763"/>
                    <a:ext cx="455613" cy="771525"/>
                  </a:xfrm>
                  <a:custGeom>
                    <a:avLst/>
                    <a:gdLst/>
                    <a:ahLst/>
                    <a:cxnLst/>
                    <a:rect l="l" t="t" r="r" b="b"/>
                    <a:pathLst>
                      <a:path w="312" h="529" extrusionOk="0">
                        <a:moveTo>
                          <a:pt x="24" y="117"/>
                        </a:moveTo>
                        <a:cubicBezTo>
                          <a:pt x="30" y="112"/>
                          <a:pt x="34" y="111"/>
                          <a:pt x="40" y="107"/>
                        </a:cubicBezTo>
                        <a:cubicBezTo>
                          <a:pt x="42" y="106"/>
                          <a:pt x="41" y="104"/>
                          <a:pt x="42" y="103"/>
                        </a:cubicBezTo>
                        <a:cubicBezTo>
                          <a:pt x="43" y="102"/>
                          <a:pt x="44" y="101"/>
                          <a:pt x="45" y="100"/>
                        </a:cubicBezTo>
                        <a:cubicBezTo>
                          <a:pt x="46" y="97"/>
                          <a:pt x="46" y="94"/>
                          <a:pt x="46" y="90"/>
                        </a:cubicBezTo>
                        <a:cubicBezTo>
                          <a:pt x="51" y="91"/>
                          <a:pt x="54" y="90"/>
                          <a:pt x="59" y="87"/>
                        </a:cubicBezTo>
                        <a:cubicBezTo>
                          <a:pt x="61" y="86"/>
                          <a:pt x="61" y="83"/>
                          <a:pt x="63" y="83"/>
                        </a:cubicBezTo>
                        <a:cubicBezTo>
                          <a:pt x="65" y="83"/>
                          <a:pt x="66" y="84"/>
                          <a:pt x="68" y="84"/>
                        </a:cubicBezTo>
                        <a:cubicBezTo>
                          <a:pt x="68" y="83"/>
                          <a:pt x="69" y="81"/>
                          <a:pt x="70" y="81"/>
                        </a:cubicBezTo>
                        <a:cubicBezTo>
                          <a:pt x="72" y="81"/>
                          <a:pt x="73" y="82"/>
                          <a:pt x="74" y="82"/>
                        </a:cubicBezTo>
                        <a:cubicBezTo>
                          <a:pt x="78" y="82"/>
                          <a:pt x="78" y="82"/>
                          <a:pt x="78" y="82"/>
                        </a:cubicBezTo>
                        <a:cubicBezTo>
                          <a:pt x="81" y="82"/>
                          <a:pt x="83" y="84"/>
                          <a:pt x="85" y="84"/>
                        </a:cubicBezTo>
                        <a:cubicBezTo>
                          <a:pt x="88" y="84"/>
                          <a:pt x="89" y="82"/>
                          <a:pt x="91" y="81"/>
                        </a:cubicBezTo>
                        <a:cubicBezTo>
                          <a:pt x="94" y="79"/>
                          <a:pt x="95" y="77"/>
                          <a:pt x="97" y="74"/>
                        </a:cubicBezTo>
                        <a:cubicBezTo>
                          <a:pt x="99" y="72"/>
                          <a:pt x="101" y="72"/>
                          <a:pt x="103" y="69"/>
                        </a:cubicBezTo>
                        <a:cubicBezTo>
                          <a:pt x="104" y="70"/>
                          <a:pt x="104" y="73"/>
                          <a:pt x="107" y="73"/>
                        </a:cubicBezTo>
                        <a:cubicBezTo>
                          <a:pt x="109" y="73"/>
                          <a:pt x="110" y="71"/>
                          <a:pt x="113" y="70"/>
                        </a:cubicBezTo>
                        <a:cubicBezTo>
                          <a:pt x="113" y="69"/>
                          <a:pt x="112" y="69"/>
                          <a:pt x="112" y="68"/>
                        </a:cubicBezTo>
                        <a:cubicBezTo>
                          <a:pt x="112" y="66"/>
                          <a:pt x="115" y="66"/>
                          <a:pt x="117" y="65"/>
                        </a:cubicBezTo>
                        <a:cubicBezTo>
                          <a:pt x="118" y="63"/>
                          <a:pt x="117" y="61"/>
                          <a:pt x="118" y="59"/>
                        </a:cubicBezTo>
                        <a:cubicBezTo>
                          <a:pt x="123" y="54"/>
                          <a:pt x="129" y="54"/>
                          <a:pt x="137" y="52"/>
                        </a:cubicBezTo>
                        <a:cubicBezTo>
                          <a:pt x="137" y="52"/>
                          <a:pt x="137" y="52"/>
                          <a:pt x="137" y="52"/>
                        </a:cubicBezTo>
                        <a:cubicBezTo>
                          <a:pt x="137" y="48"/>
                          <a:pt x="135" y="46"/>
                          <a:pt x="132" y="44"/>
                        </a:cubicBezTo>
                        <a:cubicBezTo>
                          <a:pt x="129" y="41"/>
                          <a:pt x="129" y="37"/>
                          <a:pt x="127" y="34"/>
                        </a:cubicBezTo>
                        <a:cubicBezTo>
                          <a:pt x="126" y="30"/>
                          <a:pt x="124" y="28"/>
                          <a:pt x="124" y="25"/>
                        </a:cubicBezTo>
                        <a:cubicBezTo>
                          <a:pt x="124" y="23"/>
                          <a:pt x="126" y="23"/>
                          <a:pt x="127" y="22"/>
                        </a:cubicBezTo>
                        <a:cubicBezTo>
                          <a:pt x="126" y="22"/>
                          <a:pt x="126" y="21"/>
                          <a:pt x="126" y="20"/>
                        </a:cubicBezTo>
                        <a:cubicBezTo>
                          <a:pt x="126" y="17"/>
                          <a:pt x="129" y="17"/>
                          <a:pt x="129" y="14"/>
                        </a:cubicBezTo>
                        <a:cubicBezTo>
                          <a:pt x="129" y="10"/>
                          <a:pt x="125" y="9"/>
                          <a:pt x="125" y="5"/>
                        </a:cubicBezTo>
                        <a:cubicBezTo>
                          <a:pt x="125" y="3"/>
                          <a:pt x="127" y="2"/>
                          <a:pt x="128" y="0"/>
                        </a:cubicBezTo>
                        <a:cubicBezTo>
                          <a:pt x="130" y="3"/>
                          <a:pt x="129" y="6"/>
                          <a:pt x="131" y="9"/>
                        </a:cubicBezTo>
                        <a:cubicBezTo>
                          <a:pt x="133" y="12"/>
                          <a:pt x="135" y="11"/>
                          <a:pt x="138" y="11"/>
                        </a:cubicBezTo>
                        <a:cubicBezTo>
                          <a:pt x="139" y="14"/>
                          <a:pt x="139" y="14"/>
                          <a:pt x="139" y="14"/>
                        </a:cubicBezTo>
                        <a:cubicBezTo>
                          <a:pt x="138" y="16"/>
                          <a:pt x="134" y="15"/>
                          <a:pt x="134" y="17"/>
                        </a:cubicBezTo>
                        <a:cubicBezTo>
                          <a:pt x="134" y="20"/>
                          <a:pt x="135" y="21"/>
                          <a:pt x="135" y="23"/>
                        </a:cubicBezTo>
                        <a:cubicBezTo>
                          <a:pt x="137" y="23"/>
                          <a:pt x="139" y="23"/>
                          <a:pt x="141" y="23"/>
                        </a:cubicBezTo>
                        <a:cubicBezTo>
                          <a:pt x="143" y="23"/>
                          <a:pt x="144" y="22"/>
                          <a:pt x="145" y="21"/>
                        </a:cubicBezTo>
                        <a:cubicBezTo>
                          <a:pt x="146" y="23"/>
                          <a:pt x="148" y="23"/>
                          <a:pt x="148" y="25"/>
                        </a:cubicBezTo>
                        <a:cubicBezTo>
                          <a:pt x="148" y="27"/>
                          <a:pt x="146" y="28"/>
                          <a:pt x="146" y="30"/>
                        </a:cubicBezTo>
                        <a:cubicBezTo>
                          <a:pt x="146" y="32"/>
                          <a:pt x="146" y="33"/>
                          <a:pt x="146" y="35"/>
                        </a:cubicBezTo>
                        <a:cubicBezTo>
                          <a:pt x="146" y="38"/>
                          <a:pt x="150" y="38"/>
                          <a:pt x="150" y="40"/>
                        </a:cubicBezTo>
                        <a:cubicBezTo>
                          <a:pt x="150" y="43"/>
                          <a:pt x="149" y="44"/>
                          <a:pt x="149" y="47"/>
                        </a:cubicBezTo>
                        <a:cubicBezTo>
                          <a:pt x="149" y="50"/>
                          <a:pt x="151" y="52"/>
                          <a:pt x="151" y="55"/>
                        </a:cubicBezTo>
                        <a:cubicBezTo>
                          <a:pt x="152" y="59"/>
                          <a:pt x="151" y="62"/>
                          <a:pt x="152" y="66"/>
                        </a:cubicBezTo>
                        <a:cubicBezTo>
                          <a:pt x="154" y="66"/>
                          <a:pt x="154" y="64"/>
                          <a:pt x="156" y="63"/>
                        </a:cubicBezTo>
                        <a:cubicBezTo>
                          <a:pt x="161" y="59"/>
                          <a:pt x="165" y="57"/>
                          <a:pt x="171" y="56"/>
                        </a:cubicBezTo>
                        <a:cubicBezTo>
                          <a:pt x="172" y="57"/>
                          <a:pt x="171" y="59"/>
                          <a:pt x="172" y="60"/>
                        </a:cubicBezTo>
                        <a:cubicBezTo>
                          <a:pt x="172" y="61"/>
                          <a:pt x="175" y="61"/>
                          <a:pt x="175" y="63"/>
                        </a:cubicBezTo>
                        <a:cubicBezTo>
                          <a:pt x="175" y="64"/>
                          <a:pt x="172" y="64"/>
                          <a:pt x="171" y="66"/>
                        </a:cubicBezTo>
                        <a:cubicBezTo>
                          <a:pt x="171" y="67"/>
                          <a:pt x="171" y="69"/>
                          <a:pt x="171" y="70"/>
                        </a:cubicBezTo>
                        <a:cubicBezTo>
                          <a:pt x="166" y="70"/>
                          <a:pt x="164" y="73"/>
                          <a:pt x="159" y="75"/>
                        </a:cubicBezTo>
                        <a:cubicBezTo>
                          <a:pt x="161" y="76"/>
                          <a:pt x="161" y="76"/>
                          <a:pt x="161" y="76"/>
                        </a:cubicBezTo>
                        <a:cubicBezTo>
                          <a:pt x="158" y="77"/>
                          <a:pt x="156" y="76"/>
                          <a:pt x="154" y="78"/>
                        </a:cubicBezTo>
                        <a:cubicBezTo>
                          <a:pt x="157" y="80"/>
                          <a:pt x="158" y="81"/>
                          <a:pt x="161" y="82"/>
                        </a:cubicBezTo>
                        <a:cubicBezTo>
                          <a:pt x="161" y="82"/>
                          <a:pt x="162" y="82"/>
                          <a:pt x="162" y="83"/>
                        </a:cubicBezTo>
                        <a:cubicBezTo>
                          <a:pt x="162" y="85"/>
                          <a:pt x="159" y="86"/>
                          <a:pt x="159" y="88"/>
                        </a:cubicBezTo>
                        <a:cubicBezTo>
                          <a:pt x="158" y="90"/>
                          <a:pt x="159" y="92"/>
                          <a:pt x="158" y="94"/>
                        </a:cubicBezTo>
                        <a:cubicBezTo>
                          <a:pt x="157" y="101"/>
                          <a:pt x="153" y="104"/>
                          <a:pt x="148" y="108"/>
                        </a:cubicBezTo>
                        <a:cubicBezTo>
                          <a:pt x="145" y="111"/>
                          <a:pt x="141" y="110"/>
                          <a:pt x="138" y="113"/>
                        </a:cubicBezTo>
                        <a:cubicBezTo>
                          <a:pt x="139" y="114"/>
                          <a:pt x="140" y="115"/>
                          <a:pt x="141" y="115"/>
                        </a:cubicBezTo>
                        <a:cubicBezTo>
                          <a:pt x="142" y="115"/>
                          <a:pt x="143" y="114"/>
                          <a:pt x="144" y="114"/>
                        </a:cubicBezTo>
                        <a:cubicBezTo>
                          <a:pt x="145" y="114"/>
                          <a:pt x="146" y="114"/>
                          <a:pt x="147" y="114"/>
                        </a:cubicBezTo>
                        <a:cubicBezTo>
                          <a:pt x="147" y="116"/>
                          <a:pt x="148" y="117"/>
                          <a:pt x="148" y="119"/>
                        </a:cubicBezTo>
                        <a:cubicBezTo>
                          <a:pt x="145" y="119"/>
                          <a:pt x="145" y="122"/>
                          <a:pt x="142" y="124"/>
                        </a:cubicBezTo>
                        <a:cubicBezTo>
                          <a:pt x="141" y="125"/>
                          <a:pt x="139" y="125"/>
                          <a:pt x="136" y="125"/>
                        </a:cubicBezTo>
                        <a:cubicBezTo>
                          <a:pt x="134" y="125"/>
                          <a:pt x="134" y="125"/>
                          <a:pt x="134" y="125"/>
                        </a:cubicBezTo>
                        <a:cubicBezTo>
                          <a:pt x="136" y="129"/>
                          <a:pt x="139" y="129"/>
                          <a:pt x="140" y="133"/>
                        </a:cubicBezTo>
                        <a:cubicBezTo>
                          <a:pt x="141" y="136"/>
                          <a:pt x="143" y="136"/>
                          <a:pt x="143" y="139"/>
                        </a:cubicBezTo>
                        <a:cubicBezTo>
                          <a:pt x="143" y="142"/>
                          <a:pt x="141" y="143"/>
                          <a:pt x="141" y="145"/>
                        </a:cubicBezTo>
                        <a:cubicBezTo>
                          <a:pt x="141" y="149"/>
                          <a:pt x="141" y="151"/>
                          <a:pt x="141" y="155"/>
                        </a:cubicBezTo>
                        <a:cubicBezTo>
                          <a:pt x="142" y="155"/>
                          <a:pt x="142" y="155"/>
                          <a:pt x="143" y="155"/>
                        </a:cubicBezTo>
                        <a:cubicBezTo>
                          <a:pt x="152" y="153"/>
                          <a:pt x="152" y="153"/>
                          <a:pt x="152" y="153"/>
                        </a:cubicBezTo>
                        <a:cubicBezTo>
                          <a:pt x="154" y="153"/>
                          <a:pt x="155" y="155"/>
                          <a:pt x="157" y="155"/>
                        </a:cubicBezTo>
                        <a:cubicBezTo>
                          <a:pt x="161" y="157"/>
                          <a:pt x="163" y="157"/>
                          <a:pt x="168" y="158"/>
                        </a:cubicBezTo>
                        <a:cubicBezTo>
                          <a:pt x="167" y="160"/>
                          <a:pt x="166" y="161"/>
                          <a:pt x="166" y="164"/>
                        </a:cubicBezTo>
                        <a:cubicBezTo>
                          <a:pt x="166" y="168"/>
                          <a:pt x="169" y="170"/>
                          <a:pt x="171" y="174"/>
                        </a:cubicBezTo>
                        <a:cubicBezTo>
                          <a:pt x="167" y="174"/>
                          <a:pt x="165" y="174"/>
                          <a:pt x="162" y="174"/>
                        </a:cubicBezTo>
                        <a:cubicBezTo>
                          <a:pt x="160" y="174"/>
                          <a:pt x="159" y="172"/>
                          <a:pt x="157" y="172"/>
                        </a:cubicBezTo>
                        <a:cubicBezTo>
                          <a:pt x="154" y="172"/>
                          <a:pt x="154" y="176"/>
                          <a:pt x="151" y="176"/>
                        </a:cubicBezTo>
                        <a:cubicBezTo>
                          <a:pt x="149" y="176"/>
                          <a:pt x="147" y="175"/>
                          <a:pt x="145" y="175"/>
                        </a:cubicBezTo>
                        <a:cubicBezTo>
                          <a:pt x="138" y="175"/>
                          <a:pt x="137" y="181"/>
                          <a:pt x="134" y="187"/>
                        </a:cubicBezTo>
                        <a:cubicBezTo>
                          <a:pt x="131" y="194"/>
                          <a:pt x="124" y="195"/>
                          <a:pt x="117" y="194"/>
                        </a:cubicBezTo>
                        <a:cubicBezTo>
                          <a:pt x="117" y="195"/>
                          <a:pt x="117" y="195"/>
                          <a:pt x="117" y="195"/>
                        </a:cubicBezTo>
                        <a:cubicBezTo>
                          <a:pt x="117" y="196"/>
                          <a:pt x="118" y="196"/>
                          <a:pt x="118" y="198"/>
                        </a:cubicBezTo>
                        <a:cubicBezTo>
                          <a:pt x="118" y="202"/>
                          <a:pt x="114" y="204"/>
                          <a:pt x="114" y="208"/>
                        </a:cubicBezTo>
                        <a:cubicBezTo>
                          <a:pt x="114" y="210"/>
                          <a:pt x="115" y="211"/>
                          <a:pt x="115" y="213"/>
                        </a:cubicBezTo>
                        <a:cubicBezTo>
                          <a:pt x="115" y="217"/>
                          <a:pt x="113" y="219"/>
                          <a:pt x="113" y="223"/>
                        </a:cubicBezTo>
                        <a:cubicBezTo>
                          <a:pt x="113" y="227"/>
                          <a:pt x="118" y="227"/>
                          <a:pt x="118" y="231"/>
                        </a:cubicBezTo>
                        <a:cubicBezTo>
                          <a:pt x="118" y="233"/>
                          <a:pt x="118" y="234"/>
                          <a:pt x="117" y="236"/>
                        </a:cubicBezTo>
                        <a:cubicBezTo>
                          <a:pt x="114" y="234"/>
                          <a:pt x="113" y="231"/>
                          <a:pt x="110" y="231"/>
                        </a:cubicBezTo>
                        <a:cubicBezTo>
                          <a:pt x="110" y="232"/>
                          <a:pt x="110" y="232"/>
                          <a:pt x="110" y="232"/>
                        </a:cubicBezTo>
                        <a:cubicBezTo>
                          <a:pt x="112" y="235"/>
                          <a:pt x="114" y="237"/>
                          <a:pt x="116" y="240"/>
                        </a:cubicBezTo>
                        <a:cubicBezTo>
                          <a:pt x="118" y="237"/>
                          <a:pt x="120" y="234"/>
                          <a:pt x="123" y="234"/>
                        </a:cubicBezTo>
                        <a:cubicBezTo>
                          <a:pt x="125" y="234"/>
                          <a:pt x="126" y="236"/>
                          <a:pt x="128" y="236"/>
                        </a:cubicBezTo>
                        <a:cubicBezTo>
                          <a:pt x="132" y="236"/>
                          <a:pt x="131" y="230"/>
                          <a:pt x="135" y="230"/>
                        </a:cubicBezTo>
                        <a:cubicBezTo>
                          <a:pt x="137" y="230"/>
                          <a:pt x="138" y="232"/>
                          <a:pt x="140" y="232"/>
                        </a:cubicBezTo>
                        <a:cubicBezTo>
                          <a:pt x="142" y="232"/>
                          <a:pt x="143" y="230"/>
                          <a:pt x="144" y="228"/>
                        </a:cubicBezTo>
                        <a:cubicBezTo>
                          <a:pt x="145" y="226"/>
                          <a:pt x="147" y="226"/>
                          <a:pt x="149" y="224"/>
                        </a:cubicBezTo>
                        <a:cubicBezTo>
                          <a:pt x="150" y="222"/>
                          <a:pt x="151" y="220"/>
                          <a:pt x="154" y="220"/>
                        </a:cubicBezTo>
                        <a:cubicBezTo>
                          <a:pt x="155" y="220"/>
                          <a:pt x="155" y="220"/>
                          <a:pt x="156" y="220"/>
                        </a:cubicBezTo>
                        <a:cubicBezTo>
                          <a:pt x="166" y="220"/>
                          <a:pt x="172" y="215"/>
                          <a:pt x="176" y="206"/>
                        </a:cubicBezTo>
                        <a:cubicBezTo>
                          <a:pt x="176" y="206"/>
                          <a:pt x="176" y="206"/>
                          <a:pt x="176" y="206"/>
                        </a:cubicBezTo>
                        <a:cubicBezTo>
                          <a:pt x="179" y="207"/>
                          <a:pt x="180" y="208"/>
                          <a:pt x="183" y="208"/>
                        </a:cubicBezTo>
                        <a:cubicBezTo>
                          <a:pt x="184" y="206"/>
                          <a:pt x="184" y="203"/>
                          <a:pt x="186" y="202"/>
                        </a:cubicBezTo>
                        <a:cubicBezTo>
                          <a:pt x="188" y="201"/>
                          <a:pt x="190" y="202"/>
                          <a:pt x="192" y="201"/>
                        </a:cubicBezTo>
                        <a:cubicBezTo>
                          <a:pt x="193" y="202"/>
                          <a:pt x="193" y="202"/>
                          <a:pt x="193" y="202"/>
                        </a:cubicBezTo>
                        <a:cubicBezTo>
                          <a:pt x="192" y="202"/>
                          <a:pt x="192" y="203"/>
                          <a:pt x="192" y="204"/>
                        </a:cubicBezTo>
                        <a:cubicBezTo>
                          <a:pt x="192" y="209"/>
                          <a:pt x="193" y="212"/>
                          <a:pt x="194" y="217"/>
                        </a:cubicBezTo>
                        <a:cubicBezTo>
                          <a:pt x="196" y="217"/>
                          <a:pt x="197" y="217"/>
                          <a:pt x="198" y="216"/>
                        </a:cubicBezTo>
                        <a:cubicBezTo>
                          <a:pt x="199" y="215"/>
                          <a:pt x="199" y="212"/>
                          <a:pt x="200" y="212"/>
                        </a:cubicBezTo>
                        <a:cubicBezTo>
                          <a:pt x="203" y="212"/>
                          <a:pt x="204" y="213"/>
                          <a:pt x="207" y="214"/>
                        </a:cubicBezTo>
                        <a:cubicBezTo>
                          <a:pt x="208" y="215"/>
                          <a:pt x="210" y="215"/>
                          <a:pt x="210" y="217"/>
                        </a:cubicBezTo>
                        <a:cubicBezTo>
                          <a:pt x="210" y="218"/>
                          <a:pt x="208" y="218"/>
                          <a:pt x="208" y="220"/>
                        </a:cubicBezTo>
                        <a:cubicBezTo>
                          <a:pt x="208" y="224"/>
                          <a:pt x="209" y="226"/>
                          <a:pt x="209" y="230"/>
                        </a:cubicBezTo>
                        <a:cubicBezTo>
                          <a:pt x="211" y="230"/>
                          <a:pt x="212" y="231"/>
                          <a:pt x="215" y="230"/>
                        </a:cubicBezTo>
                        <a:cubicBezTo>
                          <a:pt x="215" y="231"/>
                          <a:pt x="215" y="231"/>
                          <a:pt x="215" y="231"/>
                        </a:cubicBezTo>
                        <a:cubicBezTo>
                          <a:pt x="215" y="237"/>
                          <a:pt x="212" y="239"/>
                          <a:pt x="212" y="245"/>
                        </a:cubicBezTo>
                        <a:cubicBezTo>
                          <a:pt x="212" y="247"/>
                          <a:pt x="214" y="248"/>
                          <a:pt x="215" y="251"/>
                        </a:cubicBezTo>
                        <a:cubicBezTo>
                          <a:pt x="218" y="252"/>
                          <a:pt x="217" y="256"/>
                          <a:pt x="220" y="256"/>
                        </a:cubicBezTo>
                        <a:cubicBezTo>
                          <a:pt x="222" y="256"/>
                          <a:pt x="224" y="254"/>
                          <a:pt x="226" y="254"/>
                        </a:cubicBezTo>
                        <a:cubicBezTo>
                          <a:pt x="229" y="254"/>
                          <a:pt x="230" y="255"/>
                          <a:pt x="232" y="257"/>
                        </a:cubicBezTo>
                        <a:cubicBezTo>
                          <a:pt x="235" y="260"/>
                          <a:pt x="238" y="260"/>
                          <a:pt x="242" y="262"/>
                        </a:cubicBezTo>
                        <a:cubicBezTo>
                          <a:pt x="241" y="266"/>
                          <a:pt x="241" y="269"/>
                          <a:pt x="238" y="272"/>
                        </a:cubicBezTo>
                        <a:cubicBezTo>
                          <a:pt x="237" y="273"/>
                          <a:pt x="235" y="273"/>
                          <a:pt x="235" y="275"/>
                        </a:cubicBezTo>
                        <a:cubicBezTo>
                          <a:pt x="235" y="275"/>
                          <a:pt x="235" y="275"/>
                          <a:pt x="235" y="276"/>
                        </a:cubicBezTo>
                        <a:cubicBezTo>
                          <a:pt x="235" y="277"/>
                          <a:pt x="234" y="278"/>
                          <a:pt x="234" y="280"/>
                        </a:cubicBezTo>
                        <a:cubicBezTo>
                          <a:pt x="234" y="281"/>
                          <a:pt x="234" y="281"/>
                          <a:pt x="234" y="281"/>
                        </a:cubicBezTo>
                        <a:cubicBezTo>
                          <a:pt x="237" y="281"/>
                          <a:pt x="240" y="284"/>
                          <a:pt x="240" y="287"/>
                        </a:cubicBezTo>
                        <a:cubicBezTo>
                          <a:pt x="240" y="289"/>
                          <a:pt x="239" y="290"/>
                          <a:pt x="239" y="292"/>
                        </a:cubicBezTo>
                        <a:cubicBezTo>
                          <a:pt x="241" y="293"/>
                          <a:pt x="242" y="293"/>
                          <a:pt x="243" y="294"/>
                        </a:cubicBezTo>
                        <a:cubicBezTo>
                          <a:pt x="245" y="293"/>
                          <a:pt x="245" y="290"/>
                          <a:pt x="248" y="289"/>
                        </a:cubicBezTo>
                        <a:cubicBezTo>
                          <a:pt x="251" y="288"/>
                          <a:pt x="256" y="290"/>
                          <a:pt x="256" y="286"/>
                        </a:cubicBezTo>
                        <a:cubicBezTo>
                          <a:pt x="256" y="282"/>
                          <a:pt x="256" y="278"/>
                          <a:pt x="253" y="275"/>
                        </a:cubicBezTo>
                        <a:cubicBezTo>
                          <a:pt x="251" y="273"/>
                          <a:pt x="248" y="272"/>
                          <a:pt x="248" y="269"/>
                        </a:cubicBezTo>
                        <a:cubicBezTo>
                          <a:pt x="248" y="268"/>
                          <a:pt x="250" y="267"/>
                          <a:pt x="251" y="266"/>
                        </a:cubicBezTo>
                        <a:cubicBezTo>
                          <a:pt x="252" y="264"/>
                          <a:pt x="252" y="262"/>
                          <a:pt x="255" y="262"/>
                        </a:cubicBezTo>
                        <a:cubicBezTo>
                          <a:pt x="257" y="262"/>
                          <a:pt x="258" y="262"/>
                          <a:pt x="259" y="263"/>
                        </a:cubicBezTo>
                        <a:cubicBezTo>
                          <a:pt x="262" y="263"/>
                          <a:pt x="263" y="262"/>
                          <a:pt x="265" y="263"/>
                        </a:cubicBezTo>
                        <a:cubicBezTo>
                          <a:pt x="267" y="265"/>
                          <a:pt x="268" y="267"/>
                          <a:pt x="268" y="270"/>
                        </a:cubicBezTo>
                        <a:cubicBezTo>
                          <a:pt x="268" y="274"/>
                          <a:pt x="266" y="276"/>
                          <a:pt x="264" y="280"/>
                        </a:cubicBezTo>
                        <a:cubicBezTo>
                          <a:pt x="262" y="284"/>
                          <a:pt x="262" y="287"/>
                          <a:pt x="259" y="291"/>
                        </a:cubicBezTo>
                        <a:cubicBezTo>
                          <a:pt x="257" y="294"/>
                          <a:pt x="255" y="296"/>
                          <a:pt x="255" y="299"/>
                        </a:cubicBezTo>
                        <a:cubicBezTo>
                          <a:pt x="255" y="301"/>
                          <a:pt x="257" y="301"/>
                          <a:pt x="257" y="303"/>
                        </a:cubicBezTo>
                        <a:cubicBezTo>
                          <a:pt x="257" y="305"/>
                          <a:pt x="255" y="307"/>
                          <a:pt x="255" y="309"/>
                        </a:cubicBezTo>
                        <a:cubicBezTo>
                          <a:pt x="254" y="310"/>
                          <a:pt x="254" y="310"/>
                          <a:pt x="254" y="310"/>
                        </a:cubicBezTo>
                        <a:cubicBezTo>
                          <a:pt x="253" y="309"/>
                          <a:pt x="253" y="309"/>
                          <a:pt x="252" y="309"/>
                        </a:cubicBezTo>
                        <a:cubicBezTo>
                          <a:pt x="248" y="309"/>
                          <a:pt x="246" y="313"/>
                          <a:pt x="246" y="317"/>
                        </a:cubicBezTo>
                        <a:cubicBezTo>
                          <a:pt x="245" y="322"/>
                          <a:pt x="242" y="323"/>
                          <a:pt x="241" y="327"/>
                        </a:cubicBezTo>
                        <a:cubicBezTo>
                          <a:pt x="242" y="327"/>
                          <a:pt x="242" y="328"/>
                          <a:pt x="242" y="328"/>
                        </a:cubicBezTo>
                        <a:cubicBezTo>
                          <a:pt x="243" y="328"/>
                          <a:pt x="243" y="327"/>
                          <a:pt x="243" y="327"/>
                        </a:cubicBezTo>
                        <a:cubicBezTo>
                          <a:pt x="244" y="327"/>
                          <a:pt x="244" y="327"/>
                          <a:pt x="244" y="327"/>
                        </a:cubicBezTo>
                        <a:cubicBezTo>
                          <a:pt x="236" y="348"/>
                          <a:pt x="236" y="348"/>
                          <a:pt x="236" y="348"/>
                        </a:cubicBezTo>
                        <a:cubicBezTo>
                          <a:pt x="237" y="350"/>
                          <a:pt x="239" y="350"/>
                          <a:pt x="239" y="351"/>
                        </a:cubicBezTo>
                        <a:cubicBezTo>
                          <a:pt x="239" y="357"/>
                          <a:pt x="237" y="360"/>
                          <a:pt x="236" y="365"/>
                        </a:cubicBezTo>
                        <a:cubicBezTo>
                          <a:pt x="243" y="367"/>
                          <a:pt x="247" y="367"/>
                          <a:pt x="253" y="369"/>
                        </a:cubicBezTo>
                        <a:cubicBezTo>
                          <a:pt x="253" y="372"/>
                          <a:pt x="253" y="373"/>
                          <a:pt x="253" y="376"/>
                        </a:cubicBezTo>
                        <a:cubicBezTo>
                          <a:pt x="253" y="381"/>
                          <a:pt x="262" y="379"/>
                          <a:pt x="262" y="383"/>
                        </a:cubicBezTo>
                        <a:cubicBezTo>
                          <a:pt x="262" y="389"/>
                          <a:pt x="262" y="389"/>
                          <a:pt x="262" y="389"/>
                        </a:cubicBezTo>
                        <a:cubicBezTo>
                          <a:pt x="262" y="391"/>
                          <a:pt x="264" y="392"/>
                          <a:pt x="265" y="393"/>
                        </a:cubicBezTo>
                        <a:cubicBezTo>
                          <a:pt x="268" y="396"/>
                          <a:pt x="269" y="397"/>
                          <a:pt x="269" y="401"/>
                        </a:cubicBezTo>
                        <a:cubicBezTo>
                          <a:pt x="269" y="409"/>
                          <a:pt x="269" y="409"/>
                          <a:pt x="269" y="409"/>
                        </a:cubicBezTo>
                        <a:cubicBezTo>
                          <a:pt x="269" y="414"/>
                          <a:pt x="273" y="416"/>
                          <a:pt x="273" y="421"/>
                        </a:cubicBezTo>
                        <a:cubicBezTo>
                          <a:pt x="273" y="422"/>
                          <a:pt x="273" y="422"/>
                          <a:pt x="273" y="422"/>
                        </a:cubicBezTo>
                        <a:cubicBezTo>
                          <a:pt x="273" y="423"/>
                          <a:pt x="274" y="424"/>
                          <a:pt x="274" y="425"/>
                        </a:cubicBezTo>
                        <a:cubicBezTo>
                          <a:pt x="274" y="430"/>
                          <a:pt x="274" y="430"/>
                          <a:pt x="274" y="430"/>
                        </a:cubicBezTo>
                        <a:cubicBezTo>
                          <a:pt x="274" y="432"/>
                          <a:pt x="275" y="432"/>
                          <a:pt x="275" y="434"/>
                        </a:cubicBezTo>
                        <a:cubicBezTo>
                          <a:pt x="275" y="439"/>
                          <a:pt x="275" y="439"/>
                          <a:pt x="275" y="439"/>
                        </a:cubicBezTo>
                        <a:cubicBezTo>
                          <a:pt x="275" y="442"/>
                          <a:pt x="279" y="442"/>
                          <a:pt x="282" y="443"/>
                        </a:cubicBezTo>
                        <a:cubicBezTo>
                          <a:pt x="286" y="446"/>
                          <a:pt x="288" y="447"/>
                          <a:pt x="293" y="449"/>
                        </a:cubicBezTo>
                        <a:cubicBezTo>
                          <a:pt x="300" y="452"/>
                          <a:pt x="304" y="453"/>
                          <a:pt x="312" y="453"/>
                        </a:cubicBezTo>
                        <a:cubicBezTo>
                          <a:pt x="312" y="453"/>
                          <a:pt x="312" y="453"/>
                          <a:pt x="312" y="453"/>
                        </a:cubicBezTo>
                        <a:cubicBezTo>
                          <a:pt x="311" y="454"/>
                          <a:pt x="311" y="455"/>
                          <a:pt x="311" y="457"/>
                        </a:cubicBezTo>
                        <a:cubicBezTo>
                          <a:pt x="311" y="459"/>
                          <a:pt x="312" y="460"/>
                          <a:pt x="312" y="462"/>
                        </a:cubicBezTo>
                        <a:cubicBezTo>
                          <a:pt x="312" y="466"/>
                          <a:pt x="312" y="466"/>
                          <a:pt x="312" y="466"/>
                        </a:cubicBezTo>
                        <a:cubicBezTo>
                          <a:pt x="311" y="467"/>
                          <a:pt x="310" y="468"/>
                          <a:pt x="309" y="468"/>
                        </a:cubicBezTo>
                        <a:cubicBezTo>
                          <a:pt x="308" y="468"/>
                          <a:pt x="308" y="468"/>
                          <a:pt x="307" y="468"/>
                        </a:cubicBezTo>
                        <a:cubicBezTo>
                          <a:pt x="299" y="468"/>
                          <a:pt x="293" y="471"/>
                          <a:pt x="289" y="478"/>
                        </a:cubicBezTo>
                        <a:cubicBezTo>
                          <a:pt x="288" y="481"/>
                          <a:pt x="289" y="484"/>
                          <a:pt x="286" y="486"/>
                        </a:cubicBezTo>
                        <a:cubicBezTo>
                          <a:pt x="284" y="489"/>
                          <a:pt x="279" y="489"/>
                          <a:pt x="279" y="493"/>
                        </a:cubicBezTo>
                        <a:cubicBezTo>
                          <a:pt x="278" y="496"/>
                          <a:pt x="275" y="497"/>
                          <a:pt x="273" y="500"/>
                        </a:cubicBezTo>
                        <a:cubicBezTo>
                          <a:pt x="267" y="511"/>
                          <a:pt x="259" y="515"/>
                          <a:pt x="256" y="526"/>
                        </a:cubicBezTo>
                        <a:cubicBezTo>
                          <a:pt x="255" y="527"/>
                          <a:pt x="255" y="528"/>
                          <a:pt x="255" y="529"/>
                        </a:cubicBezTo>
                        <a:cubicBezTo>
                          <a:pt x="255" y="529"/>
                          <a:pt x="255" y="529"/>
                          <a:pt x="255" y="529"/>
                        </a:cubicBezTo>
                        <a:cubicBezTo>
                          <a:pt x="252" y="527"/>
                          <a:pt x="254" y="524"/>
                          <a:pt x="253" y="521"/>
                        </a:cubicBezTo>
                        <a:cubicBezTo>
                          <a:pt x="252" y="518"/>
                          <a:pt x="249" y="517"/>
                          <a:pt x="248" y="514"/>
                        </a:cubicBezTo>
                        <a:cubicBezTo>
                          <a:pt x="247" y="509"/>
                          <a:pt x="240" y="510"/>
                          <a:pt x="234" y="510"/>
                        </a:cubicBezTo>
                        <a:cubicBezTo>
                          <a:pt x="232" y="510"/>
                          <a:pt x="231" y="510"/>
                          <a:pt x="228" y="510"/>
                        </a:cubicBezTo>
                        <a:cubicBezTo>
                          <a:pt x="222" y="513"/>
                          <a:pt x="219" y="516"/>
                          <a:pt x="213" y="517"/>
                        </a:cubicBezTo>
                        <a:cubicBezTo>
                          <a:pt x="211" y="518"/>
                          <a:pt x="211" y="519"/>
                          <a:pt x="209" y="519"/>
                        </a:cubicBezTo>
                        <a:cubicBezTo>
                          <a:pt x="207" y="519"/>
                          <a:pt x="206" y="518"/>
                          <a:pt x="204" y="518"/>
                        </a:cubicBezTo>
                        <a:cubicBezTo>
                          <a:pt x="202" y="518"/>
                          <a:pt x="202" y="520"/>
                          <a:pt x="200" y="520"/>
                        </a:cubicBezTo>
                        <a:cubicBezTo>
                          <a:pt x="198" y="521"/>
                          <a:pt x="196" y="520"/>
                          <a:pt x="194" y="521"/>
                        </a:cubicBezTo>
                        <a:cubicBezTo>
                          <a:pt x="193" y="523"/>
                          <a:pt x="192" y="525"/>
                          <a:pt x="190" y="525"/>
                        </a:cubicBezTo>
                        <a:cubicBezTo>
                          <a:pt x="188" y="525"/>
                          <a:pt x="188" y="523"/>
                          <a:pt x="186" y="523"/>
                        </a:cubicBezTo>
                        <a:cubicBezTo>
                          <a:pt x="184" y="523"/>
                          <a:pt x="183" y="525"/>
                          <a:pt x="183" y="526"/>
                        </a:cubicBezTo>
                        <a:cubicBezTo>
                          <a:pt x="181" y="526"/>
                          <a:pt x="181" y="526"/>
                          <a:pt x="181" y="526"/>
                        </a:cubicBezTo>
                        <a:cubicBezTo>
                          <a:pt x="180" y="526"/>
                          <a:pt x="180" y="526"/>
                          <a:pt x="179" y="526"/>
                        </a:cubicBezTo>
                        <a:cubicBezTo>
                          <a:pt x="176" y="526"/>
                          <a:pt x="174" y="524"/>
                          <a:pt x="174" y="522"/>
                        </a:cubicBezTo>
                        <a:cubicBezTo>
                          <a:pt x="174" y="519"/>
                          <a:pt x="176" y="518"/>
                          <a:pt x="176" y="515"/>
                        </a:cubicBezTo>
                        <a:cubicBezTo>
                          <a:pt x="176" y="510"/>
                          <a:pt x="171" y="509"/>
                          <a:pt x="166" y="509"/>
                        </a:cubicBezTo>
                        <a:cubicBezTo>
                          <a:pt x="162" y="509"/>
                          <a:pt x="161" y="511"/>
                          <a:pt x="157" y="511"/>
                        </a:cubicBezTo>
                        <a:cubicBezTo>
                          <a:pt x="154" y="511"/>
                          <a:pt x="150" y="512"/>
                          <a:pt x="150" y="509"/>
                        </a:cubicBezTo>
                        <a:cubicBezTo>
                          <a:pt x="150" y="508"/>
                          <a:pt x="150" y="507"/>
                          <a:pt x="150" y="506"/>
                        </a:cubicBezTo>
                        <a:cubicBezTo>
                          <a:pt x="150" y="505"/>
                          <a:pt x="148" y="504"/>
                          <a:pt x="147" y="504"/>
                        </a:cubicBezTo>
                        <a:cubicBezTo>
                          <a:pt x="144" y="504"/>
                          <a:pt x="143" y="507"/>
                          <a:pt x="141" y="509"/>
                        </a:cubicBezTo>
                        <a:cubicBezTo>
                          <a:pt x="140" y="508"/>
                          <a:pt x="138" y="507"/>
                          <a:pt x="138" y="505"/>
                        </a:cubicBezTo>
                        <a:cubicBezTo>
                          <a:pt x="138" y="503"/>
                          <a:pt x="140" y="502"/>
                          <a:pt x="141" y="500"/>
                        </a:cubicBezTo>
                        <a:cubicBezTo>
                          <a:pt x="143" y="494"/>
                          <a:pt x="146" y="491"/>
                          <a:pt x="150" y="486"/>
                        </a:cubicBezTo>
                        <a:cubicBezTo>
                          <a:pt x="151" y="483"/>
                          <a:pt x="150" y="481"/>
                          <a:pt x="152" y="479"/>
                        </a:cubicBezTo>
                        <a:cubicBezTo>
                          <a:pt x="155" y="473"/>
                          <a:pt x="157" y="471"/>
                          <a:pt x="159" y="464"/>
                        </a:cubicBezTo>
                        <a:cubicBezTo>
                          <a:pt x="154" y="469"/>
                          <a:pt x="153" y="474"/>
                          <a:pt x="146" y="476"/>
                        </a:cubicBezTo>
                        <a:cubicBezTo>
                          <a:pt x="144" y="477"/>
                          <a:pt x="141" y="478"/>
                          <a:pt x="140" y="480"/>
                        </a:cubicBezTo>
                        <a:cubicBezTo>
                          <a:pt x="138" y="483"/>
                          <a:pt x="138" y="487"/>
                          <a:pt x="135" y="487"/>
                        </a:cubicBezTo>
                        <a:cubicBezTo>
                          <a:pt x="134" y="487"/>
                          <a:pt x="134" y="486"/>
                          <a:pt x="133" y="486"/>
                        </a:cubicBezTo>
                        <a:cubicBezTo>
                          <a:pt x="131" y="486"/>
                          <a:pt x="130" y="488"/>
                          <a:pt x="128" y="490"/>
                        </a:cubicBezTo>
                        <a:cubicBezTo>
                          <a:pt x="127" y="491"/>
                          <a:pt x="125" y="490"/>
                          <a:pt x="123" y="492"/>
                        </a:cubicBezTo>
                        <a:cubicBezTo>
                          <a:pt x="122" y="493"/>
                          <a:pt x="123" y="494"/>
                          <a:pt x="122" y="495"/>
                        </a:cubicBezTo>
                        <a:cubicBezTo>
                          <a:pt x="120" y="496"/>
                          <a:pt x="119" y="495"/>
                          <a:pt x="118" y="497"/>
                        </a:cubicBezTo>
                        <a:cubicBezTo>
                          <a:pt x="118" y="498"/>
                          <a:pt x="118" y="499"/>
                          <a:pt x="117" y="501"/>
                        </a:cubicBezTo>
                        <a:cubicBezTo>
                          <a:pt x="117" y="502"/>
                          <a:pt x="115" y="502"/>
                          <a:pt x="114" y="502"/>
                        </a:cubicBezTo>
                        <a:cubicBezTo>
                          <a:pt x="112" y="503"/>
                          <a:pt x="111" y="505"/>
                          <a:pt x="109" y="505"/>
                        </a:cubicBezTo>
                        <a:cubicBezTo>
                          <a:pt x="107" y="505"/>
                          <a:pt x="103" y="504"/>
                          <a:pt x="103" y="507"/>
                        </a:cubicBezTo>
                        <a:cubicBezTo>
                          <a:pt x="103" y="509"/>
                          <a:pt x="105" y="511"/>
                          <a:pt x="107" y="511"/>
                        </a:cubicBezTo>
                        <a:cubicBezTo>
                          <a:pt x="109" y="511"/>
                          <a:pt x="109" y="510"/>
                          <a:pt x="111" y="510"/>
                        </a:cubicBezTo>
                        <a:cubicBezTo>
                          <a:pt x="110" y="513"/>
                          <a:pt x="107" y="515"/>
                          <a:pt x="104" y="515"/>
                        </a:cubicBezTo>
                        <a:cubicBezTo>
                          <a:pt x="102" y="515"/>
                          <a:pt x="101" y="515"/>
                          <a:pt x="98" y="515"/>
                        </a:cubicBezTo>
                        <a:cubicBezTo>
                          <a:pt x="99" y="515"/>
                          <a:pt x="99" y="515"/>
                          <a:pt x="99" y="515"/>
                        </a:cubicBezTo>
                        <a:cubicBezTo>
                          <a:pt x="99" y="516"/>
                          <a:pt x="99" y="516"/>
                          <a:pt x="99" y="516"/>
                        </a:cubicBezTo>
                        <a:cubicBezTo>
                          <a:pt x="96" y="516"/>
                          <a:pt x="96" y="516"/>
                          <a:pt x="96" y="516"/>
                        </a:cubicBezTo>
                        <a:cubicBezTo>
                          <a:pt x="93" y="516"/>
                          <a:pt x="92" y="520"/>
                          <a:pt x="90" y="523"/>
                        </a:cubicBezTo>
                        <a:cubicBezTo>
                          <a:pt x="90" y="519"/>
                          <a:pt x="90" y="519"/>
                          <a:pt x="90" y="519"/>
                        </a:cubicBezTo>
                        <a:cubicBezTo>
                          <a:pt x="90" y="517"/>
                          <a:pt x="90" y="517"/>
                          <a:pt x="90" y="517"/>
                        </a:cubicBezTo>
                        <a:cubicBezTo>
                          <a:pt x="90" y="517"/>
                          <a:pt x="90" y="516"/>
                          <a:pt x="90" y="516"/>
                        </a:cubicBezTo>
                        <a:cubicBezTo>
                          <a:pt x="88" y="516"/>
                          <a:pt x="88" y="516"/>
                          <a:pt x="87" y="516"/>
                        </a:cubicBezTo>
                        <a:cubicBezTo>
                          <a:pt x="86" y="516"/>
                          <a:pt x="85" y="515"/>
                          <a:pt x="85" y="515"/>
                        </a:cubicBezTo>
                        <a:cubicBezTo>
                          <a:pt x="81" y="512"/>
                          <a:pt x="79" y="510"/>
                          <a:pt x="75" y="510"/>
                        </a:cubicBezTo>
                        <a:cubicBezTo>
                          <a:pt x="74" y="510"/>
                          <a:pt x="74" y="510"/>
                          <a:pt x="74" y="510"/>
                        </a:cubicBezTo>
                        <a:cubicBezTo>
                          <a:pt x="74" y="510"/>
                          <a:pt x="74" y="510"/>
                          <a:pt x="74" y="510"/>
                        </a:cubicBezTo>
                        <a:cubicBezTo>
                          <a:pt x="76" y="505"/>
                          <a:pt x="77" y="500"/>
                          <a:pt x="79" y="493"/>
                        </a:cubicBezTo>
                        <a:cubicBezTo>
                          <a:pt x="82" y="484"/>
                          <a:pt x="85" y="478"/>
                          <a:pt x="85" y="468"/>
                        </a:cubicBezTo>
                        <a:cubicBezTo>
                          <a:pt x="88" y="461"/>
                          <a:pt x="88" y="455"/>
                          <a:pt x="88" y="448"/>
                        </a:cubicBezTo>
                        <a:cubicBezTo>
                          <a:pt x="88" y="433"/>
                          <a:pt x="88" y="433"/>
                          <a:pt x="88" y="433"/>
                        </a:cubicBezTo>
                        <a:cubicBezTo>
                          <a:pt x="86" y="420"/>
                          <a:pt x="86" y="420"/>
                          <a:pt x="86" y="420"/>
                        </a:cubicBezTo>
                        <a:cubicBezTo>
                          <a:pt x="86" y="416"/>
                          <a:pt x="86" y="416"/>
                          <a:pt x="86" y="416"/>
                        </a:cubicBezTo>
                        <a:cubicBezTo>
                          <a:pt x="86" y="399"/>
                          <a:pt x="78" y="391"/>
                          <a:pt x="68" y="378"/>
                        </a:cubicBezTo>
                        <a:cubicBezTo>
                          <a:pt x="66" y="374"/>
                          <a:pt x="65" y="372"/>
                          <a:pt x="63" y="368"/>
                        </a:cubicBezTo>
                        <a:cubicBezTo>
                          <a:pt x="58" y="362"/>
                          <a:pt x="53" y="359"/>
                          <a:pt x="47" y="353"/>
                        </a:cubicBezTo>
                        <a:cubicBezTo>
                          <a:pt x="42" y="348"/>
                          <a:pt x="38" y="344"/>
                          <a:pt x="32" y="340"/>
                        </a:cubicBezTo>
                        <a:cubicBezTo>
                          <a:pt x="27" y="338"/>
                          <a:pt x="25" y="335"/>
                          <a:pt x="20" y="335"/>
                        </a:cubicBezTo>
                        <a:cubicBezTo>
                          <a:pt x="19" y="335"/>
                          <a:pt x="18" y="336"/>
                          <a:pt x="17" y="336"/>
                        </a:cubicBezTo>
                        <a:cubicBezTo>
                          <a:pt x="17" y="336"/>
                          <a:pt x="17" y="336"/>
                          <a:pt x="17" y="336"/>
                        </a:cubicBezTo>
                        <a:cubicBezTo>
                          <a:pt x="18" y="329"/>
                          <a:pt x="22" y="327"/>
                          <a:pt x="26" y="322"/>
                        </a:cubicBezTo>
                        <a:cubicBezTo>
                          <a:pt x="30" y="319"/>
                          <a:pt x="31" y="315"/>
                          <a:pt x="35" y="313"/>
                        </a:cubicBezTo>
                        <a:cubicBezTo>
                          <a:pt x="37" y="311"/>
                          <a:pt x="39" y="312"/>
                          <a:pt x="40" y="310"/>
                        </a:cubicBezTo>
                        <a:cubicBezTo>
                          <a:pt x="42" y="308"/>
                          <a:pt x="41" y="306"/>
                          <a:pt x="41" y="303"/>
                        </a:cubicBezTo>
                        <a:cubicBezTo>
                          <a:pt x="41" y="300"/>
                          <a:pt x="43" y="298"/>
                          <a:pt x="45" y="297"/>
                        </a:cubicBezTo>
                        <a:cubicBezTo>
                          <a:pt x="47" y="296"/>
                          <a:pt x="50" y="296"/>
                          <a:pt x="50" y="293"/>
                        </a:cubicBezTo>
                        <a:cubicBezTo>
                          <a:pt x="50" y="287"/>
                          <a:pt x="49" y="283"/>
                          <a:pt x="49" y="277"/>
                        </a:cubicBezTo>
                        <a:cubicBezTo>
                          <a:pt x="49" y="275"/>
                          <a:pt x="50" y="274"/>
                          <a:pt x="50" y="272"/>
                        </a:cubicBezTo>
                        <a:cubicBezTo>
                          <a:pt x="50" y="268"/>
                          <a:pt x="49" y="266"/>
                          <a:pt x="47" y="262"/>
                        </a:cubicBezTo>
                        <a:cubicBezTo>
                          <a:pt x="46" y="260"/>
                          <a:pt x="47" y="258"/>
                          <a:pt x="44" y="256"/>
                        </a:cubicBezTo>
                        <a:cubicBezTo>
                          <a:pt x="43" y="255"/>
                          <a:pt x="41" y="255"/>
                          <a:pt x="39" y="253"/>
                        </a:cubicBezTo>
                        <a:cubicBezTo>
                          <a:pt x="35" y="249"/>
                          <a:pt x="32" y="245"/>
                          <a:pt x="26" y="244"/>
                        </a:cubicBezTo>
                        <a:cubicBezTo>
                          <a:pt x="22" y="245"/>
                          <a:pt x="22" y="245"/>
                          <a:pt x="22" y="245"/>
                        </a:cubicBezTo>
                        <a:cubicBezTo>
                          <a:pt x="19" y="242"/>
                          <a:pt x="21" y="238"/>
                          <a:pt x="19" y="235"/>
                        </a:cubicBezTo>
                        <a:cubicBezTo>
                          <a:pt x="18" y="232"/>
                          <a:pt x="15" y="232"/>
                          <a:pt x="15" y="229"/>
                        </a:cubicBezTo>
                        <a:cubicBezTo>
                          <a:pt x="15" y="227"/>
                          <a:pt x="17" y="226"/>
                          <a:pt x="19" y="224"/>
                        </a:cubicBezTo>
                        <a:cubicBezTo>
                          <a:pt x="20" y="223"/>
                          <a:pt x="20" y="222"/>
                          <a:pt x="20" y="220"/>
                        </a:cubicBezTo>
                        <a:cubicBezTo>
                          <a:pt x="20" y="216"/>
                          <a:pt x="13" y="217"/>
                          <a:pt x="13" y="213"/>
                        </a:cubicBezTo>
                        <a:cubicBezTo>
                          <a:pt x="12" y="208"/>
                          <a:pt x="15" y="204"/>
                          <a:pt x="11" y="202"/>
                        </a:cubicBezTo>
                        <a:cubicBezTo>
                          <a:pt x="9" y="201"/>
                          <a:pt x="7" y="202"/>
                          <a:pt x="6" y="200"/>
                        </a:cubicBezTo>
                        <a:cubicBezTo>
                          <a:pt x="4" y="196"/>
                          <a:pt x="5" y="193"/>
                          <a:pt x="4" y="188"/>
                        </a:cubicBezTo>
                        <a:cubicBezTo>
                          <a:pt x="4" y="186"/>
                          <a:pt x="2" y="186"/>
                          <a:pt x="2" y="183"/>
                        </a:cubicBezTo>
                        <a:cubicBezTo>
                          <a:pt x="2" y="181"/>
                          <a:pt x="4" y="180"/>
                          <a:pt x="4" y="178"/>
                        </a:cubicBezTo>
                        <a:cubicBezTo>
                          <a:pt x="4" y="173"/>
                          <a:pt x="0" y="171"/>
                          <a:pt x="0" y="167"/>
                        </a:cubicBezTo>
                        <a:cubicBezTo>
                          <a:pt x="0" y="165"/>
                          <a:pt x="1" y="165"/>
                          <a:pt x="2" y="164"/>
                        </a:cubicBezTo>
                        <a:cubicBezTo>
                          <a:pt x="6" y="166"/>
                          <a:pt x="6" y="166"/>
                          <a:pt x="6" y="166"/>
                        </a:cubicBezTo>
                        <a:cubicBezTo>
                          <a:pt x="8" y="164"/>
                          <a:pt x="10" y="163"/>
                          <a:pt x="10" y="161"/>
                        </a:cubicBezTo>
                        <a:cubicBezTo>
                          <a:pt x="10" y="158"/>
                          <a:pt x="10" y="156"/>
                          <a:pt x="10" y="154"/>
                        </a:cubicBezTo>
                        <a:cubicBezTo>
                          <a:pt x="10" y="149"/>
                          <a:pt x="7" y="147"/>
                          <a:pt x="7" y="143"/>
                        </a:cubicBezTo>
                        <a:cubicBezTo>
                          <a:pt x="7" y="141"/>
                          <a:pt x="7" y="141"/>
                          <a:pt x="7" y="141"/>
                        </a:cubicBezTo>
                        <a:cubicBezTo>
                          <a:pt x="7" y="141"/>
                          <a:pt x="8" y="141"/>
                          <a:pt x="9" y="141"/>
                        </a:cubicBezTo>
                        <a:cubicBezTo>
                          <a:pt x="12" y="141"/>
                          <a:pt x="15" y="142"/>
                          <a:pt x="18" y="142"/>
                        </a:cubicBezTo>
                        <a:cubicBezTo>
                          <a:pt x="21" y="142"/>
                          <a:pt x="22" y="142"/>
                          <a:pt x="25" y="142"/>
                        </a:cubicBezTo>
                        <a:cubicBezTo>
                          <a:pt x="25" y="139"/>
                          <a:pt x="25" y="139"/>
                          <a:pt x="25" y="139"/>
                        </a:cubicBezTo>
                        <a:cubicBezTo>
                          <a:pt x="25" y="135"/>
                          <a:pt x="20" y="133"/>
                          <a:pt x="20" y="129"/>
                        </a:cubicBezTo>
                        <a:cubicBezTo>
                          <a:pt x="20" y="124"/>
                          <a:pt x="21" y="120"/>
                          <a:pt x="24" y="1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1" name="Google Shape;51;p4"/>
                  <p:cNvSpPr/>
                  <p:nvPr/>
                </p:nvSpPr>
                <p:spPr>
                  <a:xfrm>
                    <a:off x="6497638" y="1630363"/>
                    <a:ext cx="554038" cy="511175"/>
                  </a:xfrm>
                  <a:custGeom>
                    <a:avLst/>
                    <a:gdLst/>
                    <a:ahLst/>
                    <a:cxnLst/>
                    <a:rect l="l" t="t" r="r" b="b"/>
                    <a:pathLst>
                      <a:path w="379" h="350" extrusionOk="0">
                        <a:moveTo>
                          <a:pt x="83" y="0"/>
                        </a:moveTo>
                        <a:cubicBezTo>
                          <a:pt x="82" y="0"/>
                          <a:pt x="81" y="1"/>
                          <a:pt x="80" y="2"/>
                        </a:cubicBezTo>
                        <a:cubicBezTo>
                          <a:pt x="82" y="4"/>
                          <a:pt x="82" y="5"/>
                          <a:pt x="83" y="7"/>
                        </a:cubicBezTo>
                        <a:cubicBezTo>
                          <a:pt x="84" y="7"/>
                          <a:pt x="84" y="7"/>
                          <a:pt x="84" y="7"/>
                        </a:cubicBezTo>
                        <a:cubicBezTo>
                          <a:pt x="86" y="5"/>
                          <a:pt x="87" y="4"/>
                          <a:pt x="88" y="1"/>
                        </a:cubicBezTo>
                        <a:cubicBezTo>
                          <a:pt x="86" y="0"/>
                          <a:pt x="85" y="0"/>
                          <a:pt x="83" y="0"/>
                        </a:cubicBezTo>
                        <a:close/>
                        <a:moveTo>
                          <a:pt x="232" y="49"/>
                        </a:moveTo>
                        <a:cubicBezTo>
                          <a:pt x="231" y="49"/>
                          <a:pt x="230" y="49"/>
                          <a:pt x="229" y="50"/>
                        </a:cubicBezTo>
                        <a:cubicBezTo>
                          <a:pt x="230" y="51"/>
                          <a:pt x="231" y="52"/>
                          <a:pt x="232" y="52"/>
                        </a:cubicBezTo>
                        <a:cubicBezTo>
                          <a:pt x="233" y="52"/>
                          <a:pt x="234" y="51"/>
                          <a:pt x="234" y="50"/>
                        </a:cubicBezTo>
                        <a:cubicBezTo>
                          <a:pt x="234" y="49"/>
                          <a:pt x="233" y="49"/>
                          <a:pt x="232" y="49"/>
                        </a:cubicBezTo>
                        <a:close/>
                        <a:moveTo>
                          <a:pt x="112" y="69"/>
                        </a:moveTo>
                        <a:cubicBezTo>
                          <a:pt x="111" y="68"/>
                          <a:pt x="111" y="67"/>
                          <a:pt x="110" y="67"/>
                        </a:cubicBezTo>
                        <a:cubicBezTo>
                          <a:pt x="109" y="69"/>
                          <a:pt x="109" y="71"/>
                          <a:pt x="109" y="74"/>
                        </a:cubicBezTo>
                        <a:cubicBezTo>
                          <a:pt x="109" y="75"/>
                          <a:pt x="109" y="75"/>
                          <a:pt x="109" y="75"/>
                        </a:cubicBezTo>
                        <a:cubicBezTo>
                          <a:pt x="111" y="74"/>
                          <a:pt x="112" y="73"/>
                          <a:pt x="114" y="70"/>
                        </a:cubicBezTo>
                        <a:cubicBezTo>
                          <a:pt x="112" y="69"/>
                          <a:pt x="112" y="69"/>
                          <a:pt x="112" y="69"/>
                        </a:cubicBezTo>
                        <a:close/>
                        <a:moveTo>
                          <a:pt x="33" y="16"/>
                        </a:moveTo>
                        <a:cubicBezTo>
                          <a:pt x="34" y="19"/>
                          <a:pt x="34" y="21"/>
                          <a:pt x="35" y="25"/>
                        </a:cubicBezTo>
                        <a:cubicBezTo>
                          <a:pt x="38" y="33"/>
                          <a:pt x="41" y="38"/>
                          <a:pt x="46" y="46"/>
                        </a:cubicBezTo>
                        <a:cubicBezTo>
                          <a:pt x="50" y="52"/>
                          <a:pt x="52" y="56"/>
                          <a:pt x="56" y="61"/>
                        </a:cubicBezTo>
                        <a:cubicBezTo>
                          <a:pt x="61" y="66"/>
                          <a:pt x="66" y="68"/>
                          <a:pt x="69" y="74"/>
                        </a:cubicBezTo>
                        <a:cubicBezTo>
                          <a:pt x="68" y="75"/>
                          <a:pt x="68" y="75"/>
                          <a:pt x="67" y="75"/>
                        </a:cubicBezTo>
                        <a:cubicBezTo>
                          <a:pt x="58" y="75"/>
                          <a:pt x="52" y="69"/>
                          <a:pt x="48" y="61"/>
                        </a:cubicBezTo>
                        <a:cubicBezTo>
                          <a:pt x="48" y="60"/>
                          <a:pt x="48" y="60"/>
                          <a:pt x="48" y="60"/>
                        </a:cubicBezTo>
                        <a:cubicBezTo>
                          <a:pt x="53" y="60"/>
                          <a:pt x="53" y="60"/>
                          <a:pt x="53" y="60"/>
                        </a:cubicBezTo>
                        <a:cubicBezTo>
                          <a:pt x="48" y="55"/>
                          <a:pt x="44" y="53"/>
                          <a:pt x="41" y="47"/>
                        </a:cubicBezTo>
                        <a:cubicBezTo>
                          <a:pt x="39" y="43"/>
                          <a:pt x="41" y="38"/>
                          <a:pt x="37" y="36"/>
                        </a:cubicBezTo>
                        <a:cubicBezTo>
                          <a:pt x="36" y="37"/>
                          <a:pt x="36" y="37"/>
                          <a:pt x="36" y="37"/>
                        </a:cubicBezTo>
                        <a:cubicBezTo>
                          <a:pt x="36" y="37"/>
                          <a:pt x="36" y="38"/>
                          <a:pt x="36" y="38"/>
                        </a:cubicBezTo>
                        <a:cubicBezTo>
                          <a:pt x="36" y="41"/>
                          <a:pt x="38" y="43"/>
                          <a:pt x="38" y="46"/>
                        </a:cubicBezTo>
                        <a:cubicBezTo>
                          <a:pt x="38" y="49"/>
                          <a:pt x="34" y="49"/>
                          <a:pt x="34" y="52"/>
                        </a:cubicBezTo>
                        <a:cubicBezTo>
                          <a:pt x="34" y="54"/>
                          <a:pt x="35" y="54"/>
                          <a:pt x="35" y="55"/>
                        </a:cubicBezTo>
                        <a:cubicBezTo>
                          <a:pt x="34" y="60"/>
                          <a:pt x="34" y="60"/>
                          <a:pt x="34" y="60"/>
                        </a:cubicBezTo>
                        <a:cubicBezTo>
                          <a:pt x="34" y="61"/>
                          <a:pt x="35" y="62"/>
                          <a:pt x="35" y="62"/>
                        </a:cubicBezTo>
                        <a:cubicBezTo>
                          <a:pt x="37" y="62"/>
                          <a:pt x="37" y="62"/>
                          <a:pt x="37" y="62"/>
                        </a:cubicBezTo>
                        <a:cubicBezTo>
                          <a:pt x="40" y="64"/>
                          <a:pt x="38" y="68"/>
                          <a:pt x="40" y="71"/>
                        </a:cubicBezTo>
                        <a:cubicBezTo>
                          <a:pt x="44" y="75"/>
                          <a:pt x="50" y="71"/>
                          <a:pt x="55" y="74"/>
                        </a:cubicBezTo>
                        <a:cubicBezTo>
                          <a:pt x="61" y="76"/>
                          <a:pt x="64" y="78"/>
                          <a:pt x="70" y="78"/>
                        </a:cubicBezTo>
                        <a:cubicBezTo>
                          <a:pt x="71" y="78"/>
                          <a:pt x="71" y="78"/>
                          <a:pt x="72" y="78"/>
                        </a:cubicBezTo>
                        <a:cubicBezTo>
                          <a:pt x="72" y="75"/>
                          <a:pt x="72" y="75"/>
                          <a:pt x="72" y="75"/>
                        </a:cubicBezTo>
                        <a:cubicBezTo>
                          <a:pt x="72" y="68"/>
                          <a:pt x="78" y="77"/>
                          <a:pt x="85" y="80"/>
                        </a:cubicBezTo>
                        <a:cubicBezTo>
                          <a:pt x="93" y="86"/>
                          <a:pt x="98" y="90"/>
                          <a:pt x="107" y="93"/>
                        </a:cubicBezTo>
                        <a:cubicBezTo>
                          <a:pt x="115" y="96"/>
                          <a:pt x="119" y="100"/>
                          <a:pt x="126" y="105"/>
                        </a:cubicBezTo>
                        <a:cubicBezTo>
                          <a:pt x="132" y="108"/>
                          <a:pt x="136" y="109"/>
                          <a:pt x="141" y="112"/>
                        </a:cubicBezTo>
                        <a:cubicBezTo>
                          <a:pt x="151" y="116"/>
                          <a:pt x="155" y="120"/>
                          <a:pt x="165" y="124"/>
                        </a:cubicBezTo>
                        <a:cubicBezTo>
                          <a:pt x="175" y="127"/>
                          <a:pt x="181" y="127"/>
                          <a:pt x="191" y="130"/>
                        </a:cubicBezTo>
                        <a:cubicBezTo>
                          <a:pt x="196" y="132"/>
                          <a:pt x="199" y="134"/>
                          <a:pt x="204" y="137"/>
                        </a:cubicBezTo>
                        <a:cubicBezTo>
                          <a:pt x="207" y="139"/>
                          <a:pt x="210" y="139"/>
                          <a:pt x="214" y="141"/>
                        </a:cubicBezTo>
                        <a:cubicBezTo>
                          <a:pt x="216" y="141"/>
                          <a:pt x="217" y="140"/>
                          <a:pt x="218" y="140"/>
                        </a:cubicBezTo>
                        <a:cubicBezTo>
                          <a:pt x="230" y="140"/>
                          <a:pt x="237" y="143"/>
                          <a:pt x="249" y="143"/>
                        </a:cubicBezTo>
                        <a:cubicBezTo>
                          <a:pt x="262" y="143"/>
                          <a:pt x="269" y="140"/>
                          <a:pt x="279" y="134"/>
                        </a:cubicBezTo>
                        <a:cubicBezTo>
                          <a:pt x="285" y="131"/>
                          <a:pt x="287" y="127"/>
                          <a:pt x="292" y="122"/>
                        </a:cubicBezTo>
                        <a:cubicBezTo>
                          <a:pt x="295" y="119"/>
                          <a:pt x="293" y="115"/>
                          <a:pt x="296" y="112"/>
                        </a:cubicBezTo>
                        <a:cubicBezTo>
                          <a:pt x="298" y="111"/>
                          <a:pt x="298" y="109"/>
                          <a:pt x="299" y="109"/>
                        </a:cubicBezTo>
                        <a:cubicBezTo>
                          <a:pt x="300" y="109"/>
                          <a:pt x="301" y="110"/>
                          <a:pt x="301" y="110"/>
                        </a:cubicBezTo>
                        <a:cubicBezTo>
                          <a:pt x="305" y="110"/>
                          <a:pt x="305" y="105"/>
                          <a:pt x="306" y="101"/>
                        </a:cubicBezTo>
                        <a:cubicBezTo>
                          <a:pt x="308" y="96"/>
                          <a:pt x="312" y="94"/>
                          <a:pt x="314" y="89"/>
                        </a:cubicBezTo>
                        <a:cubicBezTo>
                          <a:pt x="316" y="86"/>
                          <a:pt x="315" y="83"/>
                          <a:pt x="318" y="82"/>
                        </a:cubicBezTo>
                        <a:cubicBezTo>
                          <a:pt x="321" y="80"/>
                          <a:pt x="323" y="82"/>
                          <a:pt x="327" y="81"/>
                        </a:cubicBezTo>
                        <a:cubicBezTo>
                          <a:pt x="329" y="80"/>
                          <a:pt x="329" y="77"/>
                          <a:pt x="332" y="77"/>
                        </a:cubicBezTo>
                        <a:cubicBezTo>
                          <a:pt x="334" y="77"/>
                          <a:pt x="334" y="78"/>
                          <a:pt x="336" y="78"/>
                        </a:cubicBezTo>
                        <a:cubicBezTo>
                          <a:pt x="338" y="78"/>
                          <a:pt x="338" y="76"/>
                          <a:pt x="339" y="75"/>
                        </a:cubicBezTo>
                        <a:cubicBezTo>
                          <a:pt x="340" y="71"/>
                          <a:pt x="343" y="70"/>
                          <a:pt x="346" y="70"/>
                        </a:cubicBezTo>
                        <a:cubicBezTo>
                          <a:pt x="351" y="69"/>
                          <a:pt x="353" y="66"/>
                          <a:pt x="356" y="63"/>
                        </a:cubicBezTo>
                        <a:cubicBezTo>
                          <a:pt x="357" y="61"/>
                          <a:pt x="359" y="61"/>
                          <a:pt x="359" y="60"/>
                        </a:cubicBezTo>
                        <a:cubicBezTo>
                          <a:pt x="359" y="58"/>
                          <a:pt x="359" y="56"/>
                          <a:pt x="358" y="54"/>
                        </a:cubicBezTo>
                        <a:cubicBezTo>
                          <a:pt x="358" y="54"/>
                          <a:pt x="359" y="54"/>
                          <a:pt x="359" y="54"/>
                        </a:cubicBezTo>
                        <a:cubicBezTo>
                          <a:pt x="361" y="54"/>
                          <a:pt x="362" y="55"/>
                          <a:pt x="363" y="55"/>
                        </a:cubicBezTo>
                        <a:cubicBezTo>
                          <a:pt x="368" y="55"/>
                          <a:pt x="368" y="55"/>
                          <a:pt x="368" y="55"/>
                        </a:cubicBezTo>
                        <a:cubicBezTo>
                          <a:pt x="371" y="55"/>
                          <a:pt x="373" y="54"/>
                          <a:pt x="375" y="54"/>
                        </a:cubicBezTo>
                        <a:cubicBezTo>
                          <a:pt x="375" y="54"/>
                          <a:pt x="375" y="54"/>
                          <a:pt x="375" y="54"/>
                        </a:cubicBezTo>
                        <a:cubicBezTo>
                          <a:pt x="375" y="55"/>
                          <a:pt x="375" y="55"/>
                          <a:pt x="375" y="55"/>
                        </a:cubicBezTo>
                        <a:cubicBezTo>
                          <a:pt x="375" y="59"/>
                          <a:pt x="376" y="61"/>
                          <a:pt x="379" y="64"/>
                        </a:cubicBezTo>
                        <a:cubicBezTo>
                          <a:pt x="378" y="65"/>
                          <a:pt x="378" y="65"/>
                          <a:pt x="378" y="65"/>
                        </a:cubicBezTo>
                        <a:cubicBezTo>
                          <a:pt x="359" y="68"/>
                          <a:pt x="359" y="68"/>
                          <a:pt x="359" y="68"/>
                        </a:cubicBezTo>
                        <a:cubicBezTo>
                          <a:pt x="359" y="69"/>
                          <a:pt x="359" y="69"/>
                          <a:pt x="359" y="69"/>
                        </a:cubicBezTo>
                        <a:cubicBezTo>
                          <a:pt x="360" y="73"/>
                          <a:pt x="361" y="75"/>
                          <a:pt x="361" y="80"/>
                        </a:cubicBezTo>
                        <a:cubicBezTo>
                          <a:pt x="361" y="84"/>
                          <a:pt x="361" y="84"/>
                          <a:pt x="361" y="84"/>
                        </a:cubicBezTo>
                        <a:cubicBezTo>
                          <a:pt x="361" y="88"/>
                          <a:pt x="361" y="92"/>
                          <a:pt x="358" y="94"/>
                        </a:cubicBezTo>
                        <a:cubicBezTo>
                          <a:pt x="359" y="96"/>
                          <a:pt x="359" y="98"/>
                          <a:pt x="360" y="98"/>
                        </a:cubicBezTo>
                        <a:cubicBezTo>
                          <a:pt x="364" y="98"/>
                          <a:pt x="365" y="93"/>
                          <a:pt x="369" y="93"/>
                        </a:cubicBezTo>
                        <a:cubicBezTo>
                          <a:pt x="371" y="93"/>
                          <a:pt x="370" y="96"/>
                          <a:pt x="372" y="98"/>
                        </a:cubicBezTo>
                        <a:cubicBezTo>
                          <a:pt x="373" y="99"/>
                          <a:pt x="374" y="99"/>
                          <a:pt x="376" y="99"/>
                        </a:cubicBezTo>
                        <a:cubicBezTo>
                          <a:pt x="377" y="99"/>
                          <a:pt x="377" y="99"/>
                          <a:pt x="378" y="99"/>
                        </a:cubicBezTo>
                        <a:cubicBezTo>
                          <a:pt x="378" y="102"/>
                          <a:pt x="376" y="103"/>
                          <a:pt x="376" y="105"/>
                        </a:cubicBezTo>
                        <a:cubicBezTo>
                          <a:pt x="376" y="106"/>
                          <a:pt x="376" y="107"/>
                          <a:pt x="376" y="108"/>
                        </a:cubicBezTo>
                        <a:cubicBezTo>
                          <a:pt x="376" y="109"/>
                          <a:pt x="375" y="109"/>
                          <a:pt x="375" y="109"/>
                        </a:cubicBezTo>
                        <a:cubicBezTo>
                          <a:pt x="373" y="109"/>
                          <a:pt x="372" y="108"/>
                          <a:pt x="370" y="108"/>
                        </a:cubicBezTo>
                        <a:cubicBezTo>
                          <a:pt x="370" y="111"/>
                          <a:pt x="370" y="111"/>
                          <a:pt x="370" y="111"/>
                        </a:cubicBezTo>
                        <a:cubicBezTo>
                          <a:pt x="368" y="110"/>
                          <a:pt x="367" y="109"/>
                          <a:pt x="365" y="109"/>
                        </a:cubicBezTo>
                        <a:cubicBezTo>
                          <a:pt x="363" y="109"/>
                          <a:pt x="362" y="110"/>
                          <a:pt x="359" y="111"/>
                        </a:cubicBezTo>
                        <a:cubicBezTo>
                          <a:pt x="361" y="116"/>
                          <a:pt x="367" y="117"/>
                          <a:pt x="367" y="122"/>
                        </a:cubicBezTo>
                        <a:cubicBezTo>
                          <a:pt x="367" y="125"/>
                          <a:pt x="366" y="127"/>
                          <a:pt x="366" y="129"/>
                        </a:cubicBezTo>
                        <a:cubicBezTo>
                          <a:pt x="366" y="132"/>
                          <a:pt x="367" y="133"/>
                          <a:pt x="367" y="135"/>
                        </a:cubicBezTo>
                        <a:cubicBezTo>
                          <a:pt x="370" y="137"/>
                          <a:pt x="372" y="138"/>
                          <a:pt x="375" y="140"/>
                        </a:cubicBezTo>
                        <a:cubicBezTo>
                          <a:pt x="373" y="142"/>
                          <a:pt x="372" y="143"/>
                          <a:pt x="371" y="145"/>
                        </a:cubicBezTo>
                        <a:cubicBezTo>
                          <a:pt x="368" y="144"/>
                          <a:pt x="367" y="141"/>
                          <a:pt x="363" y="141"/>
                        </a:cubicBezTo>
                        <a:cubicBezTo>
                          <a:pt x="363" y="141"/>
                          <a:pt x="362" y="141"/>
                          <a:pt x="362" y="141"/>
                        </a:cubicBezTo>
                        <a:cubicBezTo>
                          <a:pt x="362" y="145"/>
                          <a:pt x="362" y="147"/>
                          <a:pt x="361" y="151"/>
                        </a:cubicBezTo>
                        <a:cubicBezTo>
                          <a:pt x="359" y="155"/>
                          <a:pt x="354" y="154"/>
                          <a:pt x="350" y="155"/>
                        </a:cubicBezTo>
                        <a:cubicBezTo>
                          <a:pt x="347" y="155"/>
                          <a:pt x="348" y="159"/>
                          <a:pt x="346" y="161"/>
                        </a:cubicBezTo>
                        <a:cubicBezTo>
                          <a:pt x="346" y="155"/>
                          <a:pt x="348" y="149"/>
                          <a:pt x="343" y="146"/>
                        </a:cubicBezTo>
                        <a:cubicBezTo>
                          <a:pt x="340" y="154"/>
                          <a:pt x="339" y="159"/>
                          <a:pt x="337" y="168"/>
                        </a:cubicBezTo>
                        <a:cubicBezTo>
                          <a:pt x="334" y="167"/>
                          <a:pt x="334" y="164"/>
                          <a:pt x="331" y="164"/>
                        </a:cubicBezTo>
                        <a:cubicBezTo>
                          <a:pt x="329" y="164"/>
                          <a:pt x="329" y="167"/>
                          <a:pt x="327" y="168"/>
                        </a:cubicBezTo>
                        <a:cubicBezTo>
                          <a:pt x="324" y="170"/>
                          <a:pt x="322" y="170"/>
                          <a:pt x="318" y="171"/>
                        </a:cubicBezTo>
                        <a:cubicBezTo>
                          <a:pt x="315" y="171"/>
                          <a:pt x="315" y="175"/>
                          <a:pt x="312" y="175"/>
                        </a:cubicBezTo>
                        <a:cubicBezTo>
                          <a:pt x="310" y="175"/>
                          <a:pt x="309" y="174"/>
                          <a:pt x="307" y="174"/>
                        </a:cubicBezTo>
                        <a:cubicBezTo>
                          <a:pt x="307" y="174"/>
                          <a:pt x="307" y="175"/>
                          <a:pt x="306" y="175"/>
                        </a:cubicBezTo>
                        <a:cubicBezTo>
                          <a:pt x="306" y="178"/>
                          <a:pt x="306" y="178"/>
                          <a:pt x="306" y="178"/>
                        </a:cubicBezTo>
                        <a:cubicBezTo>
                          <a:pt x="306" y="181"/>
                          <a:pt x="310" y="182"/>
                          <a:pt x="310" y="185"/>
                        </a:cubicBezTo>
                        <a:cubicBezTo>
                          <a:pt x="310" y="186"/>
                          <a:pt x="309" y="186"/>
                          <a:pt x="309" y="187"/>
                        </a:cubicBezTo>
                        <a:cubicBezTo>
                          <a:pt x="306" y="185"/>
                          <a:pt x="305" y="183"/>
                          <a:pt x="302" y="179"/>
                        </a:cubicBezTo>
                        <a:cubicBezTo>
                          <a:pt x="297" y="182"/>
                          <a:pt x="296" y="186"/>
                          <a:pt x="291" y="188"/>
                        </a:cubicBezTo>
                        <a:cubicBezTo>
                          <a:pt x="289" y="189"/>
                          <a:pt x="288" y="191"/>
                          <a:pt x="285" y="191"/>
                        </a:cubicBezTo>
                        <a:cubicBezTo>
                          <a:pt x="283" y="191"/>
                          <a:pt x="280" y="191"/>
                          <a:pt x="280" y="193"/>
                        </a:cubicBezTo>
                        <a:cubicBezTo>
                          <a:pt x="280" y="195"/>
                          <a:pt x="282" y="196"/>
                          <a:pt x="282" y="198"/>
                        </a:cubicBezTo>
                        <a:cubicBezTo>
                          <a:pt x="282" y="200"/>
                          <a:pt x="280" y="201"/>
                          <a:pt x="280" y="204"/>
                        </a:cubicBezTo>
                        <a:cubicBezTo>
                          <a:pt x="278" y="207"/>
                          <a:pt x="279" y="210"/>
                          <a:pt x="276" y="213"/>
                        </a:cubicBezTo>
                        <a:cubicBezTo>
                          <a:pt x="273" y="216"/>
                          <a:pt x="271" y="216"/>
                          <a:pt x="267" y="219"/>
                        </a:cubicBezTo>
                        <a:cubicBezTo>
                          <a:pt x="261" y="224"/>
                          <a:pt x="257" y="228"/>
                          <a:pt x="249" y="228"/>
                        </a:cubicBezTo>
                        <a:cubicBezTo>
                          <a:pt x="245" y="228"/>
                          <a:pt x="244" y="227"/>
                          <a:pt x="240" y="227"/>
                        </a:cubicBezTo>
                        <a:cubicBezTo>
                          <a:pt x="242" y="232"/>
                          <a:pt x="242" y="235"/>
                          <a:pt x="243" y="240"/>
                        </a:cubicBezTo>
                        <a:cubicBezTo>
                          <a:pt x="244" y="242"/>
                          <a:pt x="243" y="244"/>
                          <a:pt x="243" y="246"/>
                        </a:cubicBezTo>
                        <a:cubicBezTo>
                          <a:pt x="244" y="249"/>
                          <a:pt x="249" y="248"/>
                          <a:pt x="249" y="251"/>
                        </a:cubicBezTo>
                        <a:cubicBezTo>
                          <a:pt x="249" y="255"/>
                          <a:pt x="246" y="257"/>
                          <a:pt x="246" y="262"/>
                        </a:cubicBezTo>
                        <a:cubicBezTo>
                          <a:pt x="246" y="267"/>
                          <a:pt x="250" y="269"/>
                          <a:pt x="253" y="273"/>
                        </a:cubicBezTo>
                        <a:cubicBezTo>
                          <a:pt x="253" y="273"/>
                          <a:pt x="253" y="273"/>
                          <a:pt x="253" y="273"/>
                        </a:cubicBezTo>
                        <a:cubicBezTo>
                          <a:pt x="250" y="274"/>
                          <a:pt x="249" y="275"/>
                          <a:pt x="247" y="276"/>
                        </a:cubicBezTo>
                        <a:cubicBezTo>
                          <a:pt x="245" y="276"/>
                          <a:pt x="244" y="275"/>
                          <a:pt x="242" y="277"/>
                        </a:cubicBezTo>
                        <a:cubicBezTo>
                          <a:pt x="239" y="279"/>
                          <a:pt x="241" y="284"/>
                          <a:pt x="238" y="284"/>
                        </a:cubicBezTo>
                        <a:cubicBezTo>
                          <a:pt x="237" y="284"/>
                          <a:pt x="237" y="284"/>
                          <a:pt x="236" y="284"/>
                        </a:cubicBezTo>
                        <a:cubicBezTo>
                          <a:pt x="234" y="284"/>
                          <a:pt x="234" y="284"/>
                          <a:pt x="234" y="284"/>
                        </a:cubicBezTo>
                        <a:cubicBezTo>
                          <a:pt x="234" y="285"/>
                          <a:pt x="234" y="285"/>
                          <a:pt x="234" y="285"/>
                        </a:cubicBezTo>
                        <a:cubicBezTo>
                          <a:pt x="235" y="287"/>
                          <a:pt x="235" y="287"/>
                          <a:pt x="235" y="287"/>
                        </a:cubicBezTo>
                        <a:cubicBezTo>
                          <a:pt x="233" y="288"/>
                          <a:pt x="231" y="286"/>
                          <a:pt x="229" y="287"/>
                        </a:cubicBezTo>
                        <a:cubicBezTo>
                          <a:pt x="227" y="288"/>
                          <a:pt x="227" y="290"/>
                          <a:pt x="226" y="292"/>
                        </a:cubicBezTo>
                        <a:cubicBezTo>
                          <a:pt x="228" y="291"/>
                          <a:pt x="229" y="292"/>
                          <a:pt x="231" y="292"/>
                        </a:cubicBezTo>
                        <a:cubicBezTo>
                          <a:pt x="234" y="292"/>
                          <a:pt x="236" y="291"/>
                          <a:pt x="239" y="290"/>
                        </a:cubicBezTo>
                        <a:cubicBezTo>
                          <a:pt x="241" y="290"/>
                          <a:pt x="243" y="290"/>
                          <a:pt x="244" y="288"/>
                        </a:cubicBezTo>
                        <a:cubicBezTo>
                          <a:pt x="246" y="288"/>
                          <a:pt x="246" y="289"/>
                          <a:pt x="247" y="289"/>
                        </a:cubicBezTo>
                        <a:cubicBezTo>
                          <a:pt x="250" y="289"/>
                          <a:pt x="251" y="289"/>
                          <a:pt x="254" y="289"/>
                        </a:cubicBezTo>
                        <a:cubicBezTo>
                          <a:pt x="251" y="293"/>
                          <a:pt x="246" y="291"/>
                          <a:pt x="244" y="296"/>
                        </a:cubicBezTo>
                        <a:cubicBezTo>
                          <a:pt x="244" y="298"/>
                          <a:pt x="241" y="299"/>
                          <a:pt x="240" y="301"/>
                        </a:cubicBezTo>
                        <a:cubicBezTo>
                          <a:pt x="239" y="301"/>
                          <a:pt x="240" y="302"/>
                          <a:pt x="240" y="303"/>
                        </a:cubicBezTo>
                        <a:cubicBezTo>
                          <a:pt x="238" y="306"/>
                          <a:pt x="235" y="305"/>
                          <a:pt x="232" y="305"/>
                        </a:cubicBezTo>
                        <a:cubicBezTo>
                          <a:pt x="232" y="309"/>
                          <a:pt x="227" y="309"/>
                          <a:pt x="223" y="309"/>
                        </a:cubicBezTo>
                        <a:cubicBezTo>
                          <a:pt x="220" y="309"/>
                          <a:pt x="218" y="309"/>
                          <a:pt x="216" y="311"/>
                        </a:cubicBezTo>
                        <a:cubicBezTo>
                          <a:pt x="214" y="312"/>
                          <a:pt x="214" y="315"/>
                          <a:pt x="212" y="315"/>
                        </a:cubicBezTo>
                        <a:cubicBezTo>
                          <a:pt x="211" y="315"/>
                          <a:pt x="211" y="314"/>
                          <a:pt x="210" y="314"/>
                        </a:cubicBezTo>
                        <a:cubicBezTo>
                          <a:pt x="208" y="314"/>
                          <a:pt x="207" y="316"/>
                          <a:pt x="205" y="316"/>
                        </a:cubicBezTo>
                        <a:cubicBezTo>
                          <a:pt x="203" y="317"/>
                          <a:pt x="201" y="316"/>
                          <a:pt x="199" y="317"/>
                        </a:cubicBezTo>
                        <a:cubicBezTo>
                          <a:pt x="194" y="318"/>
                          <a:pt x="196" y="328"/>
                          <a:pt x="191" y="328"/>
                        </a:cubicBezTo>
                        <a:cubicBezTo>
                          <a:pt x="188" y="328"/>
                          <a:pt x="188" y="323"/>
                          <a:pt x="187" y="320"/>
                        </a:cubicBezTo>
                        <a:cubicBezTo>
                          <a:pt x="185" y="317"/>
                          <a:pt x="182" y="317"/>
                          <a:pt x="179" y="315"/>
                        </a:cubicBezTo>
                        <a:cubicBezTo>
                          <a:pt x="175" y="319"/>
                          <a:pt x="173" y="323"/>
                          <a:pt x="168" y="325"/>
                        </a:cubicBezTo>
                        <a:cubicBezTo>
                          <a:pt x="169" y="327"/>
                          <a:pt x="171" y="327"/>
                          <a:pt x="173" y="328"/>
                        </a:cubicBezTo>
                        <a:cubicBezTo>
                          <a:pt x="175" y="330"/>
                          <a:pt x="174" y="332"/>
                          <a:pt x="174" y="335"/>
                        </a:cubicBezTo>
                        <a:cubicBezTo>
                          <a:pt x="174" y="335"/>
                          <a:pt x="174" y="336"/>
                          <a:pt x="174" y="336"/>
                        </a:cubicBezTo>
                        <a:cubicBezTo>
                          <a:pt x="170" y="334"/>
                          <a:pt x="170" y="330"/>
                          <a:pt x="167" y="328"/>
                        </a:cubicBezTo>
                        <a:cubicBezTo>
                          <a:pt x="165" y="326"/>
                          <a:pt x="163" y="326"/>
                          <a:pt x="161" y="325"/>
                        </a:cubicBezTo>
                        <a:cubicBezTo>
                          <a:pt x="159" y="324"/>
                          <a:pt x="159" y="321"/>
                          <a:pt x="156" y="321"/>
                        </a:cubicBezTo>
                        <a:cubicBezTo>
                          <a:pt x="154" y="321"/>
                          <a:pt x="154" y="323"/>
                          <a:pt x="152" y="325"/>
                        </a:cubicBezTo>
                        <a:cubicBezTo>
                          <a:pt x="148" y="328"/>
                          <a:pt x="146" y="330"/>
                          <a:pt x="142" y="333"/>
                        </a:cubicBezTo>
                        <a:cubicBezTo>
                          <a:pt x="141" y="332"/>
                          <a:pt x="141" y="332"/>
                          <a:pt x="141" y="332"/>
                        </a:cubicBezTo>
                        <a:cubicBezTo>
                          <a:pt x="141" y="327"/>
                          <a:pt x="141" y="327"/>
                          <a:pt x="141" y="327"/>
                        </a:cubicBezTo>
                        <a:cubicBezTo>
                          <a:pt x="141" y="323"/>
                          <a:pt x="141" y="321"/>
                          <a:pt x="143" y="318"/>
                        </a:cubicBezTo>
                        <a:cubicBezTo>
                          <a:pt x="143" y="317"/>
                          <a:pt x="145" y="317"/>
                          <a:pt x="145" y="316"/>
                        </a:cubicBezTo>
                        <a:cubicBezTo>
                          <a:pt x="145" y="315"/>
                          <a:pt x="145" y="314"/>
                          <a:pt x="145" y="313"/>
                        </a:cubicBezTo>
                        <a:cubicBezTo>
                          <a:pt x="142" y="314"/>
                          <a:pt x="141" y="314"/>
                          <a:pt x="139" y="315"/>
                        </a:cubicBezTo>
                        <a:cubicBezTo>
                          <a:pt x="137" y="310"/>
                          <a:pt x="134" y="308"/>
                          <a:pt x="129" y="308"/>
                        </a:cubicBezTo>
                        <a:cubicBezTo>
                          <a:pt x="126" y="308"/>
                          <a:pt x="125" y="311"/>
                          <a:pt x="125" y="315"/>
                        </a:cubicBezTo>
                        <a:cubicBezTo>
                          <a:pt x="125" y="318"/>
                          <a:pt x="125" y="318"/>
                          <a:pt x="125" y="318"/>
                        </a:cubicBezTo>
                        <a:cubicBezTo>
                          <a:pt x="125" y="321"/>
                          <a:pt x="123" y="321"/>
                          <a:pt x="123" y="324"/>
                        </a:cubicBezTo>
                        <a:cubicBezTo>
                          <a:pt x="123" y="326"/>
                          <a:pt x="120" y="326"/>
                          <a:pt x="118" y="328"/>
                        </a:cubicBezTo>
                        <a:cubicBezTo>
                          <a:pt x="117" y="329"/>
                          <a:pt x="117" y="330"/>
                          <a:pt x="117" y="331"/>
                        </a:cubicBezTo>
                        <a:cubicBezTo>
                          <a:pt x="116" y="332"/>
                          <a:pt x="114" y="332"/>
                          <a:pt x="114" y="333"/>
                        </a:cubicBezTo>
                        <a:cubicBezTo>
                          <a:pt x="114" y="335"/>
                          <a:pt x="116" y="336"/>
                          <a:pt x="116" y="338"/>
                        </a:cubicBezTo>
                        <a:cubicBezTo>
                          <a:pt x="116" y="340"/>
                          <a:pt x="114" y="341"/>
                          <a:pt x="114" y="344"/>
                        </a:cubicBezTo>
                        <a:cubicBezTo>
                          <a:pt x="114" y="346"/>
                          <a:pt x="116" y="347"/>
                          <a:pt x="116" y="349"/>
                        </a:cubicBezTo>
                        <a:cubicBezTo>
                          <a:pt x="116" y="350"/>
                          <a:pt x="116" y="350"/>
                          <a:pt x="116" y="350"/>
                        </a:cubicBezTo>
                        <a:cubicBezTo>
                          <a:pt x="110" y="349"/>
                          <a:pt x="106" y="348"/>
                          <a:pt x="101" y="344"/>
                        </a:cubicBezTo>
                        <a:cubicBezTo>
                          <a:pt x="99" y="342"/>
                          <a:pt x="97" y="342"/>
                          <a:pt x="96" y="339"/>
                        </a:cubicBezTo>
                        <a:cubicBezTo>
                          <a:pt x="95" y="335"/>
                          <a:pt x="95" y="332"/>
                          <a:pt x="93" y="328"/>
                        </a:cubicBezTo>
                        <a:cubicBezTo>
                          <a:pt x="96" y="326"/>
                          <a:pt x="98" y="326"/>
                          <a:pt x="101" y="323"/>
                        </a:cubicBezTo>
                        <a:cubicBezTo>
                          <a:pt x="101" y="318"/>
                          <a:pt x="100" y="316"/>
                          <a:pt x="100" y="312"/>
                        </a:cubicBezTo>
                        <a:cubicBezTo>
                          <a:pt x="100" y="306"/>
                          <a:pt x="102" y="303"/>
                          <a:pt x="106" y="298"/>
                        </a:cubicBezTo>
                        <a:cubicBezTo>
                          <a:pt x="103" y="299"/>
                          <a:pt x="100" y="298"/>
                          <a:pt x="97" y="300"/>
                        </a:cubicBezTo>
                        <a:cubicBezTo>
                          <a:pt x="95" y="302"/>
                          <a:pt x="96" y="304"/>
                          <a:pt x="95" y="306"/>
                        </a:cubicBezTo>
                        <a:cubicBezTo>
                          <a:pt x="93" y="305"/>
                          <a:pt x="92" y="304"/>
                          <a:pt x="90" y="303"/>
                        </a:cubicBezTo>
                        <a:cubicBezTo>
                          <a:pt x="90" y="303"/>
                          <a:pt x="90" y="303"/>
                          <a:pt x="90" y="303"/>
                        </a:cubicBezTo>
                        <a:cubicBezTo>
                          <a:pt x="116" y="261"/>
                          <a:pt x="116" y="261"/>
                          <a:pt x="116" y="261"/>
                        </a:cubicBezTo>
                        <a:cubicBezTo>
                          <a:pt x="120" y="255"/>
                          <a:pt x="120" y="255"/>
                          <a:pt x="120" y="255"/>
                        </a:cubicBezTo>
                        <a:cubicBezTo>
                          <a:pt x="120" y="250"/>
                          <a:pt x="120" y="250"/>
                          <a:pt x="120" y="250"/>
                        </a:cubicBezTo>
                        <a:cubicBezTo>
                          <a:pt x="121" y="240"/>
                          <a:pt x="121" y="240"/>
                          <a:pt x="121" y="240"/>
                        </a:cubicBezTo>
                        <a:cubicBezTo>
                          <a:pt x="121" y="236"/>
                          <a:pt x="121" y="236"/>
                          <a:pt x="121" y="236"/>
                        </a:cubicBezTo>
                        <a:cubicBezTo>
                          <a:pt x="121" y="232"/>
                          <a:pt x="124" y="230"/>
                          <a:pt x="124" y="226"/>
                        </a:cubicBezTo>
                        <a:cubicBezTo>
                          <a:pt x="124" y="220"/>
                          <a:pt x="116" y="220"/>
                          <a:pt x="116" y="215"/>
                        </a:cubicBezTo>
                        <a:cubicBezTo>
                          <a:pt x="116" y="212"/>
                          <a:pt x="116" y="212"/>
                          <a:pt x="116" y="212"/>
                        </a:cubicBezTo>
                        <a:cubicBezTo>
                          <a:pt x="116" y="209"/>
                          <a:pt x="113" y="210"/>
                          <a:pt x="111" y="209"/>
                        </a:cubicBezTo>
                        <a:cubicBezTo>
                          <a:pt x="108" y="209"/>
                          <a:pt x="106" y="209"/>
                          <a:pt x="104" y="208"/>
                        </a:cubicBezTo>
                        <a:cubicBezTo>
                          <a:pt x="98" y="205"/>
                          <a:pt x="96" y="201"/>
                          <a:pt x="93" y="196"/>
                        </a:cubicBezTo>
                        <a:cubicBezTo>
                          <a:pt x="91" y="193"/>
                          <a:pt x="88" y="192"/>
                          <a:pt x="86" y="189"/>
                        </a:cubicBezTo>
                        <a:cubicBezTo>
                          <a:pt x="85" y="188"/>
                          <a:pt x="86" y="186"/>
                          <a:pt x="85" y="185"/>
                        </a:cubicBezTo>
                        <a:cubicBezTo>
                          <a:pt x="81" y="181"/>
                          <a:pt x="74" y="180"/>
                          <a:pt x="74" y="174"/>
                        </a:cubicBezTo>
                        <a:cubicBezTo>
                          <a:pt x="74" y="172"/>
                          <a:pt x="76" y="172"/>
                          <a:pt x="76" y="170"/>
                        </a:cubicBezTo>
                        <a:cubicBezTo>
                          <a:pt x="76" y="170"/>
                          <a:pt x="75" y="169"/>
                          <a:pt x="75" y="169"/>
                        </a:cubicBezTo>
                        <a:cubicBezTo>
                          <a:pt x="74" y="166"/>
                          <a:pt x="74" y="164"/>
                          <a:pt x="72" y="164"/>
                        </a:cubicBezTo>
                        <a:cubicBezTo>
                          <a:pt x="70" y="164"/>
                          <a:pt x="69" y="164"/>
                          <a:pt x="68" y="165"/>
                        </a:cubicBezTo>
                        <a:cubicBezTo>
                          <a:pt x="67" y="165"/>
                          <a:pt x="67" y="165"/>
                          <a:pt x="67" y="165"/>
                        </a:cubicBezTo>
                        <a:cubicBezTo>
                          <a:pt x="68" y="164"/>
                          <a:pt x="68" y="164"/>
                          <a:pt x="68" y="164"/>
                        </a:cubicBezTo>
                        <a:cubicBezTo>
                          <a:pt x="67" y="163"/>
                          <a:pt x="67" y="163"/>
                          <a:pt x="67" y="163"/>
                        </a:cubicBezTo>
                        <a:cubicBezTo>
                          <a:pt x="60" y="161"/>
                          <a:pt x="57" y="158"/>
                          <a:pt x="51" y="153"/>
                        </a:cubicBezTo>
                        <a:cubicBezTo>
                          <a:pt x="49" y="151"/>
                          <a:pt x="49" y="149"/>
                          <a:pt x="47" y="147"/>
                        </a:cubicBezTo>
                        <a:cubicBezTo>
                          <a:pt x="45" y="148"/>
                          <a:pt x="45" y="148"/>
                          <a:pt x="45" y="148"/>
                        </a:cubicBezTo>
                        <a:cubicBezTo>
                          <a:pt x="44" y="147"/>
                          <a:pt x="44" y="147"/>
                          <a:pt x="43" y="147"/>
                        </a:cubicBezTo>
                        <a:cubicBezTo>
                          <a:pt x="40" y="147"/>
                          <a:pt x="40" y="151"/>
                          <a:pt x="39" y="153"/>
                        </a:cubicBezTo>
                        <a:cubicBezTo>
                          <a:pt x="34" y="150"/>
                          <a:pt x="34" y="146"/>
                          <a:pt x="31" y="142"/>
                        </a:cubicBezTo>
                        <a:cubicBezTo>
                          <a:pt x="30" y="141"/>
                          <a:pt x="28" y="141"/>
                          <a:pt x="28" y="139"/>
                        </a:cubicBezTo>
                        <a:cubicBezTo>
                          <a:pt x="28" y="138"/>
                          <a:pt x="28" y="137"/>
                          <a:pt x="28" y="135"/>
                        </a:cubicBezTo>
                        <a:cubicBezTo>
                          <a:pt x="28" y="135"/>
                          <a:pt x="28" y="135"/>
                          <a:pt x="28" y="135"/>
                        </a:cubicBezTo>
                        <a:cubicBezTo>
                          <a:pt x="30" y="131"/>
                          <a:pt x="36" y="132"/>
                          <a:pt x="37" y="127"/>
                        </a:cubicBezTo>
                        <a:cubicBezTo>
                          <a:pt x="34" y="127"/>
                          <a:pt x="33" y="129"/>
                          <a:pt x="30" y="129"/>
                        </a:cubicBezTo>
                        <a:cubicBezTo>
                          <a:pt x="29" y="129"/>
                          <a:pt x="29" y="129"/>
                          <a:pt x="28" y="129"/>
                        </a:cubicBezTo>
                        <a:cubicBezTo>
                          <a:pt x="28" y="127"/>
                          <a:pt x="28" y="126"/>
                          <a:pt x="28" y="123"/>
                        </a:cubicBezTo>
                        <a:cubicBezTo>
                          <a:pt x="28" y="120"/>
                          <a:pt x="32" y="119"/>
                          <a:pt x="32" y="116"/>
                        </a:cubicBezTo>
                        <a:cubicBezTo>
                          <a:pt x="32" y="113"/>
                          <a:pt x="29" y="112"/>
                          <a:pt x="29" y="110"/>
                        </a:cubicBezTo>
                        <a:cubicBezTo>
                          <a:pt x="29" y="107"/>
                          <a:pt x="32" y="105"/>
                          <a:pt x="32" y="102"/>
                        </a:cubicBezTo>
                        <a:cubicBezTo>
                          <a:pt x="32" y="100"/>
                          <a:pt x="30" y="99"/>
                          <a:pt x="29" y="97"/>
                        </a:cubicBezTo>
                        <a:cubicBezTo>
                          <a:pt x="27" y="94"/>
                          <a:pt x="27" y="92"/>
                          <a:pt x="26" y="89"/>
                        </a:cubicBezTo>
                        <a:cubicBezTo>
                          <a:pt x="24" y="85"/>
                          <a:pt x="22" y="83"/>
                          <a:pt x="20" y="79"/>
                        </a:cubicBezTo>
                        <a:cubicBezTo>
                          <a:pt x="19" y="77"/>
                          <a:pt x="20" y="74"/>
                          <a:pt x="18" y="74"/>
                        </a:cubicBezTo>
                        <a:cubicBezTo>
                          <a:pt x="16" y="74"/>
                          <a:pt x="16" y="76"/>
                          <a:pt x="14" y="76"/>
                        </a:cubicBezTo>
                        <a:cubicBezTo>
                          <a:pt x="14" y="71"/>
                          <a:pt x="14" y="71"/>
                          <a:pt x="14" y="71"/>
                        </a:cubicBezTo>
                        <a:cubicBezTo>
                          <a:pt x="14" y="69"/>
                          <a:pt x="16" y="69"/>
                          <a:pt x="16" y="67"/>
                        </a:cubicBezTo>
                        <a:cubicBezTo>
                          <a:pt x="16" y="65"/>
                          <a:pt x="13" y="65"/>
                          <a:pt x="12" y="63"/>
                        </a:cubicBezTo>
                        <a:cubicBezTo>
                          <a:pt x="10" y="59"/>
                          <a:pt x="8" y="58"/>
                          <a:pt x="5" y="56"/>
                        </a:cubicBezTo>
                        <a:cubicBezTo>
                          <a:pt x="3" y="56"/>
                          <a:pt x="0" y="55"/>
                          <a:pt x="0" y="53"/>
                        </a:cubicBezTo>
                        <a:cubicBezTo>
                          <a:pt x="0" y="49"/>
                          <a:pt x="3" y="47"/>
                          <a:pt x="3" y="44"/>
                        </a:cubicBezTo>
                        <a:cubicBezTo>
                          <a:pt x="3" y="39"/>
                          <a:pt x="1" y="37"/>
                          <a:pt x="1" y="33"/>
                        </a:cubicBezTo>
                        <a:cubicBezTo>
                          <a:pt x="1" y="32"/>
                          <a:pt x="1" y="32"/>
                          <a:pt x="1" y="32"/>
                        </a:cubicBezTo>
                        <a:cubicBezTo>
                          <a:pt x="1" y="33"/>
                          <a:pt x="1" y="33"/>
                          <a:pt x="1" y="33"/>
                        </a:cubicBezTo>
                        <a:cubicBezTo>
                          <a:pt x="5" y="36"/>
                          <a:pt x="6" y="41"/>
                          <a:pt x="11" y="41"/>
                        </a:cubicBezTo>
                        <a:cubicBezTo>
                          <a:pt x="14" y="41"/>
                          <a:pt x="15" y="39"/>
                          <a:pt x="17" y="39"/>
                        </a:cubicBezTo>
                        <a:cubicBezTo>
                          <a:pt x="20" y="39"/>
                          <a:pt x="19" y="43"/>
                          <a:pt x="21" y="45"/>
                        </a:cubicBezTo>
                        <a:cubicBezTo>
                          <a:pt x="25" y="45"/>
                          <a:pt x="25" y="45"/>
                          <a:pt x="25" y="45"/>
                        </a:cubicBezTo>
                        <a:cubicBezTo>
                          <a:pt x="26" y="45"/>
                          <a:pt x="27" y="44"/>
                          <a:pt x="27" y="42"/>
                        </a:cubicBezTo>
                        <a:cubicBezTo>
                          <a:pt x="27" y="40"/>
                          <a:pt x="23" y="41"/>
                          <a:pt x="23" y="39"/>
                        </a:cubicBezTo>
                        <a:cubicBezTo>
                          <a:pt x="23" y="36"/>
                          <a:pt x="25" y="36"/>
                          <a:pt x="26" y="33"/>
                        </a:cubicBezTo>
                        <a:cubicBezTo>
                          <a:pt x="30" y="27"/>
                          <a:pt x="30" y="23"/>
                          <a:pt x="33" y="1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2" name="Google Shape;52;p4"/>
                  <p:cNvSpPr/>
                  <p:nvPr/>
                </p:nvSpPr>
                <p:spPr>
                  <a:xfrm>
                    <a:off x="6848475" y="1706563"/>
                    <a:ext cx="304800" cy="427037"/>
                  </a:xfrm>
                  <a:custGeom>
                    <a:avLst/>
                    <a:gdLst/>
                    <a:ahLst/>
                    <a:cxnLst/>
                    <a:rect l="l" t="t" r="r" b="b"/>
                    <a:pathLst>
                      <a:path w="209" h="293" extrusionOk="0">
                        <a:moveTo>
                          <a:pt x="13" y="221"/>
                        </a:moveTo>
                        <a:cubicBezTo>
                          <a:pt x="10" y="217"/>
                          <a:pt x="6" y="215"/>
                          <a:pt x="6" y="210"/>
                        </a:cubicBezTo>
                        <a:cubicBezTo>
                          <a:pt x="6" y="205"/>
                          <a:pt x="9" y="203"/>
                          <a:pt x="9" y="199"/>
                        </a:cubicBezTo>
                        <a:cubicBezTo>
                          <a:pt x="9" y="196"/>
                          <a:pt x="4" y="197"/>
                          <a:pt x="3" y="194"/>
                        </a:cubicBezTo>
                        <a:cubicBezTo>
                          <a:pt x="3" y="192"/>
                          <a:pt x="4" y="190"/>
                          <a:pt x="3" y="188"/>
                        </a:cubicBezTo>
                        <a:cubicBezTo>
                          <a:pt x="2" y="183"/>
                          <a:pt x="2" y="180"/>
                          <a:pt x="0" y="175"/>
                        </a:cubicBezTo>
                        <a:cubicBezTo>
                          <a:pt x="4" y="175"/>
                          <a:pt x="5" y="176"/>
                          <a:pt x="9" y="176"/>
                        </a:cubicBezTo>
                        <a:cubicBezTo>
                          <a:pt x="17" y="176"/>
                          <a:pt x="21" y="172"/>
                          <a:pt x="27" y="167"/>
                        </a:cubicBezTo>
                        <a:cubicBezTo>
                          <a:pt x="31" y="164"/>
                          <a:pt x="33" y="164"/>
                          <a:pt x="36" y="161"/>
                        </a:cubicBezTo>
                        <a:cubicBezTo>
                          <a:pt x="39" y="158"/>
                          <a:pt x="38" y="155"/>
                          <a:pt x="40" y="152"/>
                        </a:cubicBezTo>
                        <a:cubicBezTo>
                          <a:pt x="40" y="149"/>
                          <a:pt x="42" y="148"/>
                          <a:pt x="42" y="146"/>
                        </a:cubicBezTo>
                        <a:cubicBezTo>
                          <a:pt x="42" y="144"/>
                          <a:pt x="40" y="143"/>
                          <a:pt x="40" y="141"/>
                        </a:cubicBezTo>
                        <a:cubicBezTo>
                          <a:pt x="40" y="139"/>
                          <a:pt x="43" y="139"/>
                          <a:pt x="45" y="139"/>
                        </a:cubicBezTo>
                        <a:cubicBezTo>
                          <a:pt x="48" y="139"/>
                          <a:pt x="49" y="137"/>
                          <a:pt x="51" y="136"/>
                        </a:cubicBezTo>
                        <a:cubicBezTo>
                          <a:pt x="56" y="134"/>
                          <a:pt x="57" y="130"/>
                          <a:pt x="62" y="127"/>
                        </a:cubicBezTo>
                        <a:cubicBezTo>
                          <a:pt x="65" y="131"/>
                          <a:pt x="66" y="133"/>
                          <a:pt x="69" y="135"/>
                        </a:cubicBezTo>
                        <a:cubicBezTo>
                          <a:pt x="69" y="134"/>
                          <a:pt x="70" y="134"/>
                          <a:pt x="70" y="133"/>
                        </a:cubicBezTo>
                        <a:cubicBezTo>
                          <a:pt x="70" y="130"/>
                          <a:pt x="66" y="129"/>
                          <a:pt x="66" y="126"/>
                        </a:cubicBezTo>
                        <a:cubicBezTo>
                          <a:pt x="66" y="123"/>
                          <a:pt x="66" y="123"/>
                          <a:pt x="66" y="123"/>
                        </a:cubicBezTo>
                        <a:cubicBezTo>
                          <a:pt x="67" y="123"/>
                          <a:pt x="67" y="122"/>
                          <a:pt x="67" y="122"/>
                        </a:cubicBezTo>
                        <a:cubicBezTo>
                          <a:pt x="69" y="122"/>
                          <a:pt x="70" y="123"/>
                          <a:pt x="72" y="123"/>
                        </a:cubicBezTo>
                        <a:cubicBezTo>
                          <a:pt x="75" y="123"/>
                          <a:pt x="75" y="119"/>
                          <a:pt x="78" y="119"/>
                        </a:cubicBezTo>
                        <a:cubicBezTo>
                          <a:pt x="82" y="118"/>
                          <a:pt x="84" y="118"/>
                          <a:pt x="87" y="116"/>
                        </a:cubicBezTo>
                        <a:cubicBezTo>
                          <a:pt x="89" y="115"/>
                          <a:pt x="89" y="112"/>
                          <a:pt x="91" y="112"/>
                        </a:cubicBezTo>
                        <a:cubicBezTo>
                          <a:pt x="94" y="112"/>
                          <a:pt x="94" y="115"/>
                          <a:pt x="97" y="116"/>
                        </a:cubicBezTo>
                        <a:cubicBezTo>
                          <a:pt x="99" y="107"/>
                          <a:pt x="100" y="102"/>
                          <a:pt x="103" y="94"/>
                        </a:cubicBezTo>
                        <a:cubicBezTo>
                          <a:pt x="108" y="97"/>
                          <a:pt x="106" y="103"/>
                          <a:pt x="106" y="109"/>
                        </a:cubicBezTo>
                        <a:cubicBezTo>
                          <a:pt x="108" y="107"/>
                          <a:pt x="107" y="103"/>
                          <a:pt x="110" y="103"/>
                        </a:cubicBezTo>
                        <a:cubicBezTo>
                          <a:pt x="114" y="102"/>
                          <a:pt x="119" y="103"/>
                          <a:pt x="121" y="99"/>
                        </a:cubicBezTo>
                        <a:cubicBezTo>
                          <a:pt x="122" y="95"/>
                          <a:pt x="122" y="93"/>
                          <a:pt x="122" y="89"/>
                        </a:cubicBezTo>
                        <a:cubicBezTo>
                          <a:pt x="122" y="89"/>
                          <a:pt x="123" y="89"/>
                          <a:pt x="123" y="89"/>
                        </a:cubicBezTo>
                        <a:cubicBezTo>
                          <a:pt x="127" y="89"/>
                          <a:pt x="128" y="92"/>
                          <a:pt x="131" y="93"/>
                        </a:cubicBezTo>
                        <a:cubicBezTo>
                          <a:pt x="132" y="91"/>
                          <a:pt x="133" y="90"/>
                          <a:pt x="135" y="88"/>
                        </a:cubicBezTo>
                        <a:cubicBezTo>
                          <a:pt x="132" y="86"/>
                          <a:pt x="130" y="85"/>
                          <a:pt x="127" y="83"/>
                        </a:cubicBezTo>
                        <a:cubicBezTo>
                          <a:pt x="127" y="81"/>
                          <a:pt x="126" y="80"/>
                          <a:pt x="126" y="77"/>
                        </a:cubicBezTo>
                        <a:cubicBezTo>
                          <a:pt x="126" y="75"/>
                          <a:pt x="127" y="73"/>
                          <a:pt x="127" y="70"/>
                        </a:cubicBezTo>
                        <a:cubicBezTo>
                          <a:pt x="127" y="65"/>
                          <a:pt x="121" y="64"/>
                          <a:pt x="119" y="59"/>
                        </a:cubicBezTo>
                        <a:cubicBezTo>
                          <a:pt x="122" y="58"/>
                          <a:pt x="123" y="57"/>
                          <a:pt x="125" y="57"/>
                        </a:cubicBezTo>
                        <a:cubicBezTo>
                          <a:pt x="127" y="57"/>
                          <a:pt x="128" y="58"/>
                          <a:pt x="130" y="59"/>
                        </a:cubicBezTo>
                        <a:cubicBezTo>
                          <a:pt x="130" y="56"/>
                          <a:pt x="130" y="56"/>
                          <a:pt x="130" y="56"/>
                        </a:cubicBezTo>
                        <a:cubicBezTo>
                          <a:pt x="132" y="56"/>
                          <a:pt x="133" y="57"/>
                          <a:pt x="135" y="57"/>
                        </a:cubicBezTo>
                        <a:cubicBezTo>
                          <a:pt x="135" y="57"/>
                          <a:pt x="136" y="57"/>
                          <a:pt x="136" y="56"/>
                        </a:cubicBezTo>
                        <a:cubicBezTo>
                          <a:pt x="136" y="55"/>
                          <a:pt x="136" y="54"/>
                          <a:pt x="136" y="53"/>
                        </a:cubicBezTo>
                        <a:cubicBezTo>
                          <a:pt x="136" y="51"/>
                          <a:pt x="138" y="50"/>
                          <a:pt x="138" y="47"/>
                        </a:cubicBezTo>
                        <a:cubicBezTo>
                          <a:pt x="137" y="47"/>
                          <a:pt x="137" y="47"/>
                          <a:pt x="136" y="47"/>
                        </a:cubicBezTo>
                        <a:cubicBezTo>
                          <a:pt x="134" y="47"/>
                          <a:pt x="133" y="47"/>
                          <a:pt x="132" y="46"/>
                        </a:cubicBezTo>
                        <a:cubicBezTo>
                          <a:pt x="130" y="44"/>
                          <a:pt x="131" y="41"/>
                          <a:pt x="129" y="41"/>
                        </a:cubicBezTo>
                        <a:cubicBezTo>
                          <a:pt x="125" y="41"/>
                          <a:pt x="124" y="46"/>
                          <a:pt x="120" y="46"/>
                        </a:cubicBezTo>
                        <a:cubicBezTo>
                          <a:pt x="119" y="46"/>
                          <a:pt x="119" y="44"/>
                          <a:pt x="118" y="42"/>
                        </a:cubicBezTo>
                        <a:cubicBezTo>
                          <a:pt x="121" y="40"/>
                          <a:pt x="121" y="36"/>
                          <a:pt x="121" y="32"/>
                        </a:cubicBezTo>
                        <a:cubicBezTo>
                          <a:pt x="121" y="28"/>
                          <a:pt x="121" y="28"/>
                          <a:pt x="121" y="28"/>
                        </a:cubicBezTo>
                        <a:cubicBezTo>
                          <a:pt x="121" y="23"/>
                          <a:pt x="120" y="21"/>
                          <a:pt x="119" y="17"/>
                        </a:cubicBezTo>
                        <a:cubicBezTo>
                          <a:pt x="119" y="16"/>
                          <a:pt x="119" y="16"/>
                          <a:pt x="119" y="16"/>
                        </a:cubicBezTo>
                        <a:cubicBezTo>
                          <a:pt x="138" y="13"/>
                          <a:pt x="138" y="13"/>
                          <a:pt x="138" y="13"/>
                        </a:cubicBezTo>
                        <a:cubicBezTo>
                          <a:pt x="139" y="12"/>
                          <a:pt x="139" y="12"/>
                          <a:pt x="139" y="12"/>
                        </a:cubicBezTo>
                        <a:cubicBezTo>
                          <a:pt x="136" y="9"/>
                          <a:pt x="135" y="7"/>
                          <a:pt x="135" y="3"/>
                        </a:cubicBezTo>
                        <a:cubicBezTo>
                          <a:pt x="135" y="2"/>
                          <a:pt x="135" y="2"/>
                          <a:pt x="135" y="2"/>
                        </a:cubicBezTo>
                        <a:cubicBezTo>
                          <a:pt x="135" y="2"/>
                          <a:pt x="135" y="2"/>
                          <a:pt x="135" y="2"/>
                        </a:cubicBezTo>
                        <a:cubicBezTo>
                          <a:pt x="136" y="2"/>
                          <a:pt x="136" y="2"/>
                          <a:pt x="137" y="2"/>
                        </a:cubicBezTo>
                        <a:cubicBezTo>
                          <a:pt x="140" y="2"/>
                          <a:pt x="141" y="3"/>
                          <a:pt x="144" y="3"/>
                        </a:cubicBezTo>
                        <a:cubicBezTo>
                          <a:pt x="148" y="3"/>
                          <a:pt x="149" y="0"/>
                          <a:pt x="153" y="0"/>
                        </a:cubicBezTo>
                        <a:cubicBezTo>
                          <a:pt x="155" y="0"/>
                          <a:pt x="155" y="4"/>
                          <a:pt x="157" y="4"/>
                        </a:cubicBezTo>
                        <a:cubicBezTo>
                          <a:pt x="162" y="4"/>
                          <a:pt x="162" y="4"/>
                          <a:pt x="162" y="4"/>
                        </a:cubicBezTo>
                        <a:cubicBezTo>
                          <a:pt x="166" y="4"/>
                          <a:pt x="168" y="4"/>
                          <a:pt x="172" y="5"/>
                        </a:cubicBezTo>
                        <a:cubicBezTo>
                          <a:pt x="170" y="7"/>
                          <a:pt x="169" y="7"/>
                          <a:pt x="167" y="8"/>
                        </a:cubicBezTo>
                        <a:cubicBezTo>
                          <a:pt x="172" y="14"/>
                          <a:pt x="174" y="21"/>
                          <a:pt x="181" y="21"/>
                        </a:cubicBezTo>
                        <a:cubicBezTo>
                          <a:pt x="182" y="21"/>
                          <a:pt x="183" y="20"/>
                          <a:pt x="184" y="20"/>
                        </a:cubicBezTo>
                        <a:cubicBezTo>
                          <a:pt x="189" y="20"/>
                          <a:pt x="189" y="20"/>
                          <a:pt x="189" y="20"/>
                        </a:cubicBezTo>
                        <a:cubicBezTo>
                          <a:pt x="194" y="20"/>
                          <a:pt x="196" y="23"/>
                          <a:pt x="200" y="26"/>
                        </a:cubicBezTo>
                        <a:cubicBezTo>
                          <a:pt x="202" y="27"/>
                          <a:pt x="203" y="28"/>
                          <a:pt x="206" y="29"/>
                        </a:cubicBezTo>
                        <a:cubicBezTo>
                          <a:pt x="207" y="30"/>
                          <a:pt x="209" y="30"/>
                          <a:pt x="209" y="31"/>
                        </a:cubicBezTo>
                        <a:cubicBezTo>
                          <a:pt x="209" y="35"/>
                          <a:pt x="206" y="36"/>
                          <a:pt x="204" y="38"/>
                        </a:cubicBezTo>
                        <a:cubicBezTo>
                          <a:pt x="202" y="41"/>
                          <a:pt x="201" y="43"/>
                          <a:pt x="199" y="45"/>
                        </a:cubicBezTo>
                        <a:cubicBezTo>
                          <a:pt x="195" y="51"/>
                          <a:pt x="195" y="56"/>
                          <a:pt x="190" y="61"/>
                        </a:cubicBezTo>
                        <a:cubicBezTo>
                          <a:pt x="188" y="64"/>
                          <a:pt x="184" y="65"/>
                          <a:pt x="184" y="69"/>
                        </a:cubicBezTo>
                        <a:cubicBezTo>
                          <a:pt x="184" y="73"/>
                          <a:pt x="184" y="73"/>
                          <a:pt x="184" y="73"/>
                        </a:cubicBezTo>
                        <a:cubicBezTo>
                          <a:pt x="184" y="79"/>
                          <a:pt x="183" y="83"/>
                          <a:pt x="180" y="89"/>
                        </a:cubicBezTo>
                        <a:cubicBezTo>
                          <a:pt x="178" y="94"/>
                          <a:pt x="175" y="95"/>
                          <a:pt x="175" y="100"/>
                        </a:cubicBezTo>
                        <a:cubicBezTo>
                          <a:pt x="175" y="103"/>
                          <a:pt x="180" y="104"/>
                          <a:pt x="180" y="107"/>
                        </a:cubicBezTo>
                        <a:cubicBezTo>
                          <a:pt x="180" y="108"/>
                          <a:pt x="179" y="108"/>
                          <a:pt x="179" y="108"/>
                        </a:cubicBezTo>
                        <a:cubicBezTo>
                          <a:pt x="179" y="116"/>
                          <a:pt x="179" y="116"/>
                          <a:pt x="179" y="116"/>
                        </a:cubicBezTo>
                        <a:cubicBezTo>
                          <a:pt x="179" y="119"/>
                          <a:pt x="175" y="118"/>
                          <a:pt x="173" y="120"/>
                        </a:cubicBezTo>
                        <a:cubicBezTo>
                          <a:pt x="171" y="121"/>
                          <a:pt x="171" y="123"/>
                          <a:pt x="171" y="125"/>
                        </a:cubicBezTo>
                        <a:cubicBezTo>
                          <a:pt x="171" y="127"/>
                          <a:pt x="173" y="127"/>
                          <a:pt x="175" y="127"/>
                        </a:cubicBezTo>
                        <a:cubicBezTo>
                          <a:pt x="177" y="128"/>
                          <a:pt x="178" y="128"/>
                          <a:pt x="179" y="130"/>
                        </a:cubicBezTo>
                        <a:cubicBezTo>
                          <a:pt x="176" y="135"/>
                          <a:pt x="174" y="137"/>
                          <a:pt x="171" y="142"/>
                        </a:cubicBezTo>
                        <a:cubicBezTo>
                          <a:pt x="173" y="142"/>
                          <a:pt x="174" y="144"/>
                          <a:pt x="174" y="146"/>
                        </a:cubicBezTo>
                        <a:cubicBezTo>
                          <a:pt x="174" y="147"/>
                          <a:pt x="174" y="148"/>
                          <a:pt x="174" y="149"/>
                        </a:cubicBezTo>
                        <a:cubicBezTo>
                          <a:pt x="174" y="150"/>
                          <a:pt x="174" y="150"/>
                          <a:pt x="174" y="151"/>
                        </a:cubicBezTo>
                        <a:cubicBezTo>
                          <a:pt x="176" y="151"/>
                          <a:pt x="179" y="151"/>
                          <a:pt x="179" y="154"/>
                        </a:cubicBezTo>
                        <a:cubicBezTo>
                          <a:pt x="179" y="156"/>
                          <a:pt x="176" y="156"/>
                          <a:pt x="174" y="156"/>
                        </a:cubicBezTo>
                        <a:cubicBezTo>
                          <a:pt x="174" y="158"/>
                          <a:pt x="175" y="158"/>
                          <a:pt x="175" y="160"/>
                        </a:cubicBezTo>
                        <a:cubicBezTo>
                          <a:pt x="175" y="164"/>
                          <a:pt x="172" y="166"/>
                          <a:pt x="172" y="170"/>
                        </a:cubicBezTo>
                        <a:cubicBezTo>
                          <a:pt x="172" y="171"/>
                          <a:pt x="172" y="171"/>
                          <a:pt x="172" y="171"/>
                        </a:cubicBezTo>
                        <a:cubicBezTo>
                          <a:pt x="176" y="171"/>
                          <a:pt x="176" y="171"/>
                          <a:pt x="176" y="171"/>
                        </a:cubicBezTo>
                        <a:cubicBezTo>
                          <a:pt x="176" y="172"/>
                          <a:pt x="177" y="172"/>
                          <a:pt x="177" y="172"/>
                        </a:cubicBezTo>
                        <a:cubicBezTo>
                          <a:pt x="177" y="178"/>
                          <a:pt x="177" y="178"/>
                          <a:pt x="177" y="178"/>
                        </a:cubicBezTo>
                        <a:cubicBezTo>
                          <a:pt x="177" y="181"/>
                          <a:pt x="174" y="182"/>
                          <a:pt x="171" y="184"/>
                        </a:cubicBezTo>
                        <a:cubicBezTo>
                          <a:pt x="168" y="185"/>
                          <a:pt x="167" y="188"/>
                          <a:pt x="167" y="192"/>
                        </a:cubicBezTo>
                        <a:cubicBezTo>
                          <a:pt x="167" y="194"/>
                          <a:pt x="167" y="195"/>
                          <a:pt x="166" y="196"/>
                        </a:cubicBezTo>
                        <a:cubicBezTo>
                          <a:pt x="167" y="198"/>
                          <a:pt x="169" y="198"/>
                          <a:pt x="169" y="200"/>
                        </a:cubicBezTo>
                        <a:cubicBezTo>
                          <a:pt x="169" y="202"/>
                          <a:pt x="167" y="202"/>
                          <a:pt x="167" y="203"/>
                        </a:cubicBezTo>
                        <a:cubicBezTo>
                          <a:pt x="164" y="205"/>
                          <a:pt x="162" y="206"/>
                          <a:pt x="159" y="208"/>
                        </a:cubicBezTo>
                        <a:cubicBezTo>
                          <a:pt x="154" y="211"/>
                          <a:pt x="154" y="215"/>
                          <a:pt x="150" y="219"/>
                        </a:cubicBezTo>
                        <a:cubicBezTo>
                          <a:pt x="146" y="225"/>
                          <a:pt x="142" y="227"/>
                          <a:pt x="136" y="231"/>
                        </a:cubicBezTo>
                        <a:cubicBezTo>
                          <a:pt x="134" y="233"/>
                          <a:pt x="133" y="236"/>
                          <a:pt x="130" y="236"/>
                        </a:cubicBezTo>
                        <a:cubicBezTo>
                          <a:pt x="127" y="236"/>
                          <a:pt x="127" y="232"/>
                          <a:pt x="124" y="232"/>
                        </a:cubicBezTo>
                        <a:cubicBezTo>
                          <a:pt x="117" y="232"/>
                          <a:pt x="114" y="240"/>
                          <a:pt x="113" y="247"/>
                        </a:cubicBezTo>
                        <a:cubicBezTo>
                          <a:pt x="115" y="247"/>
                          <a:pt x="116" y="248"/>
                          <a:pt x="118" y="247"/>
                        </a:cubicBezTo>
                        <a:cubicBezTo>
                          <a:pt x="116" y="254"/>
                          <a:pt x="108" y="256"/>
                          <a:pt x="108" y="264"/>
                        </a:cubicBezTo>
                        <a:cubicBezTo>
                          <a:pt x="108" y="269"/>
                          <a:pt x="108" y="269"/>
                          <a:pt x="108" y="269"/>
                        </a:cubicBezTo>
                        <a:cubicBezTo>
                          <a:pt x="107" y="276"/>
                          <a:pt x="107" y="276"/>
                          <a:pt x="107" y="276"/>
                        </a:cubicBezTo>
                        <a:cubicBezTo>
                          <a:pt x="107" y="284"/>
                          <a:pt x="107" y="284"/>
                          <a:pt x="107" y="284"/>
                        </a:cubicBezTo>
                        <a:cubicBezTo>
                          <a:pt x="106" y="287"/>
                          <a:pt x="106" y="290"/>
                          <a:pt x="105" y="293"/>
                        </a:cubicBezTo>
                        <a:cubicBezTo>
                          <a:pt x="105" y="293"/>
                          <a:pt x="105" y="293"/>
                          <a:pt x="105" y="293"/>
                        </a:cubicBezTo>
                        <a:cubicBezTo>
                          <a:pt x="103" y="292"/>
                          <a:pt x="101" y="291"/>
                          <a:pt x="99" y="290"/>
                        </a:cubicBezTo>
                        <a:cubicBezTo>
                          <a:pt x="97" y="290"/>
                          <a:pt x="96" y="289"/>
                          <a:pt x="96" y="288"/>
                        </a:cubicBezTo>
                        <a:cubicBezTo>
                          <a:pt x="96" y="284"/>
                          <a:pt x="96" y="284"/>
                          <a:pt x="96" y="284"/>
                        </a:cubicBezTo>
                        <a:cubicBezTo>
                          <a:pt x="96" y="281"/>
                          <a:pt x="92" y="282"/>
                          <a:pt x="90" y="280"/>
                        </a:cubicBezTo>
                        <a:cubicBezTo>
                          <a:pt x="89" y="279"/>
                          <a:pt x="90" y="277"/>
                          <a:pt x="88" y="277"/>
                        </a:cubicBezTo>
                        <a:cubicBezTo>
                          <a:pt x="86" y="277"/>
                          <a:pt x="85" y="277"/>
                          <a:pt x="83" y="277"/>
                        </a:cubicBezTo>
                        <a:cubicBezTo>
                          <a:pt x="81" y="277"/>
                          <a:pt x="80" y="280"/>
                          <a:pt x="77" y="280"/>
                        </a:cubicBezTo>
                        <a:cubicBezTo>
                          <a:pt x="75" y="280"/>
                          <a:pt x="75" y="277"/>
                          <a:pt x="73" y="277"/>
                        </a:cubicBezTo>
                        <a:cubicBezTo>
                          <a:pt x="72" y="277"/>
                          <a:pt x="71" y="278"/>
                          <a:pt x="70" y="278"/>
                        </a:cubicBezTo>
                        <a:cubicBezTo>
                          <a:pt x="68" y="278"/>
                          <a:pt x="68" y="274"/>
                          <a:pt x="68" y="272"/>
                        </a:cubicBezTo>
                        <a:cubicBezTo>
                          <a:pt x="68" y="270"/>
                          <a:pt x="69" y="268"/>
                          <a:pt x="67" y="267"/>
                        </a:cubicBezTo>
                        <a:cubicBezTo>
                          <a:pt x="66" y="268"/>
                          <a:pt x="65" y="271"/>
                          <a:pt x="63" y="271"/>
                        </a:cubicBezTo>
                        <a:cubicBezTo>
                          <a:pt x="61" y="271"/>
                          <a:pt x="62" y="267"/>
                          <a:pt x="60" y="266"/>
                        </a:cubicBezTo>
                        <a:cubicBezTo>
                          <a:pt x="59" y="265"/>
                          <a:pt x="57" y="265"/>
                          <a:pt x="57" y="263"/>
                        </a:cubicBezTo>
                        <a:cubicBezTo>
                          <a:pt x="57" y="261"/>
                          <a:pt x="58" y="260"/>
                          <a:pt x="58" y="259"/>
                        </a:cubicBezTo>
                        <a:cubicBezTo>
                          <a:pt x="58" y="258"/>
                          <a:pt x="58" y="258"/>
                          <a:pt x="57" y="258"/>
                        </a:cubicBezTo>
                        <a:cubicBezTo>
                          <a:pt x="54" y="258"/>
                          <a:pt x="52" y="259"/>
                          <a:pt x="49" y="259"/>
                        </a:cubicBezTo>
                        <a:cubicBezTo>
                          <a:pt x="47" y="259"/>
                          <a:pt x="46" y="255"/>
                          <a:pt x="44" y="254"/>
                        </a:cubicBezTo>
                        <a:cubicBezTo>
                          <a:pt x="41" y="251"/>
                          <a:pt x="38" y="250"/>
                          <a:pt x="37" y="247"/>
                        </a:cubicBezTo>
                        <a:cubicBezTo>
                          <a:pt x="35" y="244"/>
                          <a:pt x="37" y="242"/>
                          <a:pt x="37" y="239"/>
                        </a:cubicBezTo>
                        <a:cubicBezTo>
                          <a:pt x="34" y="238"/>
                          <a:pt x="33" y="236"/>
                          <a:pt x="30" y="236"/>
                        </a:cubicBezTo>
                        <a:cubicBezTo>
                          <a:pt x="29" y="236"/>
                          <a:pt x="29" y="237"/>
                          <a:pt x="28" y="237"/>
                        </a:cubicBezTo>
                        <a:cubicBezTo>
                          <a:pt x="28" y="237"/>
                          <a:pt x="28" y="236"/>
                          <a:pt x="27" y="236"/>
                        </a:cubicBezTo>
                        <a:cubicBezTo>
                          <a:pt x="28" y="231"/>
                          <a:pt x="30" y="229"/>
                          <a:pt x="33" y="224"/>
                        </a:cubicBezTo>
                        <a:cubicBezTo>
                          <a:pt x="28" y="221"/>
                          <a:pt x="24" y="223"/>
                          <a:pt x="18" y="221"/>
                        </a:cubicBezTo>
                        <a:cubicBezTo>
                          <a:pt x="15" y="220"/>
                          <a:pt x="16" y="217"/>
                          <a:pt x="14" y="215"/>
                        </a:cubicBezTo>
                        <a:cubicBezTo>
                          <a:pt x="14" y="218"/>
                          <a:pt x="13" y="219"/>
                          <a:pt x="13" y="22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3" name="Google Shape;53;p4"/>
                  <p:cNvSpPr/>
                  <p:nvPr/>
                </p:nvSpPr>
                <p:spPr>
                  <a:xfrm>
                    <a:off x="6510338" y="2019300"/>
                    <a:ext cx="519113" cy="550862"/>
                  </a:xfrm>
                  <a:custGeom>
                    <a:avLst/>
                    <a:gdLst/>
                    <a:ahLst/>
                    <a:cxnLst/>
                    <a:rect l="l" t="t" r="r" b="b"/>
                    <a:pathLst>
                      <a:path w="356" h="378" extrusionOk="0">
                        <a:moveTo>
                          <a:pt x="82" y="36"/>
                        </a:moveTo>
                        <a:cubicBezTo>
                          <a:pt x="84" y="37"/>
                          <a:pt x="85" y="38"/>
                          <a:pt x="87" y="39"/>
                        </a:cubicBezTo>
                        <a:cubicBezTo>
                          <a:pt x="88" y="37"/>
                          <a:pt x="87" y="35"/>
                          <a:pt x="89" y="33"/>
                        </a:cubicBezTo>
                        <a:cubicBezTo>
                          <a:pt x="92" y="31"/>
                          <a:pt x="95" y="32"/>
                          <a:pt x="98" y="31"/>
                        </a:cubicBezTo>
                        <a:cubicBezTo>
                          <a:pt x="94" y="36"/>
                          <a:pt x="92" y="39"/>
                          <a:pt x="92" y="45"/>
                        </a:cubicBezTo>
                        <a:cubicBezTo>
                          <a:pt x="92" y="49"/>
                          <a:pt x="93" y="51"/>
                          <a:pt x="93" y="56"/>
                        </a:cubicBezTo>
                        <a:cubicBezTo>
                          <a:pt x="90" y="59"/>
                          <a:pt x="88" y="59"/>
                          <a:pt x="85" y="61"/>
                        </a:cubicBezTo>
                        <a:cubicBezTo>
                          <a:pt x="87" y="65"/>
                          <a:pt x="87" y="68"/>
                          <a:pt x="88" y="72"/>
                        </a:cubicBezTo>
                        <a:cubicBezTo>
                          <a:pt x="89" y="75"/>
                          <a:pt x="91" y="75"/>
                          <a:pt x="93" y="77"/>
                        </a:cubicBezTo>
                        <a:cubicBezTo>
                          <a:pt x="98" y="81"/>
                          <a:pt x="102" y="82"/>
                          <a:pt x="108" y="83"/>
                        </a:cubicBezTo>
                        <a:cubicBezTo>
                          <a:pt x="108" y="83"/>
                          <a:pt x="108" y="83"/>
                          <a:pt x="108" y="82"/>
                        </a:cubicBezTo>
                        <a:cubicBezTo>
                          <a:pt x="108" y="80"/>
                          <a:pt x="106" y="79"/>
                          <a:pt x="106" y="77"/>
                        </a:cubicBezTo>
                        <a:cubicBezTo>
                          <a:pt x="106" y="74"/>
                          <a:pt x="108" y="73"/>
                          <a:pt x="108" y="71"/>
                        </a:cubicBezTo>
                        <a:cubicBezTo>
                          <a:pt x="108" y="69"/>
                          <a:pt x="106" y="68"/>
                          <a:pt x="106" y="66"/>
                        </a:cubicBezTo>
                        <a:cubicBezTo>
                          <a:pt x="106" y="65"/>
                          <a:pt x="108" y="65"/>
                          <a:pt x="109" y="64"/>
                        </a:cubicBezTo>
                        <a:cubicBezTo>
                          <a:pt x="109" y="63"/>
                          <a:pt x="109" y="62"/>
                          <a:pt x="110" y="61"/>
                        </a:cubicBezTo>
                        <a:cubicBezTo>
                          <a:pt x="112" y="59"/>
                          <a:pt x="115" y="59"/>
                          <a:pt x="115" y="57"/>
                        </a:cubicBezTo>
                        <a:cubicBezTo>
                          <a:pt x="115" y="54"/>
                          <a:pt x="117" y="54"/>
                          <a:pt x="117" y="51"/>
                        </a:cubicBezTo>
                        <a:cubicBezTo>
                          <a:pt x="117" y="48"/>
                          <a:pt x="117" y="48"/>
                          <a:pt x="117" y="48"/>
                        </a:cubicBezTo>
                        <a:cubicBezTo>
                          <a:pt x="117" y="44"/>
                          <a:pt x="118" y="41"/>
                          <a:pt x="121" y="41"/>
                        </a:cubicBezTo>
                        <a:cubicBezTo>
                          <a:pt x="126" y="41"/>
                          <a:pt x="129" y="43"/>
                          <a:pt x="131" y="48"/>
                        </a:cubicBezTo>
                        <a:cubicBezTo>
                          <a:pt x="133" y="47"/>
                          <a:pt x="134" y="47"/>
                          <a:pt x="137" y="46"/>
                        </a:cubicBezTo>
                        <a:cubicBezTo>
                          <a:pt x="137" y="47"/>
                          <a:pt x="137" y="48"/>
                          <a:pt x="137" y="49"/>
                        </a:cubicBezTo>
                        <a:cubicBezTo>
                          <a:pt x="137" y="50"/>
                          <a:pt x="135" y="50"/>
                          <a:pt x="135" y="51"/>
                        </a:cubicBezTo>
                        <a:cubicBezTo>
                          <a:pt x="133" y="54"/>
                          <a:pt x="133" y="56"/>
                          <a:pt x="133" y="60"/>
                        </a:cubicBezTo>
                        <a:cubicBezTo>
                          <a:pt x="133" y="65"/>
                          <a:pt x="133" y="65"/>
                          <a:pt x="133" y="65"/>
                        </a:cubicBezTo>
                        <a:cubicBezTo>
                          <a:pt x="134" y="66"/>
                          <a:pt x="134" y="66"/>
                          <a:pt x="134" y="66"/>
                        </a:cubicBezTo>
                        <a:cubicBezTo>
                          <a:pt x="138" y="63"/>
                          <a:pt x="140" y="61"/>
                          <a:pt x="144" y="58"/>
                        </a:cubicBezTo>
                        <a:cubicBezTo>
                          <a:pt x="146" y="56"/>
                          <a:pt x="146" y="54"/>
                          <a:pt x="148" y="54"/>
                        </a:cubicBezTo>
                        <a:cubicBezTo>
                          <a:pt x="151" y="54"/>
                          <a:pt x="151" y="57"/>
                          <a:pt x="153" y="58"/>
                        </a:cubicBezTo>
                        <a:cubicBezTo>
                          <a:pt x="155" y="59"/>
                          <a:pt x="157" y="59"/>
                          <a:pt x="159" y="61"/>
                        </a:cubicBezTo>
                        <a:cubicBezTo>
                          <a:pt x="162" y="63"/>
                          <a:pt x="162" y="67"/>
                          <a:pt x="166" y="69"/>
                        </a:cubicBezTo>
                        <a:cubicBezTo>
                          <a:pt x="166" y="69"/>
                          <a:pt x="166" y="68"/>
                          <a:pt x="166" y="68"/>
                        </a:cubicBezTo>
                        <a:cubicBezTo>
                          <a:pt x="166" y="65"/>
                          <a:pt x="167" y="63"/>
                          <a:pt x="165" y="61"/>
                        </a:cubicBezTo>
                        <a:cubicBezTo>
                          <a:pt x="163" y="60"/>
                          <a:pt x="161" y="60"/>
                          <a:pt x="160" y="58"/>
                        </a:cubicBezTo>
                        <a:cubicBezTo>
                          <a:pt x="165" y="56"/>
                          <a:pt x="167" y="52"/>
                          <a:pt x="171" y="48"/>
                        </a:cubicBezTo>
                        <a:cubicBezTo>
                          <a:pt x="174" y="50"/>
                          <a:pt x="177" y="50"/>
                          <a:pt x="179" y="53"/>
                        </a:cubicBezTo>
                        <a:cubicBezTo>
                          <a:pt x="180" y="56"/>
                          <a:pt x="180" y="61"/>
                          <a:pt x="183" y="61"/>
                        </a:cubicBezTo>
                        <a:cubicBezTo>
                          <a:pt x="188" y="61"/>
                          <a:pt x="186" y="51"/>
                          <a:pt x="191" y="50"/>
                        </a:cubicBezTo>
                        <a:cubicBezTo>
                          <a:pt x="193" y="49"/>
                          <a:pt x="195" y="50"/>
                          <a:pt x="197" y="49"/>
                        </a:cubicBezTo>
                        <a:cubicBezTo>
                          <a:pt x="199" y="49"/>
                          <a:pt x="200" y="47"/>
                          <a:pt x="202" y="47"/>
                        </a:cubicBezTo>
                        <a:cubicBezTo>
                          <a:pt x="203" y="47"/>
                          <a:pt x="203" y="48"/>
                          <a:pt x="204" y="48"/>
                        </a:cubicBezTo>
                        <a:cubicBezTo>
                          <a:pt x="206" y="48"/>
                          <a:pt x="206" y="45"/>
                          <a:pt x="208" y="44"/>
                        </a:cubicBezTo>
                        <a:cubicBezTo>
                          <a:pt x="210" y="42"/>
                          <a:pt x="212" y="42"/>
                          <a:pt x="215" y="42"/>
                        </a:cubicBezTo>
                        <a:cubicBezTo>
                          <a:pt x="219" y="42"/>
                          <a:pt x="224" y="42"/>
                          <a:pt x="224" y="38"/>
                        </a:cubicBezTo>
                        <a:cubicBezTo>
                          <a:pt x="227" y="38"/>
                          <a:pt x="230" y="39"/>
                          <a:pt x="232" y="36"/>
                        </a:cubicBezTo>
                        <a:cubicBezTo>
                          <a:pt x="232" y="35"/>
                          <a:pt x="231" y="34"/>
                          <a:pt x="232" y="34"/>
                        </a:cubicBezTo>
                        <a:cubicBezTo>
                          <a:pt x="233" y="32"/>
                          <a:pt x="236" y="31"/>
                          <a:pt x="236" y="29"/>
                        </a:cubicBezTo>
                        <a:cubicBezTo>
                          <a:pt x="238" y="24"/>
                          <a:pt x="243" y="26"/>
                          <a:pt x="246" y="22"/>
                        </a:cubicBezTo>
                        <a:cubicBezTo>
                          <a:pt x="243" y="22"/>
                          <a:pt x="242" y="22"/>
                          <a:pt x="239" y="22"/>
                        </a:cubicBezTo>
                        <a:cubicBezTo>
                          <a:pt x="238" y="22"/>
                          <a:pt x="238" y="21"/>
                          <a:pt x="236" y="21"/>
                        </a:cubicBezTo>
                        <a:cubicBezTo>
                          <a:pt x="235" y="23"/>
                          <a:pt x="233" y="23"/>
                          <a:pt x="231" y="23"/>
                        </a:cubicBezTo>
                        <a:cubicBezTo>
                          <a:pt x="228" y="24"/>
                          <a:pt x="226" y="25"/>
                          <a:pt x="223" y="25"/>
                        </a:cubicBezTo>
                        <a:cubicBezTo>
                          <a:pt x="221" y="25"/>
                          <a:pt x="220" y="24"/>
                          <a:pt x="218" y="25"/>
                        </a:cubicBezTo>
                        <a:cubicBezTo>
                          <a:pt x="219" y="23"/>
                          <a:pt x="219" y="21"/>
                          <a:pt x="221" y="20"/>
                        </a:cubicBezTo>
                        <a:cubicBezTo>
                          <a:pt x="223" y="19"/>
                          <a:pt x="225" y="21"/>
                          <a:pt x="227" y="20"/>
                        </a:cubicBezTo>
                        <a:cubicBezTo>
                          <a:pt x="226" y="18"/>
                          <a:pt x="226" y="18"/>
                          <a:pt x="226" y="18"/>
                        </a:cubicBezTo>
                        <a:cubicBezTo>
                          <a:pt x="226" y="17"/>
                          <a:pt x="226" y="17"/>
                          <a:pt x="226" y="17"/>
                        </a:cubicBezTo>
                        <a:cubicBezTo>
                          <a:pt x="228" y="17"/>
                          <a:pt x="228" y="17"/>
                          <a:pt x="228" y="17"/>
                        </a:cubicBezTo>
                        <a:cubicBezTo>
                          <a:pt x="229" y="17"/>
                          <a:pt x="229" y="17"/>
                          <a:pt x="230" y="17"/>
                        </a:cubicBezTo>
                        <a:cubicBezTo>
                          <a:pt x="233" y="17"/>
                          <a:pt x="231" y="12"/>
                          <a:pt x="234" y="10"/>
                        </a:cubicBezTo>
                        <a:cubicBezTo>
                          <a:pt x="236" y="8"/>
                          <a:pt x="237" y="9"/>
                          <a:pt x="239" y="9"/>
                        </a:cubicBezTo>
                        <a:cubicBezTo>
                          <a:pt x="241" y="8"/>
                          <a:pt x="242" y="7"/>
                          <a:pt x="245" y="6"/>
                        </a:cubicBezTo>
                        <a:cubicBezTo>
                          <a:pt x="245" y="6"/>
                          <a:pt x="245" y="6"/>
                          <a:pt x="245" y="6"/>
                        </a:cubicBezTo>
                        <a:cubicBezTo>
                          <a:pt x="245" y="4"/>
                          <a:pt x="246" y="3"/>
                          <a:pt x="246" y="0"/>
                        </a:cubicBezTo>
                        <a:cubicBezTo>
                          <a:pt x="248" y="2"/>
                          <a:pt x="247" y="5"/>
                          <a:pt x="250" y="6"/>
                        </a:cubicBezTo>
                        <a:cubicBezTo>
                          <a:pt x="256" y="8"/>
                          <a:pt x="260" y="6"/>
                          <a:pt x="265" y="9"/>
                        </a:cubicBezTo>
                        <a:cubicBezTo>
                          <a:pt x="262" y="14"/>
                          <a:pt x="260" y="16"/>
                          <a:pt x="259" y="21"/>
                        </a:cubicBezTo>
                        <a:cubicBezTo>
                          <a:pt x="260" y="21"/>
                          <a:pt x="260" y="22"/>
                          <a:pt x="260" y="22"/>
                        </a:cubicBezTo>
                        <a:cubicBezTo>
                          <a:pt x="261" y="22"/>
                          <a:pt x="261" y="21"/>
                          <a:pt x="262" y="21"/>
                        </a:cubicBezTo>
                        <a:cubicBezTo>
                          <a:pt x="265" y="21"/>
                          <a:pt x="266" y="23"/>
                          <a:pt x="269" y="24"/>
                        </a:cubicBezTo>
                        <a:cubicBezTo>
                          <a:pt x="269" y="27"/>
                          <a:pt x="267" y="29"/>
                          <a:pt x="269" y="32"/>
                        </a:cubicBezTo>
                        <a:cubicBezTo>
                          <a:pt x="270" y="35"/>
                          <a:pt x="273" y="36"/>
                          <a:pt x="276" y="39"/>
                        </a:cubicBezTo>
                        <a:cubicBezTo>
                          <a:pt x="278" y="40"/>
                          <a:pt x="279" y="44"/>
                          <a:pt x="281" y="44"/>
                        </a:cubicBezTo>
                        <a:cubicBezTo>
                          <a:pt x="284" y="44"/>
                          <a:pt x="286" y="43"/>
                          <a:pt x="289" y="43"/>
                        </a:cubicBezTo>
                        <a:cubicBezTo>
                          <a:pt x="290" y="43"/>
                          <a:pt x="290" y="43"/>
                          <a:pt x="290" y="44"/>
                        </a:cubicBezTo>
                        <a:cubicBezTo>
                          <a:pt x="290" y="45"/>
                          <a:pt x="289" y="46"/>
                          <a:pt x="289" y="48"/>
                        </a:cubicBezTo>
                        <a:cubicBezTo>
                          <a:pt x="289" y="50"/>
                          <a:pt x="291" y="50"/>
                          <a:pt x="292" y="51"/>
                        </a:cubicBezTo>
                        <a:cubicBezTo>
                          <a:pt x="294" y="52"/>
                          <a:pt x="293" y="56"/>
                          <a:pt x="295" y="56"/>
                        </a:cubicBezTo>
                        <a:cubicBezTo>
                          <a:pt x="297" y="56"/>
                          <a:pt x="298" y="53"/>
                          <a:pt x="299" y="52"/>
                        </a:cubicBezTo>
                        <a:cubicBezTo>
                          <a:pt x="301" y="53"/>
                          <a:pt x="300" y="55"/>
                          <a:pt x="300" y="57"/>
                        </a:cubicBezTo>
                        <a:cubicBezTo>
                          <a:pt x="300" y="59"/>
                          <a:pt x="300" y="63"/>
                          <a:pt x="302" y="63"/>
                        </a:cubicBezTo>
                        <a:cubicBezTo>
                          <a:pt x="303" y="63"/>
                          <a:pt x="304" y="62"/>
                          <a:pt x="305" y="62"/>
                        </a:cubicBezTo>
                        <a:cubicBezTo>
                          <a:pt x="307" y="62"/>
                          <a:pt x="307" y="65"/>
                          <a:pt x="309" y="65"/>
                        </a:cubicBezTo>
                        <a:cubicBezTo>
                          <a:pt x="312" y="65"/>
                          <a:pt x="313" y="62"/>
                          <a:pt x="315" y="62"/>
                        </a:cubicBezTo>
                        <a:cubicBezTo>
                          <a:pt x="317" y="62"/>
                          <a:pt x="318" y="62"/>
                          <a:pt x="320" y="62"/>
                        </a:cubicBezTo>
                        <a:cubicBezTo>
                          <a:pt x="322" y="62"/>
                          <a:pt x="321" y="64"/>
                          <a:pt x="322" y="65"/>
                        </a:cubicBezTo>
                        <a:cubicBezTo>
                          <a:pt x="324" y="67"/>
                          <a:pt x="328" y="66"/>
                          <a:pt x="328" y="69"/>
                        </a:cubicBezTo>
                        <a:cubicBezTo>
                          <a:pt x="328" y="73"/>
                          <a:pt x="328" y="73"/>
                          <a:pt x="328" y="73"/>
                        </a:cubicBezTo>
                        <a:cubicBezTo>
                          <a:pt x="328" y="74"/>
                          <a:pt x="329" y="75"/>
                          <a:pt x="331" y="75"/>
                        </a:cubicBezTo>
                        <a:cubicBezTo>
                          <a:pt x="333" y="76"/>
                          <a:pt x="335" y="77"/>
                          <a:pt x="337" y="78"/>
                        </a:cubicBezTo>
                        <a:cubicBezTo>
                          <a:pt x="337" y="78"/>
                          <a:pt x="337" y="78"/>
                          <a:pt x="337" y="78"/>
                        </a:cubicBezTo>
                        <a:cubicBezTo>
                          <a:pt x="337" y="80"/>
                          <a:pt x="337" y="83"/>
                          <a:pt x="337" y="86"/>
                        </a:cubicBezTo>
                        <a:cubicBezTo>
                          <a:pt x="337" y="92"/>
                          <a:pt x="336" y="98"/>
                          <a:pt x="341" y="100"/>
                        </a:cubicBezTo>
                        <a:cubicBezTo>
                          <a:pt x="345" y="102"/>
                          <a:pt x="347" y="101"/>
                          <a:pt x="351" y="103"/>
                        </a:cubicBezTo>
                        <a:cubicBezTo>
                          <a:pt x="353" y="103"/>
                          <a:pt x="356" y="103"/>
                          <a:pt x="356" y="105"/>
                        </a:cubicBezTo>
                        <a:cubicBezTo>
                          <a:pt x="356" y="109"/>
                          <a:pt x="351" y="108"/>
                          <a:pt x="348" y="111"/>
                        </a:cubicBezTo>
                        <a:cubicBezTo>
                          <a:pt x="344" y="115"/>
                          <a:pt x="343" y="120"/>
                          <a:pt x="341" y="125"/>
                        </a:cubicBezTo>
                        <a:cubicBezTo>
                          <a:pt x="329" y="150"/>
                          <a:pt x="331" y="141"/>
                          <a:pt x="324" y="116"/>
                        </a:cubicBezTo>
                        <a:cubicBezTo>
                          <a:pt x="328" y="116"/>
                          <a:pt x="329" y="112"/>
                          <a:pt x="330" y="108"/>
                        </a:cubicBezTo>
                        <a:cubicBezTo>
                          <a:pt x="330" y="105"/>
                          <a:pt x="332" y="104"/>
                          <a:pt x="332" y="101"/>
                        </a:cubicBezTo>
                        <a:cubicBezTo>
                          <a:pt x="332" y="99"/>
                          <a:pt x="331" y="97"/>
                          <a:pt x="329" y="97"/>
                        </a:cubicBezTo>
                        <a:cubicBezTo>
                          <a:pt x="327" y="97"/>
                          <a:pt x="327" y="100"/>
                          <a:pt x="326" y="100"/>
                        </a:cubicBezTo>
                        <a:cubicBezTo>
                          <a:pt x="324" y="100"/>
                          <a:pt x="323" y="98"/>
                          <a:pt x="321" y="97"/>
                        </a:cubicBezTo>
                        <a:cubicBezTo>
                          <a:pt x="316" y="95"/>
                          <a:pt x="312" y="94"/>
                          <a:pt x="306" y="94"/>
                        </a:cubicBezTo>
                        <a:cubicBezTo>
                          <a:pt x="302" y="94"/>
                          <a:pt x="300" y="94"/>
                          <a:pt x="296" y="94"/>
                        </a:cubicBezTo>
                        <a:cubicBezTo>
                          <a:pt x="294" y="94"/>
                          <a:pt x="292" y="94"/>
                          <a:pt x="290" y="94"/>
                        </a:cubicBezTo>
                        <a:cubicBezTo>
                          <a:pt x="284" y="94"/>
                          <a:pt x="284" y="94"/>
                          <a:pt x="284" y="94"/>
                        </a:cubicBezTo>
                        <a:cubicBezTo>
                          <a:pt x="282" y="94"/>
                          <a:pt x="281" y="95"/>
                          <a:pt x="279" y="95"/>
                        </a:cubicBezTo>
                        <a:cubicBezTo>
                          <a:pt x="275" y="95"/>
                          <a:pt x="273" y="94"/>
                          <a:pt x="269" y="94"/>
                        </a:cubicBezTo>
                        <a:cubicBezTo>
                          <a:pt x="261" y="94"/>
                          <a:pt x="257" y="98"/>
                          <a:pt x="249" y="101"/>
                        </a:cubicBezTo>
                        <a:cubicBezTo>
                          <a:pt x="243" y="103"/>
                          <a:pt x="239" y="104"/>
                          <a:pt x="234" y="107"/>
                        </a:cubicBezTo>
                        <a:cubicBezTo>
                          <a:pt x="226" y="111"/>
                          <a:pt x="222" y="113"/>
                          <a:pt x="215" y="116"/>
                        </a:cubicBezTo>
                        <a:cubicBezTo>
                          <a:pt x="211" y="118"/>
                          <a:pt x="209" y="119"/>
                          <a:pt x="206" y="121"/>
                        </a:cubicBezTo>
                        <a:cubicBezTo>
                          <a:pt x="203" y="123"/>
                          <a:pt x="200" y="124"/>
                          <a:pt x="200" y="127"/>
                        </a:cubicBezTo>
                        <a:cubicBezTo>
                          <a:pt x="200" y="132"/>
                          <a:pt x="200" y="132"/>
                          <a:pt x="200" y="132"/>
                        </a:cubicBezTo>
                        <a:cubicBezTo>
                          <a:pt x="200" y="139"/>
                          <a:pt x="196" y="142"/>
                          <a:pt x="191" y="146"/>
                        </a:cubicBezTo>
                        <a:cubicBezTo>
                          <a:pt x="186" y="150"/>
                          <a:pt x="184" y="152"/>
                          <a:pt x="181" y="157"/>
                        </a:cubicBezTo>
                        <a:cubicBezTo>
                          <a:pt x="178" y="162"/>
                          <a:pt x="175" y="164"/>
                          <a:pt x="175" y="170"/>
                        </a:cubicBezTo>
                        <a:cubicBezTo>
                          <a:pt x="175" y="181"/>
                          <a:pt x="175" y="181"/>
                          <a:pt x="175" y="181"/>
                        </a:cubicBezTo>
                        <a:cubicBezTo>
                          <a:pt x="177" y="181"/>
                          <a:pt x="178" y="181"/>
                          <a:pt x="179" y="181"/>
                        </a:cubicBezTo>
                        <a:cubicBezTo>
                          <a:pt x="183" y="181"/>
                          <a:pt x="182" y="187"/>
                          <a:pt x="182" y="191"/>
                        </a:cubicBezTo>
                        <a:cubicBezTo>
                          <a:pt x="182" y="195"/>
                          <a:pt x="182" y="198"/>
                          <a:pt x="184" y="202"/>
                        </a:cubicBezTo>
                        <a:cubicBezTo>
                          <a:pt x="187" y="206"/>
                          <a:pt x="189" y="208"/>
                          <a:pt x="193" y="211"/>
                        </a:cubicBezTo>
                        <a:cubicBezTo>
                          <a:pt x="195" y="213"/>
                          <a:pt x="196" y="216"/>
                          <a:pt x="199" y="216"/>
                        </a:cubicBezTo>
                        <a:cubicBezTo>
                          <a:pt x="201" y="216"/>
                          <a:pt x="202" y="214"/>
                          <a:pt x="205" y="214"/>
                        </a:cubicBezTo>
                        <a:cubicBezTo>
                          <a:pt x="207" y="214"/>
                          <a:pt x="208" y="214"/>
                          <a:pt x="208" y="216"/>
                        </a:cubicBezTo>
                        <a:cubicBezTo>
                          <a:pt x="208" y="220"/>
                          <a:pt x="205" y="221"/>
                          <a:pt x="203" y="224"/>
                        </a:cubicBezTo>
                        <a:cubicBezTo>
                          <a:pt x="197" y="232"/>
                          <a:pt x="193" y="237"/>
                          <a:pt x="193" y="247"/>
                        </a:cubicBezTo>
                        <a:cubicBezTo>
                          <a:pt x="193" y="251"/>
                          <a:pt x="196" y="253"/>
                          <a:pt x="196" y="257"/>
                        </a:cubicBezTo>
                        <a:cubicBezTo>
                          <a:pt x="196" y="260"/>
                          <a:pt x="192" y="261"/>
                          <a:pt x="190" y="264"/>
                        </a:cubicBezTo>
                        <a:cubicBezTo>
                          <a:pt x="186" y="275"/>
                          <a:pt x="181" y="281"/>
                          <a:pt x="178" y="292"/>
                        </a:cubicBezTo>
                        <a:cubicBezTo>
                          <a:pt x="177" y="296"/>
                          <a:pt x="176" y="297"/>
                          <a:pt x="176" y="301"/>
                        </a:cubicBezTo>
                        <a:cubicBezTo>
                          <a:pt x="176" y="303"/>
                          <a:pt x="177" y="303"/>
                          <a:pt x="177" y="305"/>
                        </a:cubicBezTo>
                        <a:cubicBezTo>
                          <a:pt x="177" y="309"/>
                          <a:pt x="174" y="310"/>
                          <a:pt x="174" y="313"/>
                        </a:cubicBezTo>
                        <a:cubicBezTo>
                          <a:pt x="173" y="319"/>
                          <a:pt x="171" y="322"/>
                          <a:pt x="168" y="327"/>
                        </a:cubicBezTo>
                        <a:cubicBezTo>
                          <a:pt x="166" y="329"/>
                          <a:pt x="165" y="332"/>
                          <a:pt x="163" y="334"/>
                        </a:cubicBezTo>
                        <a:cubicBezTo>
                          <a:pt x="157" y="338"/>
                          <a:pt x="151" y="337"/>
                          <a:pt x="146" y="343"/>
                        </a:cubicBezTo>
                        <a:cubicBezTo>
                          <a:pt x="142" y="347"/>
                          <a:pt x="142" y="351"/>
                          <a:pt x="142" y="357"/>
                        </a:cubicBezTo>
                        <a:cubicBezTo>
                          <a:pt x="142" y="366"/>
                          <a:pt x="137" y="370"/>
                          <a:pt x="136" y="378"/>
                        </a:cubicBezTo>
                        <a:cubicBezTo>
                          <a:pt x="136" y="378"/>
                          <a:pt x="136" y="378"/>
                          <a:pt x="136" y="378"/>
                        </a:cubicBezTo>
                        <a:cubicBezTo>
                          <a:pt x="128" y="378"/>
                          <a:pt x="124" y="377"/>
                          <a:pt x="117" y="374"/>
                        </a:cubicBezTo>
                        <a:cubicBezTo>
                          <a:pt x="112" y="372"/>
                          <a:pt x="110" y="371"/>
                          <a:pt x="106" y="368"/>
                        </a:cubicBezTo>
                        <a:cubicBezTo>
                          <a:pt x="103" y="367"/>
                          <a:pt x="99" y="367"/>
                          <a:pt x="99" y="364"/>
                        </a:cubicBezTo>
                        <a:cubicBezTo>
                          <a:pt x="99" y="359"/>
                          <a:pt x="99" y="359"/>
                          <a:pt x="99" y="359"/>
                        </a:cubicBezTo>
                        <a:cubicBezTo>
                          <a:pt x="99" y="357"/>
                          <a:pt x="98" y="357"/>
                          <a:pt x="98" y="355"/>
                        </a:cubicBezTo>
                        <a:cubicBezTo>
                          <a:pt x="98" y="350"/>
                          <a:pt x="98" y="350"/>
                          <a:pt x="98" y="350"/>
                        </a:cubicBezTo>
                        <a:cubicBezTo>
                          <a:pt x="98" y="349"/>
                          <a:pt x="97" y="348"/>
                          <a:pt x="97" y="347"/>
                        </a:cubicBezTo>
                        <a:cubicBezTo>
                          <a:pt x="97" y="347"/>
                          <a:pt x="97" y="347"/>
                          <a:pt x="97" y="346"/>
                        </a:cubicBezTo>
                        <a:cubicBezTo>
                          <a:pt x="97" y="341"/>
                          <a:pt x="93" y="339"/>
                          <a:pt x="93" y="334"/>
                        </a:cubicBezTo>
                        <a:cubicBezTo>
                          <a:pt x="93" y="326"/>
                          <a:pt x="93" y="326"/>
                          <a:pt x="93" y="326"/>
                        </a:cubicBezTo>
                        <a:cubicBezTo>
                          <a:pt x="93" y="322"/>
                          <a:pt x="92" y="321"/>
                          <a:pt x="89" y="318"/>
                        </a:cubicBezTo>
                        <a:cubicBezTo>
                          <a:pt x="88" y="317"/>
                          <a:pt x="86" y="316"/>
                          <a:pt x="86" y="314"/>
                        </a:cubicBezTo>
                        <a:cubicBezTo>
                          <a:pt x="86" y="308"/>
                          <a:pt x="86" y="308"/>
                          <a:pt x="86" y="308"/>
                        </a:cubicBezTo>
                        <a:cubicBezTo>
                          <a:pt x="86" y="304"/>
                          <a:pt x="77" y="306"/>
                          <a:pt x="77" y="301"/>
                        </a:cubicBezTo>
                        <a:cubicBezTo>
                          <a:pt x="77" y="298"/>
                          <a:pt x="77" y="297"/>
                          <a:pt x="77" y="294"/>
                        </a:cubicBezTo>
                        <a:cubicBezTo>
                          <a:pt x="71" y="292"/>
                          <a:pt x="67" y="292"/>
                          <a:pt x="60" y="290"/>
                        </a:cubicBezTo>
                        <a:cubicBezTo>
                          <a:pt x="61" y="285"/>
                          <a:pt x="63" y="282"/>
                          <a:pt x="63" y="276"/>
                        </a:cubicBezTo>
                        <a:cubicBezTo>
                          <a:pt x="63" y="275"/>
                          <a:pt x="61" y="275"/>
                          <a:pt x="60" y="273"/>
                        </a:cubicBezTo>
                        <a:cubicBezTo>
                          <a:pt x="68" y="252"/>
                          <a:pt x="68" y="252"/>
                          <a:pt x="68" y="252"/>
                        </a:cubicBezTo>
                        <a:cubicBezTo>
                          <a:pt x="67" y="252"/>
                          <a:pt x="67" y="252"/>
                          <a:pt x="67" y="252"/>
                        </a:cubicBezTo>
                        <a:cubicBezTo>
                          <a:pt x="67" y="252"/>
                          <a:pt x="67" y="253"/>
                          <a:pt x="66" y="253"/>
                        </a:cubicBezTo>
                        <a:cubicBezTo>
                          <a:pt x="66" y="253"/>
                          <a:pt x="66" y="252"/>
                          <a:pt x="65" y="252"/>
                        </a:cubicBezTo>
                        <a:cubicBezTo>
                          <a:pt x="66" y="248"/>
                          <a:pt x="69" y="247"/>
                          <a:pt x="70" y="242"/>
                        </a:cubicBezTo>
                        <a:cubicBezTo>
                          <a:pt x="70" y="238"/>
                          <a:pt x="72" y="234"/>
                          <a:pt x="76" y="234"/>
                        </a:cubicBezTo>
                        <a:cubicBezTo>
                          <a:pt x="77" y="234"/>
                          <a:pt x="77" y="234"/>
                          <a:pt x="78" y="235"/>
                        </a:cubicBezTo>
                        <a:cubicBezTo>
                          <a:pt x="79" y="234"/>
                          <a:pt x="79" y="234"/>
                          <a:pt x="79" y="234"/>
                        </a:cubicBezTo>
                        <a:cubicBezTo>
                          <a:pt x="79" y="232"/>
                          <a:pt x="81" y="230"/>
                          <a:pt x="81" y="228"/>
                        </a:cubicBezTo>
                        <a:cubicBezTo>
                          <a:pt x="81" y="226"/>
                          <a:pt x="79" y="226"/>
                          <a:pt x="79" y="224"/>
                        </a:cubicBezTo>
                        <a:cubicBezTo>
                          <a:pt x="79" y="221"/>
                          <a:pt x="81" y="219"/>
                          <a:pt x="83" y="216"/>
                        </a:cubicBezTo>
                        <a:cubicBezTo>
                          <a:pt x="86" y="212"/>
                          <a:pt x="86" y="209"/>
                          <a:pt x="88" y="205"/>
                        </a:cubicBezTo>
                        <a:cubicBezTo>
                          <a:pt x="90" y="201"/>
                          <a:pt x="92" y="199"/>
                          <a:pt x="92" y="195"/>
                        </a:cubicBezTo>
                        <a:cubicBezTo>
                          <a:pt x="92" y="192"/>
                          <a:pt x="91" y="190"/>
                          <a:pt x="89" y="188"/>
                        </a:cubicBezTo>
                        <a:cubicBezTo>
                          <a:pt x="87" y="187"/>
                          <a:pt x="86" y="188"/>
                          <a:pt x="83" y="188"/>
                        </a:cubicBezTo>
                        <a:cubicBezTo>
                          <a:pt x="82" y="187"/>
                          <a:pt x="81" y="187"/>
                          <a:pt x="79" y="187"/>
                        </a:cubicBezTo>
                        <a:cubicBezTo>
                          <a:pt x="76" y="187"/>
                          <a:pt x="76" y="189"/>
                          <a:pt x="75" y="191"/>
                        </a:cubicBezTo>
                        <a:cubicBezTo>
                          <a:pt x="74" y="192"/>
                          <a:pt x="72" y="193"/>
                          <a:pt x="72" y="194"/>
                        </a:cubicBezTo>
                        <a:cubicBezTo>
                          <a:pt x="72" y="197"/>
                          <a:pt x="75" y="198"/>
                          <a:pt x="77" y="200"/>
                        </a:cubicBezTo>
                        <a:cubicBezTo>
                          <a:pt x="80" y="203"/>
                          <a:pt x="80" y="207"/>
                          <a:pt x="80" y="211"/>
                        </a:cubicBezTo>
                        <a:cubicBezTo>
                          <a:pt x="80" y="215"/>
                          <a:pt x="75" y="213"/>
                          <a:pt x="72" y="214"/>
                        </a:cubicBezTo>
                        <a:cubicBezTo>
                          <a:pt x="69" y="215"/>
                          <a:pt x="69" y="218"/>
                          <a:pt x="67" y="219"/>
                        </a:cubicBezTo>
                        <a:cubicBezTo>
                          <a:pt x="66" y="218"/>
                          <a:pt x="65" y="218"/>
                          <a:pt x="63" y="217"/>
                        </a:cubicBezTo>
                        <a:cubicBezTo>
                          <a:pt x="63" y="215"/>
                          <a:pt x="64" y="214"/>
                          <a:pt x="64" y="212"/>
                        </a:cubicBezTo>
                        <a:cubicBezTo>
                          <a:pt x="64" y="209"/>
                          <a:pt x="61" y="206"/>
                          <a:pt x="58" y="206"/>
                        </a:cubicBezTo>
                        <a:cubicBezTo>
                          <a:pt x="58" y="205"/>
                          <a:pt x="58" y="205"/>
                          <a:pt x="58" y="205"/>
                        </a:cubicBezTo>
                        <a:cubicBezTo>
                          <a:pt x="58" y="203"/>
                          <a:pt x="59" y="202"/>
                          <a:pt x="59" y="201"/>
                        </a:cubicBezTo>
                        <a:cubicBezTo>
                          <a:pt x="59" y="200"/>
                          <a:pt x="59" y="200"/>
                          <a:pt x="59" y="200"/>
                        </a:cubicBezTo>
                        <a:cubicBezTo>
                          <a:pt x="59" y="198"/>
                          <a:pt x="61" y="198"/>
                          <a:pt x="62" y="197"/>
                        </a:cubicBezTo>
                        <a:cubicBezTo>
                          <a:pt x="65" y="194"/>
                          <a:pt x="65" y="191"/>
                          <a:pt x="66" y="187"/>
                        </a:cubicBezTo>
                        <a:cubicBezTo>
                          <a:pt x="62" y="185"/>
                          <a:pt x="59" y="185"/>
                          <a:pt x="56" y="182"/>
                        </a:cubicBezTo>
                        <a:cubicBezTo>
                          <a:pt x="54" y="180"/>
                          <a:pt x="53" y="179"/>
                          <a:pt x="50" y="179"/>
                        </a:cubicBezTo>
                        <a:cubicBezTo>
                          <a:pt x="48" y="179"/>
                          <a:pt x="46" y="181"/>
                          <a:pt x="44" y="181"/>
                        </a:cubicBezTo>
                        <a:cubicBezTo>
                          <a:pt x="41" y="181"/>
                          <a:pt x="42" y="177"/>
                          <a:pt x="39" y="176"/>
                        </a:cubicBezTo>
                        <a:cubicBezTo>
                          <a:pt x="38" y="173"/>
                          <a:pt x="36" y="172"/>
                          <a:pt x="36" y="170"/>
                        </a:cubicBezTo>
                        <a:cubicBezTo>
                          <a:pt x="36" y="164"/>
                          <a:pt x="39" y="162"/>
                          <a:pt x="39" y="156"/>
                        </a:cubicBezTo>
                        <a:cubicBezTo>
                          <a:pt x="39" y="156"/>
                          <a:pt x="39" y="156"/>
                          <a:pt x="39" y="155"/>
                        </a:cubicBezTo>
                        <a:cubicBezTo>
                          <a:pt x="36" y="156"/>
                          <a:pt x="35" y="155"/>
                          <a:pt x="33" y="155"/>
                        </a:cubicBezTo>
                        <a:cubicBezTo>
                          <a:pt x="33" y="151"/>
                          <a:pt x="32" y="149"/>
                          <a:pt x="32" y="145"/>
                        </a:cubicBezTo>
                        <a:cubicBezTo>
                          <a:pt x="32" y="143"/>
                          <a:pt x="34" y="143"/>
                          <a:pt x="34" y="142"/>
                        </a:cubicBezTo>
                        <a:cubicBezTo>
                          <a:pt x="34" y="140"/>
                          <a:pt x="32" y="140"/>
                          <a:pt x="31" y="139"/>
                        </a:cubicBezTo>
                        <a:cubicBezTo>
                          <a:pt x="28" y="138"/>
                          <a:pt x="27" y="137"/>
                          <a:pt x="24" y="137"/>
                        </a:cubicBezTo>
                        <a:cubicBezTo>
                          <a:pt x="23" y="137"/>
                          <a:pt x="23" y="140"/>
                          <a:pt x="22" y="141"/>
                        </a:cubicBezTo>
                        <a:cubicBezTo>
                          <a:pt x="21" y="142"/>
                          <a:pt x="20" y="142"/>
                          <a:pt x="18" y="142"/>
                        </a:cubicBezTo>
                        <a:cubicBezTo>
                          <a:pt x="17" y="137"/>
                          <a:pt x="16" y="134"/>
                          <a:pt x="16" y="129"/>
                        </a:cubicBezTo>
                        <a:cubicBezTo>
                          <a:pt x="16" y="128"/>
                          <a:pt x="16" y="127"/>
                          <a:pt x="17" y="127"/>
                        </a:cubicBezTo>
                        <a:cubicBezTo>
                          <a:pt x="16" y="126"/>
                          <a:pt x="16" y="126"/>
                          <a:pt x="16" y="126"/>
                        </a:cubicBezTo>
                        <a:cubicBezTo>
                          <a:pt x="14" y="127"/>
                          <a:pt x="12" y="126"/>
                          <a:pt x="10" y="127"/>
                        </a:cubicBezTo>
                        <a:cubicBezTo>
                          <a:pt x="8" y="128"/>
                          <a:pt x="8" y="131"/>
                          <a:pt x="7" y="133"/>
                        </a:cubicBezTo>
                        <a:cubicBezTo>
                          <a:pt x="4" y="133"/>
                          <a:pt x="3" y="132"/>
                          <a:pt x="0" y="131"/>
                        </a:cubicBezTo>
                        <a:cubicBezTo>
                          <a:pt x="0" y="131"/>
                          <a:pt x="0" y="131"/>
                          <a:pt x="0" y="131"/>
                        </a:cubicBezTo>
                        <a:cubicBezTo>
                          <a:pt x="0" y="130"/>
                          <a:pt x="0" y="129"/>
                          <a:pt x="0" y="128"/>
                        </a:cubicBezTo>
                        <a:cubicBezTo>
                          <a:pt x="0" y="120"/>
                          <a:pt x="4" y="116"/>
                          <a:pt x="8" y="108"/>
                        </a:cubicBezTo>
                        <a:cubicBezTo>
                          <a:pt x="9" y="106"/>
                          <a:pt x="9" y="104"/>
                          <a:pt x="11" y="102"/>
                        </a:cubicBezTo>
                        <a:cubicBezTo>
                          <a:pt x="13" y="100"/>
                          <a:pt x="15" y="101"/>
                          <a:pt x="16" y="99"/>
                        </a:cubicBezTo>
                        <a:cubicBezTo>
                          <a:pt x="18" y="98"/>
                          <a:pt x="18" y="97"/>
                          <a:pt x="19" y="96"/>
                        </a:cubicBezTo>
                        <a:cubicBezTo>
                          <a:pt x="23" y="93"/>
                          <a:pt x="26" y="91"/>
                          <a:pt x="27" y="86"/>
                        </a:cubicBezTo>
                        <a:cubicBezTo>
                          <a:pt x="28" y="86"/>
                          <a:pt x="28" y="86"/>
                          <a:pt x="28" y="86"/>
                        </a:cubicBezTo>
                        <a:cubicBezTo>
                          <a:pt x="29" y="86"/>
                          <a:pt x="30" y="87"/>
                          <a:pt x="31" y="87"/>
                        </a:cubicBezTo>
                        <a:cubicBezTo>
                          <a:pt x="33" y="87"/>
                          <a:pt x="35" y="85"/>
                          <a:pt x="35" y="83"/>
                        </a:cubicBezTo>
                        <a:cubicBezTo>
                          <a:pt x="35" y="82"/>
                          <a:pt x="34" y="82"/>
                          <a:pt x="34" y="81"/>
                        </a:cubicBezTo>
                        <a:cubicBezTo>
                          <a:pt x="34" y="81"/>
                          <a:pt x="35" y="80"/>
                          <a:pt x="35" y="80"/>
                        </a:cubicBezTo>
                        <a:cubicBezTo>
                          <a:pt x="37" y="80"/>
                          <a:pt x="38" y="80"/>
                          <a:pt x="40" y="80"/>
                        </a:cubicBezTo>
                        <a:cubicBezTo>
                          <a:pt x="42" y="80"/>
                          <a:pt x="43" y="82"/>
                          <a:pt x="46" y="82"/>
                        </a:cubicBezTo>
                        <a:cubicBezTo>
                          <a:pt x="49" y="82"/>
                          <a:pt x="49" y="78"/>
                          <a:pt x="51" y="77"/>
                        </a:cubicBezTo>
                        <a:cubicBezTo>
                          <a:pt x="52" y="77"/>
                          <a:pt x="54" y="78"/>
                          <a:pt x="55" y="77"/>
                        </a:cubicBezTo>
                        <a:cubicBezTo>
                          <a:pt x="57" y="76"/>
                          <a:pt x="57" y="74"/>
                          <a:pt x="59" y="73"/>
                        </a:cubicBezTo>
                        <a:cubicBezTo>
                          <a:pt x="62" y="72"/>
                          <a:pt x="65" y="72"/>
                          <a:pt x="66" y="70"/>
                        </a:cubicBezTo>
                        <a:cubicBezTo>
                          <a:pt x="67" y="70"/>
                          <a:pt x="68" y="70"/>
                          <a:pt x="69" y="70"/>
                        </a:cubicBezTo>
                        <a:cubicBezTo>
                          <a:pt x="70" y="70"/>
                          <a:pt x="70" y="70"/>
                          <a:pt x="71" y="70"/>
                        </a:cubicBezTo>
                        <a:cubicBezTo>
                          <a:pt x="73" y="70"/>
                          <a:pt x="73" y="70"/>
                          <a:pt x="73" y="70"/>
                        </a:cubicBezTo>
                        <a:cubicBezTo>
                          <a:pt x="77" y="68"/>
                          <a:pt x="77" y="64"/>
                          <a:pt x="77" y="59"/>
                        </a:cubicBezTo>
                        <a:cubicBezTo>
                          <a:pt x="77" y="50"/>
                          <a:pt x="74" y="41"/>
                          <a:pt x="82" y="3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4" name="Google Shape;54;p4"/>
                  <p:cNvSpPr/>
                  <p:nvPr/>
                </p:nvSpPr>
                <p:spPr>
                  <a:xfrm>
                    <a:off x="6037263" y="2060575"/>
                    <a:ext cx="288925" cy="344487"/>
                  </a:xfrm>
                  <a:custGeom>
                    <a:avLst/>
                    <a:gdLst/>
                    <a:ahLst/>
                    <a:cxnLst/>
                    <a:rect l="l" t="t" r="r" b="b"/>
                    <a:pathLst>
                      <a:path w="198" h="236" extrusionOk="0">
                        <a:moveTo>
                          <a:pt x="172" y="14"/>
                        </a:moveTo>
                        <a:cubicBezTo>
                          <a:pt x="169" y="17"/>
                          <a:pt x="168" y="21"/>
                          <a:pt x="168" y="26"/>
                        </a:cubicBezTo>
                        <a:cubicBezTo>
                          <a:pt x="168" y="30"/>
                          <a:pt x="173" y="32"/>
                          <a:pt x="173" y="36"/>
                        </a:cubicBezTo>
                        <a:cubicBezTo>
                          <a:pt x="173" y="39"/>
                          <a:pt x="173" y="39"/>
                          <a:pt x="173" y="39"/>
                        </a:cubicBezTo>
                        <a:cubicBezTo>
                          <a:pt x="170" y="39"/>
                          <a:pt x="169" y="39"/>
                          <a:pt x="166" y="39"/>
                        </a:cubicBezTo>
                        <a:cubicBezTo>
                          <a:pt x="163" y="39"/>
                          <a:pt x="160" y="38"/>
                          <a:pt x="157" y="38"/>
                        </a:cubicBezTo>
                        <a:cubicBezTo>
                          <a:pt x="156" y="38"/>
                          <a:pt x="155" y="38"/>
                          <a:pt x="155" y="38"/>
                        </a:cubicBezTo>
                        <a:cubicBezTo>
                          <a:pt x="155" y="40"/>
                          <a:pt x="155" y="40"/>
                          <a:pt x="155" y="40"/>
                        </a:cubicBezTo>
                        <a:cubicBezTo>
                          <a:pt x="155" y="44"/>
                          <a:pt x="158" y="46"/>
                          <a:pt x="158" y="51"/>
                        </a:cubicBezTo>
                        <a:cubicBezTo>
                          <a:pt x="158" y="53"/>
                          <a:pt x="158" y="55"/>
                          <a:pt x="158" y="58"/>
                        </a:cubicBezTo>
                        <a:cubicBezTo>
                          <a:pt x="158" y="60"/>
                          <a:pt x="156" y="61"/>
                          <a:pt x="154" y="63"/>
                        </a:cubicBezTo>
                        <a:cubicBezTo>
                          <a:pt x="150" y="61"/>
                          <a:pt x="150" y="61"/>
                          <a:pt x="150" y="61"/>
                        </a:cubicBezTo>
                        <a:cubicBezTo>
                          <a:pt x="149" y="62"/>
                          <a:pt x="148" y="62"/>
                          <a:pt x="148" y="64"/>
                        </a:cubicBezTo>
                        <a:cubicBezTo>
                          <a:pt x="148" y="68"/>
                          <a:pt x="152" y="70"/>
                          <a:pt x="152" y="75"/>
                        </a:cubicBezTo>
                        <a:cubicBezTo>
                          <a:pt x="152" y="77"/>
                          <a:pt x="150" y="78"/>
                          <a:pt x="150" y="80"/>
                        </a:cubicBezTo>
                        <a:cubicBezTo>
                          <a:pt x="150" y="83"/>
                          <a:pt x="152" y="83"/>
                          <a:pt x="152" y="85"/>
                        </a:cubicBezTo>
                        <a:cubicBezTo>
                          <a:pt x="153" y="90"/>
                          <a:pt x="152" y="93"/>
                          <a:pt x="154" y="97"/>
                        </a:cubicBezTo>
                        <a:cubicBezTo>
                          <a:pt x="155" y="99"/>
                          <a:pt x="157" y="98"/>
                          <a:pt x="159" y="99"/>
                        </a:cubicBezTo>
                        <a:cubicBezTo>
                          <a:pt x="163" y="101"/>
                          <a:pt x="160" y="105"/>
                          <a:pt x="161" y="110"/>
                        </a:cubicBezTo>
                        <a:cubicBezTo>
                          <a:pt x="161" y="114"/>
                          <a:pt x="168" y="113"/>
                          <a:pt x="168" y="117"/>
                        </a:cubicBezTo>
                        <a:cubicBezTo>
                          <a:pt x="168" y="119"/>
                          <a:pt x="168" y="120"/>
                          <a:pt x="167" y="121"/>
                        </a:cubicBezTo>
                        <a:cubicBezTo>
                          <a:pt x="165" y="123"/>
                          <a:pt x="163" y="124"/>
                          <a:pt x="163" y="126"/>
                        </a:cubicBezTo>
                        <a:cubicBezTo>
                          <a:pt x="163" y="129"/>
                          <a:pt x="166" y="129"/>
                          <a:pt x="167" y="132"/>
                        </a:cubicBezTo>
                        <a:cubicBezTo>
                          <a:pt x="169" y="135"/>
                          <a:pt x="167" y="139"/>
                          <a:pt x="170" y="142"/>
                        </a:cubicBezTo>
                        <a:cubicBezTo>
                          <a:pt x="174" y="141"/>
                          <a:pt x="174" y="141"/>
                          <a:pt x="174" y="141"/>
                        </a:cubicBezTo>
                        <a:cubicBezTo>
                          <a:pt x="180" y="142"/>
                          <a:pt x="183" y="146"/>
                          <a:pt x="187" y="150"/>
                        </a:cubicBezTo>
                        <a:cubicBezTo>
                          <a:pt x="189" y="152"/>
                          <a:pt x="191" y="152"/>
                          <a:pt x="192" y="153"/>
                        </a:cubicBezTo>
                        <a:cubicBezTo>
                          <a:pt x="195" y="155"/>
                          <a:pt x="194" y="157"/>
                          <a:pt x="195" y="159"/>
                        </a:cubicBezTo>
                        <a:cubicBezTo>
                          <a:pt x="197" y="163"/>
                          <a:pt x="198" y="165"/>
                          <a:pt x="198" y="169"/>
                        </a:cubicBezTo>
                        <a:cubicBezTo>
                          <a:pt x="198" y="171"/>
                          <a:pt x="197" y="172"/>
                          <a:pt x="197" y="174"/>
                        </a:cubicBezTo>
                        <a:cubicBezTo>
                          <a:pt x="197" y="180"/>
                          <a:pt x="198" y="184"/>
                          <a:pt x="198" y="190"/>
                        </a:cubicBezTo>
                        <a:cubicBezTo>
                          <a:pt x="198" y="193"/>
                          <a:pt x="195" y="193"/>
                          <a:pt x="193" y="194"/>
                        </a:cubicBezTo>
                        <a:cubicBezTo>
                          <a:pt x="191" y="195"/>
                          <a:pt x="189" y="197"/>
                          <a:pt x="189" y="200"/>
                        </a:cubicBezTo>
                        <a:cubicBezTo>
                          <a:pt x="189" y="203"/>
                          <a:pt x="190" y="205"/>
                          <a:pt x="188" y="207"/>
                        </a:cubicBezTo>
                        <a:cubicBezTo>
                          <a:pt x="187" y="209"/>
                          <a:pt x="185" y="208"/>
                          <a:pt x="183" y="210"/>
                        </a:cubicBezTo>
                        <a:cubicBezTo>
                          <a:pt x="179" y="212"/>
                          <a:pt x="178" y="216"/>
                          <a:pt x="174" y="219"/>
                        </a:cubicBezTo>
                        <a:cubicBezTo>
                          <a:pt x="170" y="224"/>
                          <a:pt x="166" y="226"/>
                          <a:pt x="165" y="233"/>
                        </a:cubicBezTo>
                        <a:cubicBezTo>
                          <a:pt x="165" y="233"/>
                          <a:pt x="165" y="233"/>
                          <a:pt x="165" y="233"/>
                        </a:cubicBezTo>
                        <a:cubicBezTo>
                          <a:pt x="162" y="234"/>
                          <a:pt x="159" y="236"/>
                          <a:pt x="155" y="236"/>
                        </a:cubicBezTo>
                        <a:cubicBezTo>
                          <a:pt x="149" y="236"/>
                          <a:pt x="147" y="231"/>
                          <a:pt x="142" y="229"/>
                        </a:cubicBezTo>
                        <a:cubicBezTo>
                          <a:pt x="133" y="226"/>
                          <a:pt x="128" y="224"/>
                          <a:pt x="121" y="218"/>
                        </a:cubicBezTo>
                        <a:cubicBezTo>
                          <a:pt x="111" y="209"/>
                          <a:pt x="105" y="205"/>
                          <a:pt x="98" y="194"/>
                        </a:cubicBezTo>
                        <a:cubicBezTo>
                          <a:pt x="97" y="191"/>
                          <a:pt x="96" y="189"/>
                          <a:pt x="94" y="186"/>
                        </a:cubicBezTo>
                        <a:cubicBezTo>
                          <a:pt x="88" y="182"/>
                          <a:pt x="84" y="181"/>
                          <a:pt x="78" y="179"/>
                        </a:cubicBezTo>
                        <a:cubicBezTo>
                          <a:pt x="74" y="177"/>
                          <a:pt x="71" y="175"/>
                          <a:pt x="66" y="175"/>
                        </a:cubicBezTo>
                        <a:cubicBezTo>
                          <a:pt x="59" y="175"/>
                          <a:pt x="59" y="175"/>
                          <a:pt x="59" y="175"/>
                        </a:cubicBezTo>
                        <a:cubicBezTo>
                          <a:pt x="53" y="175"/>
                          <a:pt x="50" y="173"/>
                          <a:pt x="45" y="171"/>
                        </a:cubicBezTo>
                        <a:cubicBezTo>
                          <a:pt x="42" y="169"/>
                          <a:pt x="40" y="170"/>
                          <a:pt x="37" y="169"/>
                        </a:cubicBezTo>
                        <a:cubicBezTo>
                          <a:pt x="29" y="166"/>
                          <a:pt x="26" y="161"/>
                          <a:pt x="21" y="154"/>
                        </a:cubicBezTo>
                        <a:cubicBezTo>
                          <a:pt x="19" y="151"/>
                          <a:pt x="18" y="149"/>
                          <a:pt x="16" y="147"/>
                        </a:cubicBezTo>
                        <a:cubicBezTo>
                          <a:pt x="12" y="143"/>
                          <a:pt x="9" y="143"/>
                          <a:pt x="7" y="139"/>
                        </a:cubicBezTo>
                        <a:cubicBezTo>
                          <a:pt x="5" y="136"/>
                          <a:pt x="5" y="134"/>
                          <a:pt x="4" y="130"/>
                        </a:cubicBezTo>
                        <a:cubicBezTo>
                          <a:pt x="2" y="124"/>
                          <a:pt x="0" y="121"/>
                          <a:pt x="0" y="115"/>
                        </a:cubicBezTo>
                        <a:cubicBezTo>
                          <a:pt x="0" y="103"/>
                          <a:pt x="7" y="95"/>
                          <a:pt x="17" y="89"/>
                        </a:cubicBezTo>
                        <a:cubicBezTo>
                          <a:pt x="21" y="87"/>
                          <a:pt x="22" y="83"/>
                          <a:pt x="27" y="81"/>
                        </a:cubicBezTo>
                        <a:cubicBezTo>
                          <a:pt x="30" y="80"/>
                          <a:pt x="32" y="80"/>
                          <a:pt x="35" y="78"/>
                        </a:cubicBezTo>
                        <a:cubicBezTo>
                          <a:pt x="38" y="76"/>
                          <a:pt x="40" y="76"/>
                          <a:pt x="43" y="74"/>
                        </a:cubicBezTo>
                        <a:cubicBezTo>
                          <a:pt x="45" y="73"/>
                          <a:pt x="44" y="69"/>
                          <a:pt x="46" y="68"/>
                        </a:cubicBezTo>
                        <a:cubicBezTo>
                          <a:pt x="49" y="66"/>
                          <a:pt x="51" y="68"/>
                          <a:pt x="54" y="67"/>
                        </a:cubicBezTo>
                        <a:cubicBezTo>
                          <a:pt x="64" y="63"/>
                          <a:pt x="66" y="52"/>
                          <a:pt x="77" y="52"/>
                        </a:cubicBezTo>
                        <a:cubicBezTo>
                          <a:pt x="79" y="52"/>
                          <a:pt x="80" y="53"/>
                          <a:pt x="82" y="53"/>
                        </a:cubicBezTo>
                        <a:cubicBezTo>
                          <a:pt x="87" y="53"/>
                          <a:pt x="87" y="53"/>
                          <a:pt x="87" y="53"/>
                        </a:cubicBezTo>
                        <a:cubicBezTo>
                          <a:pt x="90" y="53"/>
                          <a:pt x="92" y="54"/>
                          <a:pt x="95" y="54"/>
                        </a:cubicBezTo>
                        <a:cubicBezTo>
                          <a:pt x="105" y="54"/>
                          <a:pt x="111" y="47"/>
                          <a:pt x="117" y="38"/>
                        </a:cubicBezTo>
                        <a:cubicBezTo>
                          <a:pt x="122" y="30"/>
                          <a:pt x="126" y="27"/>
                          <a:pt x="131" y="19"/>
                        </a:cubicBezTo>
                        <a:cubicBezTo>
                          <a:pt x="133" y="15"/>
                          <a:pt x="135" y="12"/>
                          <a:pt x="136" y="7"/>
                        </a:cubicBezTo>
                        <a:cubicBezTo>
                          <a:pt x="137" y="5"/>
                          <a:pt x="137" y="2"/>
                          <a:pt x="137" y="0"/>
                        </a:cubicBezTo>
                        <a:cubicBezTo>
                          <a:pt x="137" y="0"/>
                          <a:pt x="137" y="0"/>
                          <a:pt x="137" y="0"/>
                        </a:cubicBezTo>
                        <a:cubicBezTo>
                          <a:pt x="139" y="1"/>
                          <a:pt x="140" y="3"/>
                          <a:pt x="142" y="4"/>
                        </a:cubicBezTo>
                        <a:cubicBezTo>
                          <a:pt x="147" y="7"/>
                          <a:pt x="150" y="5"/>
                          <a:pt x="155" y="6"/>
                        </a:cubicBezTo>
                        <a:cubicBezTo>
                          <a:pt x="158" y="7"/>
                          <a:pt x="158" y="8"/>
                          <a:pt x="161" y="9"/>
                        </a:cubicBezTo>
                        <a:cubicBezTo>
                          <a:pt x="165" y="12"/>
                          <a:pt x="168" y="11"/>
                          <a:pt x="172" y="1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5" name="Google Shape;55;p4"/>
                  <p:cNvSpPr/>
                  <p:nvPr/>
                </p:nvSpPr>
                <p:spPr>
                  <a:xfrm>
                    <a:off x="6238875" y="2587625"/>
                    <a:ext cx="385763" cy="346075"/>
                  </a:xfrm>
                  <a:custGeom>
                    <a:avLst/>
                    <a:gdLst/>
                    <a:ahLst/>
                    <a:cxnLst/>
                    <a:rect l="l" t="t" r="r" b="b"/>
                    <a:pathLst>
                      <a:path w="265" h="238" extrusionOk="0">
                        <a:moveTo>
                          <a:pt x="51" y="71"/>
                        </a:moveTo>
                        <a:cubicBezTo>
                          <a:pt x="50" y="77"/>
                          <a:pt x="44" y="79"/>
                          <a:pt x="42" y="84"/>
                        </a:cubicBezTo>
                        <a:cubicBezTo>
                          <a:pt x="43" y="85"/>
                          <a:pt x="44" y="86"/>
                          <a:pt x="45" y="86"/>
                        </a:cubicBezTo>
                        <a:cubicBezTo>
                          <a:pt x="47" y="86"/>
                          <a:pt x="47" y="84"/>
                          <a:pt x="48" y="83"/>
                        </a:cubicBezTo>
                        <a:cubicBezTo>
                          <a:pt x="52" y="80"/>
                          <a:pt x="54" y="77"/>
                          <a:pt x="54" y="73"/>
                        </a:cubicBezTo>
                        <a:cubicBezTo>
                          <a:pt x="54" y="71"/>
                          <a:pt x="52" y="71"/>
                          <a:pt x="51" y="71"/>
                        </a:cubicBezTo>
                        <a:close/>
                        <a:moveTo>
                          <a:pt x="265" y="65"/>
                        </a:moveTo>
                        <a:cubicBezTo>
                          <a:pt x="263" y="70"/>
                          <a:pt x="261" y="73"/>
                          <a:pt x="260" y="78"/>
                        </a:cubicBezTo>
                        <a:cubicBezTo>
                          <a:pt x="259" y="82"/>
                          <a:pt x="260" y="85"/>
                          <a:pt x="258" y="89"/>
                        </a:cubicBezTo>
                        <a:cubicBezTo>
                          <a:pt x="256" y="93"/>
                          <a:pt x="251" y="94"/>
                          <a:pt x="247" y="97"/>
                        </a:cubicBezTo>
                        <a:cubicBezTo>
                          <a:pt x="244" y="101"/>
                          <a:pt x="243" y="104"/>
                          <a:pt x="242" y="109"/>
                        </a:cubicBezTo>
                        <a:cubicBezTo>
                          <a:pt x="238" y="118"/>
                          <a:pt x="236" y="122"/>
                          <a:pt x="234" y="132"/>
                        </a:cubicBezTo>
                        <a:cubicBezTo>
                          <a:pt x="233" y="131"/>
                          <a:pt x="233" y="131"/>
                          <a:pt x="233" y="131"/>
                        </a:cubicBezTo>
                        <a:cubicBezTo>
                          <a:pt x="232" y="137"/>
                          <a:pt x="226" y="139"/>
                          <a:pt x="223" y="145"/>
                        </a:cubicBezTo>
                        <a:cubicBezTo>
                          <a:pt x="221" y="150"/>
                          <a:pt x="223" y="156"/>
                          <a:pt x="217" y="159"/>
                        </a:cubicBezTo>
                        <a:cubicBezTo>
                          <a:pt x="210" y="164"/>
                          <a:pt x="204" y="166"/>
                          <a:pt x="200" y="173"/>
                        </a:cubicBezTo>
                        <a:cubicBezTo>
                          <a:pt x="194" y="190"/>
                          <a:pt x="177" y="190"/>
                          <a:pt x="165" y="203"/>
                        </a:cubicBezTo>
                        <a:cubicBezTo>
                          <a:pt x="163" y="205"/>
                          <a:pt x="161" y="205"/>
                          <a:pt x="160" y="207"/>
                        </a:cubicBezTo>
                        <a:cubicBezTo>
                          <a:pt x="160" y="208"/>
                          <a:pt x="159" y="210"/>
                          <a:pt x="158" y="211"/>
                        </a:cubicBezTo>
                        <a:cubicBezTo>
                          <a:pt x="154" y="213"/>
                          <a:pt x="151" y="213"/>
                          <a:pt x="147" y="215"/>
                        </a:cubicBezTo>
                        <a:cubicBezTo>
                          <a:pt x="139" y="219"/>
                          <a:pt x="138" y="229"/>
                          <a:pt x="129" y="230"/>
                        </a:cubicBezTo>
                        <a:cubicBezTo>
                          <a:pt x="126" y="230"/>
                          <a:pt x="126" y="230"/>
                          <a:pt x="126" y="230"/>
                        </a:cubicBezTo>
                        <a:cubicBezTo>
                          <a:pt x="123" y="230"/>
                          <a:pt x="121" y="229"/>
                          <a:pt x="120" y="231"/>
                        </a:cubicBezTo>
                        <a:cubicBezTo>
                          <a:pt x="117" y="234"/>
                          <a:pt x="117" y="238"/>
                          <a:pt x="113" y="238"/>
                        </a:cubicBezTo>
                        <a:cubicBezTo>
                          <a:pt x="107" y="238"/>
                          <a:pt x="107" y="238"/>
                          <a:pt x="107" y="238"/>
                        </a:cubicBezTo>
                        <a:cubicBezTo>
                          <a:pt x="105" y="238"/>
                          <a:pt x="104" y="236"/>
                          <a:pt x="102" y="236"/>
                        </a:cubicBezTo>
                        <a:cubicBezTo>
                          <a:pt x="101" y="236"/>
                          <a:pt x="101" y="237"/>
                          <a:pt x="100" y="237"/>
                        </a:cubicBezTo>
                        <a:cubicBezTo>
                          <a:pt x="99" y="230"/>
                          <a:pt x="99" y="223"/>
                          <a:pt x="93" y="221"/>
                        </a:cubicBezTo>
                        <a:cubicBezTo>
                          <a:pt x="94" y="215"/>
                          <a:pt x="96" y="213"/>
                          <a:pt x="96" y="207"/>
                        </a:cubicBezTo>
                        <a:cubicBezTo>
                          <a:pt x="96" y="200"/>
                          <a:pt x="91" y="196"/>
                          <a:pt x="85" y="193"/>
                        </a:cubicBezTo>
                        <a:cubicBezTo>
                          <a:pt x="80" y="191"/>
                          <a:pt x="76" y="189"/>
                          <a:pt x="71" y="189"/>
                        </a:cubicBezTo>
                        <a:cubicBezTo>
                          <a:pt x="64" y="189"/>
                          <a:pt x="61" y="193"/>
                          <a:pt x="55" y="197"/>
                        </a:cubicBezTo>
                        <a:cubicBezTo>
                          <a:pt x="53" y="198"/>
                          <a:pt x="53" y="200"/>
                          <a:pt x="51" y="200"/>
                        </a:cubicBezTo>
                        <a:cubicBezTo>
                          <a:pt x="48" y="200"/>
                          <a:pt x="47" y="196"/>
                          <a:pt x="45" y="194"/>
                        </a:cubicBezTo>
                        <a:cubicBezTo>
                          <a:pt x="40" y="191"/>
                          <a:pt x="38" y="188"/>
                          <a:pt x="38" y="182"/>
                        </a:cubicBezTo>
                        <a:cubicBezTo>
                          <a:pt x="38" y="180"/>
                          <a:pt x="40" y="180"/>
                          <a:pt x="42" y="178"/>
                        </a:cubicBezTo>
                        <a:cubicBezTo>
                          <a:pt x="45" y="173"/>
                          <a:pt x="48" y="169"/>
                          <a:pt x="48" y="163"/>
                        </a:cubicBezTo>
                        <a:cubicBezTo>
                          <a:pt x="48" y="159"/>
                          <a:pt x="45" y="156"/>
                          <a:pt x="42" y="156"/>
                        </a:cubicBezTo>
                        <a:cubicBezTo>
                          <a:pt x="37" y="156"/>
                          <a:pt x="34" y="159"/>
                          <a:pt x="31" y="163"/>
                        </a:cubicBezTo>
                        <a:cubicBezTo>
                          <a:pt x="30" y="164"/>
                          <a:pt x="28" y="164"/>
                          <a:pt x="28" y="166"/>
                        </a:cubicBezTo>
                        <a:cubicBezTo>
                          <a:pt x="28" y="168"/>
                          <a:pt x="31" y="169"/>
                          <a:pt x="31" y="170"/>
                        </a:cubicBezTo>
                        <a:cubicBezTo>
                          <a:pt x="31" y="171"/>
                          <a:pt x="30" y="172"/>
                          <a:pt x="30" y="173"/>
                        </a:cubicBezTo>
                        <a:cubicBezTo>
                          <a:pt x="30" y="173"/>
                          <a:pt x="31" y="173"/>
                          <a:pt x="31" y="174"/>
                        </a:cubicBezTo>
                        <a:cubicBezTo>
                          <a:pt x="32" y="173"/>
                          <a:pt x="33" y="172"/>
                          <a:pt x="34" y="170"/>
                        </a:cubicBezTo>
                        <a:cubicBezTo>
                          <a:pt x="34" y="174"/>
                          <a:pt x="33" y="176"/>
                          <a:pt x="34" y="180"/>
                        </a:cubicBezTo>
                        <a:cubicBezTo>
                          <a:pt x="32" y="180"/>
                          <a:pt x="32" y="180"/>
                          <a:pt x="32" y="180"/>
                        </a:cubicBezTo>
                        <a:cubicBezTo>
                          <a:pt x="32" y="180"/>
                          <a:pt x="31" y="180"/>
                          <a:pt x="30" y="180"/>
                        </a:cubicBezTo>
                        <a:cubicBezTo>
                          <a:pt x="30" y="184"/>
                          <a:pt x="26" y="186"/>
                          <a:pt x="21" y="186"/>
                        </a:cubicBezTo>
                        <a:cubicBezTo>
                          <a:pt x="18" y="186"/>
                          <a:pt x="17" y="184"/>
                          <a:pt x="15" y="182"/>
                        </a:cubicBezTo>
                        <a:cubicBezTo>
                          <a:pt x="10" y="180"/>
                          <a:pt x="8" y="178"/>
                          <a:pt x="5" y="173"/>
                        </a:cubicBezTo>
                        <a:cubicBezTo>
                          <a:pt x="3" y="171"/>
                          <a:pt x="0" y="170"/>
                          <a:pt x="0" y="166"/>
                        </a:cubicBezTo>
                        <a:cubicBezTo>
                          <a:pt x="0" y="164"/>
                          <a:pt x="4" y="164"/>
                          <a:pt x="6" y="162"/>
                        </a:cubicBezTo>
                        <a:cubicBezTo>
                          <a:pt x="9" y="161"/>
                          <a:pt x="9" y="159"/>
                          <a:pt x="12" y="157"/>
                        </a:cubicBezTo>
                        <a:cubicBezTo>
                          <a:pt x="15" y="154"/>
                          <a:pt x="17" y="153"/>
                          <a:pt x="19" y="149"/>
                        </a:cubicBezTo>
                        <a:cubicBezTo>
                          <a:pt x="21" y="145"/>
                          <a:pt x="24" y="144"/>
                          <a:pt x="27" y="141"/>
                        </a:cubicBezTo>
                        <a:cubicBezTo>
                          <a:pt x="30" y="136"/>
                          <a:pt x="31" y="132"/>
                          <a:pt x="35" y="128"/>
                        </a:cubicBezTo>
                        <a:cubicBezTo>
                          <a:pt x="36" y="128"/>
                          <a:pt x="37" y="129"/>
                          <a:pt x="38" y="129"/>
                        </a:cubicBezTo>
                        <a:cubicBezTo>
                          <a:pt x="40" y="129"/>
                          <a:pt x="41" y="127"/>
                          <a:pt x="41" y="125"/>
                        </a:cubicBezTo>
                        <a:cubicBezTo>
                          <a:pt x="41" y="122"/>
                          <a:pt x="38" y="122"/>
                          <a:pt x="38" y="119"/>
                        </a:cubicBezTo>
                        <a:cubicBezTo>
                          <a:pt x="38" y="117"/>
                          <a:pt x="41" y="117"/>
                          <a:pt x="43" y="116"/>
                        </a:cubicBezTo>
                        <a:cubicBezTo>
                          <a:pt x="47" y="113"/>
                          <a:pt x="50" y="111"/>
                          <a:pt x="53" y="107"/>
                        </a:cubicBezTo>
                        <a:cubicBezTo>
                          <a:pt x="61" y="99"/>
                          <a:pt x="55" y="89"/>
                          <a:pt x="62" y="82"/>
                        </a:cubicBezTo>
                        <a:cubicBezTo>
                          <a:pt x="66" y="78"/>
                          <a:pt x="70" y="77"/>
                          <a:pt x="72" y="72"/>
                        </a:cubicBezTo>
                        <a:cubicBezTo>
                          <a:pt x="75" y="67"/>
                          <a:pt x="75" y="63"/>
                          <a:pt x="79" y="57"/>
                        </a:cubicBezTo>
                        <a:cubicBezTo>
                          <a:pt x="81" y="53"/>
                          <a:pt x="83" y="49"/>
                          <a:pt x="84" y="46"/>
                        </a:cubicBezTo>
                        <a:cubicBezTo>
                          <a:pt x="84" y="46"/>
                          <a:pt x="84" y="46"/>
                          <a:pt x="84" y="46"/>
                        </a:cubicBezTo>
                        <a:cubicBezTo>
                          <a:pt x="84" y="46"/>
                          <a:pt x="84" y="46"/>
                          <a:pt x="85" y="46"/>
                        </a:cubicBezTo>
                        <a:cubicBezTo>
                          <a:pt x="89" y="46"/>
                          <a:pt x="91" y="48"/>
                          <a:pt x="95" y="51"/>
                        </a:cubicBezTo>
                        <a:cubicBezTo>
                          <a:pt x="95" y="51"/>
                          <a:pt x="96" y="52"/>
                          <a:pt x="97" y="52"/>
                        </a:cubicBezTo>
                        <a:cubicBezTo>
                          <a:pt x="98" y="52"/>
                          <a:pt x="98" y="52"/>
                          <a:pt x="100" y="52"/>
                        </a:cubicBezTo>
                        <a:cubicBezTo>
                          <a:pt x="100" y="52"/>
                          <a:pt x="100" y="53"/>
                          <a:pt x="100" y="53"/>
                        </a:cubicBezTo>
                        <a:cubicBezTo>
                          <a:pt x="100" y="55"/>
                          <a:pt x="100" y="55"/>
                          <a:pt x="100" y="55"/>
                        </a:cubicBezTo>
                        <a:cubicBezTo>
                          <a:pt x="100" y="59"/>
                          <a:pt x="100" y="59"/>
                          <a:pt x="100" y="59"/>
                        </a:cubicBezTo>
                        <a:cubicBezTo>
                          <a:pt x="102" y="56"/>
                          <a:pt x="103" y="52"/>
                          <a:pt x="106" y="52"/>
                        </a:cubicBezTo>
                        <a:cubicBezTo>
                          <a:pt x="109" y="52"/>
                          <a:pt x="109" y="52"/>
                          <a:pt x="109" y="52"/>
                        </a:cubicBezTo>
                        <a:cubicBezTo>
                          <a:pt x="109" y="51"/>
                          <a:pt x="109" y="51"/>
                          <a:pt x="109" y="51"/>
                        </a:cubicBezTo>
                        <a:cubicBezTo>
                          <a:pt x="108" y="51"/>
                          <a:pt x="108" y="51"/>
                          <a:pt x="108" y="51"/>
                        </a:cubicBezTo>
                        <a:cubicBezTo>
                          <a:pt x="111" y="51"/>
                          <a:pt x="112" y="51"/>
                          <a:pt x="114" y="51"/>
                        </a:cubicBezTo>
                        <a:cubicBezTo>
                          <a:pt x="117" y="51"/>
                          <a:pt x="120" y="49"/>
                          <a:pt x="121" y="46"/>
                        </a:cubicBezTo>
                        <a:cubicBezTo>
                          <a:pt x="119" y="46"/>
                          <a:pt x="119" y="47"/>
                          <a:pt x="117" y="47"/>
                        </a:cubicBezTo>
                        <a:cubicBezTo>
                          <a:pt x="115" y="47"/>
                          <a:pt x="113" y="45"/>
                          <a:pt x="113" y="43"/>
                        </a:cubicBezTo>
                        <a:cubicBezTo>
                          <a:pt x="113" y="40"/>
                          <a:pt x="117" y="41"/>
                          <a:pt x="119" y="41"/>
                        </a:cubicBezTo>
                        <a:cubicBezTo>
                          <a:pt x="121" y="41"/>
                          <a:pt x="122" y="39"/>
                          <a:pt x="124" y="38"/>
                        </a:cubicBezTo>
                        <a:cubicBezTo>
                          <a:pt x="125" y="38"/>
                          <a:pt x="127" y="38"/>
                          <a:pt x="127" y="37"/>
                        </a:cubicBezTo>
                        <a:cubicBezTo>
                          <a:pt x="128" y="35"/>
                          <a:pt x="128" y="34"/>
                          <a:pt x="128" y="33"/>
                        </a:cubicBezTo>
                        <a:cubicBezTo>
                          <a:pt x="129" y="31"/>
                          <a:pt x="130" y="32"/>
                          <a:pt x="132" y="31"/>
                        </a:cubicBezTo>
                        <a:cubicBezTo>
                          <a:pt x="133" y="30"/>
                          <a:pt x="132" y="29"/>
                          <a:pt x="133" y="28"/>
                        </a:cubicBezTo>
                        <a:cubicBezTo>
                          <a:pt x="135" y="26"/>
                          <a:pt x="137" y="27"/>
                          <a:pt x="138" y="26"/>
                        </a:cubicBezTo>
                        <a:cubicBezTo>
                          <a:pt x="140" y="24"/>
                          <a:pt x="141" y="22"/>
                          <a:pt x="143" y="22"/>
                        </a:cubicBezTo>
                        <a:cubicBezTo>
                          <a:pt x="144" y="22"/>
                          <a:pt x="144" y="23"/>
                          <a:pt x="145" y="23"/>
                        </a:cubicBezTo>
                        <a:cubicBezTo>
                          <a:pt x="148" y="23"/>
                          <a:pt x="148" y="19"/>
                          <a:pt x="150" y="16"/>
                        </a:cubicBezTo>
                        <a:cubicBezTo>
                          <a:pt x="151" y="14"/>
                          <a:pt x="154" y="13"/>
                          <a:pt x="156" y="12"/>
                        </a:cubicBezTo>
                        <a:cubicBezTo>
                          <a:pt x="163" y="10"/>
                          <a:pt x="164" y="5"/>
                          <a:pt x="169" y="0"/>
                        </a:cubicBezTo>
                        <a:cubicBezTo>
                          <a:pt x="167" y="7"/>
                          <a:pt x="165" y="9"/>
                          <a:pt x="162" y="15"/>
                        </a:cubicBezTo>
                        <a:cubicBezTo>
                          <a:pt x="160" y="17"/>
                          <a:pt x="161" y="19"/>
                          <a:pt x="160" y="22"/>
                        </a:cubicBezTo>
                        <a:cubicBezTo>
                          <a:pt x="156" y="27"/>
                          <a:pt x="153" y="30"/>
                          <a:pt x="151" y="36"/>
                        </a:cubicBezTo>
                        <a:cubicBezTo>
                          <a:pt x="150" y="38"/>
                          <a:pt x="148" y="39"/>
                          <a:pt x="148" y="41"/>
                        </a:cubicBezTo>
                        <a:cubicBezTo>
                          <a:pt x="148" y="43"/>
                          <a:pt x="150" y="44"/>
                          <a:pt x="151" y="45"/>
                        </a:cubicBezTo>
                        <a:cubicBezTo>
                          <a:pt x="153" y="43"/>
                          <a:pt x="154" y="40"/>
                          <a:pt x="157" y="40"/>
                        </a:cubicBezTo>
                        <a:cubicBezTo>
                          <a:pt x="158" y="40"/>
                          <a:pt x="160" y="41"/>
                          <a:pt x="160" y="42"/>
                        </a:cubicBezTo>
                        <a:cubicBezTo>
                          <a:pt x="160" y="43"/>
                          <a:pt x="160" y="44"/>
                          <a:pt x="160" y="45"/>
                        </a:cubicBezTo>
                        <a:cubicBezTo>
                          <a:pt x="160" y="48"/>
                          <a:pt x="164" y="47"/>
                          <a:pt x="167" y="47"/>
                        </a:cubicBezTo>
                        <a:cubicBezTo>
                          <a:pt x="171" y="47"/>
                          <a:pt x="172" y="45"/>
                          <a:pt x="176" y="45"/>
                        </a:cubicBezTo>
                        <a:cubicBezTo>
                          <a:pt x="181" y="45"/>
                          <a:pt x="186" y="46"/>
                          <a:pt x="186" y="51"/>
                        </a:cubicBezTo>
                        <a:cubicBezTo>
                          <a:pt x="186" y="54"/>
                          <a:pt x="184" y="55"/>
                          <a:pt x="184" y="58"/>
                        </a:cubicBezTo>
                        <a:cubicBezTo>
                          <a:pt x="184" y="60"/>
                          <a:pt x="186" y="62"/>
                          <a:pt x="189" y="62"/>
                        </a:cubicBezTo>
                        <a:cubicBezTo>
                          <a:pt x="190" y="62"/>
                          <a:pt x="190" y="62"/>
                          <a:pt x="191" y="62"/>
                        </a:cubicBezTo>
                        <a:cubicBezTo>
                          <a:pt x="193" y="62"/>
                          <a:pt x="193" y="62"/>
                          <a:pt x="193" y="62"/>
                        </a:cubicBezTo>
                        <a:cubicBezTo>
                          <a:pt x="193" y="61"/>
                          <a:pt x="194" y="59"/>
                          <a:pt x="196" y="59"/>
                        </a:cubicBezTo>
                        <a:cubicBezTo>
                          <a:pt x="198" y="59"/>
                          <a:pt x="198" y="61"/>
                          <a:pt x="200" y="61"/>
                        </a:cubicBezTo>
                        <a:cubicBezTo>
                          <a:pt x="202" y="61"/>
                          <a:pt x="203" y="59"/>
                          <a:pt x="204" y="57"/>
                        </a:cubicBezTo>
                        <a:cubicBezTo>
                          <a:pt x="206" y="56"/>
                          <a:pt x="208" y="57"/>
                          <a:pt x="210" y="56"/>
                        </a:cubicBezTo>
                        <a:cubicBezTo>
                          <a:pt x="212" y="56"/>
                          <a:pt x="212" y="54"/>
                          <a:pt x="214" y="54"/>
                        </a:cubicBezTo>
                        <a:cubicBezTo>
                          <a:pt x="216" y="54"/>
                          <a:pt x="217" y="55"/>
                          <a:pt x="219" y="55"/>
                        </a:cubicBezTo>
                        <a:cubicBezTo>
                          <a:pt x="221" y="55"/>
                          <a:pt x="221" y="54"/>
                          <a:pt x="223" y="53"/>
                        </a:cubicBezTo>
                        <a:cubicBezTo>
                          <a:pt x="229" y="52"/>
                          <a:pt x="232" y="49"/>
                          <a:pt x="238" y="46"/>
                        </a:cubicBezTo>
                        <a:cubicBezTo>
                          <a:pt x="241" y="46"/>
                          <a:pt x="242" y="46"/>
                          <a:pt x="244" y="46"/>
                        </a:cubicBezTo>
                        <a:cubicBezTo>
                          <a:pt x="250" y="46"/>
                          <a:pt x="257" y="45"/>
                          <a:pt x="258" y="50"/>
                        </a:cubicBezTo>
                        <a:cubicBezTo>
                          <a:pt x="259" y="53"/>
                          <a:pt x="262" y="54"/>
                          <a:pt x="263" y="57"/>
                        </a:cubicBezTo>
                        <a:cubicBezTo>
                          <a:pt x="264" y="60"/>
                          <a:pt x="262" y="63"/>
                          <a:pt x="265" y="6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6" name="Google Shape;56;p4"/>
                  <p:cNvSpPr/>
                  <p:nvPr/>
                </p:nvSpPr>
                <p:spPr>
                  <a:xfrm>
                    <a:off x="5800725" y="2652713"/>
                    <a:ext cx="388938" cy="557212"/>
                  </a:xfrm>
                  <a:custGeom>
                    <a:avLst/>
                    <a:gdLst/>
                    <a:ahLst/>
                    <a:cxnLst/>
                    <a:rect l="l" t="t" r="r" b="b"/>
                    <a:pathLst>
                      <a:path w="266" h="382" extrusionOk="0">
                        <a:moveTo>
                          <a:pt x="121" y="95"/>
                        </a:moveTo>
                        <a:cubicBezTo>
                          <a:pt x="122" y="98"/>
                          <a:pt x="124" y="99"/>
                          <a:pt x="124" y="101"/>
                        </a:cubicBezTo>
                        <a:cubicBezTo>
                          <a:pt x="124" y="105"/>
                          <a:pt x="121" y="106"/>
                          <a:pt x="118" y="109"/>
                        </a:cubicBezTo>
                        <a:cubicBezTo>
                          <a:pt x="115" y="112"/>
                          <a:pt x="113" y="114"/>
                          <a:pt x="111" y="118"/>
                        </a:cubicBezTo>
                        <a:cubicBezTo>
                          <a:pt x="110" y="120"/>
                          <a:pt x="108" y="121"/>
                          <a:pt x="108" y="123"/>
                        </a:cubicBezTo>
                        <a:cubicBezTo>
                          <a:pt x="108" y="125"/>
                          <a:pt x="112" y="126"/>
                          <a:pt x="112" y="129"/>
                        </a:cubicBezTo>
                        <a:cubicBezTo>
                          <a:pt x="112" y="134"/>
                          <a:pt x="104" y="133"/>
                          <a:pt x="102" y="138"/>
                        </a:cubicBezTo>
                        <a:cubicBezTo>
                          <a:pt x="101" y="143"/>
                          <a:pt x="98" y="145"/>
                          <a:pt x="93" y="146"/>
                        </a:cubicBezTo>
                        <a:cubicBezTo>
                          <a:pt x="93" y="146"/>
                          <a:pt x="93" y="146"/>
                          <a:pt x="93" y="146"/>
                        </a:cubicBezTo>
                        <a:cubicBezTo>
                          <a:pt x="91" y="146"/>
                          <a:pt x="89" y="144"/>
                          <a:pt x="87" y="144"/>
                        </a:cubicBezTo>
                        <a:cubicBezTo>
                          <a:pt x="84" y="144"/>
                          <a:pt x="83" y="146"/>
                          <a:pt x="80" y="146"/>
                        </a:cubicBezTo>
                        <a:cubicBezTo>
                          <a:pt x="80" y="147"/>
                          <a:pt x="80" y="147"/>
                          <a:pt x="80" y="147"/>
                        </a:cubicBezTo>
                        <a:cubicBezTo>
                          <a:pt x="80" y="149"/>
                          <a:pt x="81" y="149"/>
                          <a:pt x="81" y="151"/>
                        </a:cubicBezTo>
                        <a:cubicBezTo>
                          <a:pt x="81" y="154"/>
                          <a:pt x="81" y="156"/>
                          <a:pt x="79" y="157"/>
                        </a:cubicBezTo>
                        <a:cubicBezTo>
                          <a:pt x="78" y="158"/>
                          <a:pt x="76" y="158"/>
                          <a:pt x="75" y="160"/>
                        </a:cubicBezTo>
                        <a:cubicBezTo>
                          <a:pt x="75" y="161"/>
                          <a:pt x="75" y="162"/>
                          <a:pt x="75" y="163"/>
                        </a:cubicBezTo>
                        <a:cubicBezTo>
                          <a:pt x="74" y="166"/>
                          <a:pt x="72" y="167"/>
                          <a:pt x="70" y="169"/>
                        </a:cubicBezTo>
                        <a:cubicBezTo>
                          <a:pt x="69" y="168"/>
                          <a:pt x="68" y="167"/>
                          <a:pt x="67" y="166"/>
                        </a:cubicBezTo>
                        <a:cubicBezTo>
                          <a:pt x="65" y="171"/>
                          <a:pt x="61" y="173"/>
                          <a:pt x="55" y="173"/>
                        </a:cubicBezTo>
                        <a:cubicBezTo>
                          <a:pt x="53" y="173"/>
                          <a:pt x="52" y="171"/>
                          <a:pt x="49" y="171"/>
                        </a:cubicBezTo>
                        <a:cubicBezTo>
                          <a:pt x="46" y="171"/>
                          <a:pt x="45" y="174"/>
                          <a:pt x="42" y="176"/>
                        </a:cubicBezTo>
                        <a:cubicBezTo>
                          <a:pt x="40" y="177"/>
                          <a:pt x="39" y="176"/>
                          <a:pt x="38" y="177"/>
                        </a:cubicBezTo>
                        <a:cubicBezTo>
                          <a:pt x="36" y="179"/>
                          <a:pt x="37" y="181"/>
                          <a:pt x="36" y="183"/>
                        </a:cubicBezTo>
                        <a:cubicBezTo>
                          <a:pt x="33" y="187"/>
                          <a:pt x="31" y="189"/>
                          <a:pt x="31" y="193"/>
                        </a:cubicBezTo>
                        <a:cubicBezTo>
                          <a:pt x="31" y="195"/>
                          <a:pt x="33" y="196"/>
                          <a:pt x="33" y="198"/>
                        </a:cubicBezTo>
                        <a:cubicBezTo>
                          <a:pt x="33" y="200"/>
                          <a:pt x="30" y="200"/>
                          <a:pt x="30" y="203"/>
                        </a:cubicBezTo>
                        <a:cubicBezTo>
                          <a:pt x="30" y="209"/>
                          <a:pt x="30" y="209"/>
                          <a:pt x="30" y="209"/>
                        </a:cubicBezTo>
                        <a:cubicBezTo>
                          <a:pt x="30" y="211"/>
                          <a:pt x="32" y="212"/>
                          <a:pt x="32" y="214"/>
                        </a:cubicBezTo>
                        <a:cubicBezTo>
                          <a:pt x="32" y="216"/>
                          <a:pt x="29" y="217"/>
                          <a:pt x="29" y="219"/>
                        </a:cubicBezTo>
                        <a:cubicBezTo>
                          <a:pt x="29" y="222"/>
                          <a:pt x="34" y="222"/>
                          <a:pt x="34" y="226"/>
                        </a:cubicBezTo>
                        <a:cubicBezTo>
                          <a:pt x="34" y="229"/>
                          <a:pt x="34" y="232"/>
                          <a:pt x="32" y="235"/>
                        </a:cubicBezTo>
                        <a:cubicBezTo>
                          <a:pt x="31" y="237"/>
                          <a:pt x="29" y="236"/>
                          <a:pt x="27" y="237"/>
                        </a:cubicBezTo>
                        <a:cubicBezTo>
                          <a:pt x="25" y="238"/>
                          <a:pt x="25" y="241"/>
                          <a:pt x="24" y="243"/>
                        </a:cubicBezTo>
                        <a:cubicBezTo>
                          <a:pt x="24" y="246"/>
                          <a:pt x="21" y="246"/>
                          <a:pt x="21" y="249"/>
                        </a:cubicBezTo>
                        <a:cubicBezTo>
                          <a:pt x="21" y="251"/>
                          <a:pt x="23" y="253"/>
                          <a:pt x="23" y="255"/>
                        </a:cubicBezTo>
                        <a:cubicBezTo>
                          <a:pt x="23" y="258"/>
                          <a:pt x="21" y="259"/>
                          <a:pt x="20" y="262"/>
                        </a:cubicBezTo>
                        <a:cubicBezTo>
                          <a:pt x="20" y="264"/>
                          <a:pt x="17" y="264"/>
                          <a:pt x="16" y="266"/>
                        </a:cubicBezTo>
                        <a:cubicBezTo>
                          <a:pt x="11" y="271"/>
                          <a:pt x="12" y="276"/>
                          <a:pt x="7" y="281"/>
                        </a:cubicBezTo>
                        <a:cubicBezTo>
                          <a:pt x="5" y="282"/>
                          <a:pt x="2" y="283"/>
                          <a:pt x="3" y="285"/>
                        </a:cubicBezTo>
                        <a:cubicBezTo>
                          <a:pt x="0" y="297"/>
                          <a:pt x="0" y="297"/>
                          <a:pt x="0" y="297"/>
                        </a:cubicBezTo>
                        <a:cubicBezTo>
                          <a:pt x="0" y="297"/>
                          <a:pt x="0" y="297"/>
                          <a:pt x="0" y="297"/>
                        </a:cubicBezTo>
                        <a:cubicBezTo>
                          <a:pt x="0" y="298"/>
                          <a:pt x="0" y="298"/>
                          <a:pt x="0" y="298"/>
                        </a:cubicBezTo>
                        <a:cubicBezTo>
                          <a:pt x="0" y="301"/>
                          <a:pt x="1" y="303"/>
                          <a:pt x="1" y="306"/>
                        </a:cubicBezTo>
                        <a:cubicBezTo>
                          <a:pt x="1" y="308"/>
                          <a:pt x="0" y="312"/>
                          <a:pt x="3" y="312"/>
                        </a:cubicBezTo>
                        <a:cubicBezTo>
                          <a:pt x="6" y="312"/>
                          <a:pt x="7" y="311"/>
                          <a:pt x="10" y="310"/>
                        </a:cubicBezTo>
                        <a:cubicBezTo>
                          <a:pt x="10" y="312"/>
                          <a:pt x="11" y="314"/>
                          <a:pt x="12" y="315"/>
                        </a:cubicBezTo>
                        <a:cubicBezTo>
                          <a:pt x="14" y="315"/>
                          <a:pt x="14" y="315"/>
                          <a:pt x="14" y="315"/>
                        </a:cubicBezTo>
                        <a:cubicBezTo>
                          <a:pt x="16" y="315"/>
                          <a:pt x="16" y="316"/>
                          <a:pt x="16" y="318"/>
                        </a:cubicBezTo>
                        <a:cubicBezTo>
                          <a:pt x="16" y="323"/>
                          <a:pt x="16" y="323"/>
                          <a:pt x="16" y="323"/>
                        </a:cubicBezTo>
                        <a:cubicBezTo>
                          <a:pt x="16" y="326"/>
                          <a:pt x="17" y="327"/>
                          <a:pt x="17" y="330"/>
                        </a:cubicBezTo>
                        <a:cubicBezTo>
                          <a:pt x="19" y="330"/>
                          <a:pt x="21" y="330"/>
                          <a:pt x="21" y="332"/>
                        </a:cubicBezTo>
                        <a:cubicBezTo>
                          <a:pt x="21" y="334"/>
                          <a:pt x="19" y="335"/>
                          <a:pt x="19" y="338"/>
                        </a:cubicBezTo>
                        <a:cubicBezTo>
                          <a:pt x="19" y="340"/>
                          <a:pt x="21" y="343"/>
                          <a:pt x="23" y="343"/>
                        </a:cubicBezTo>
                        <a:cubicBezTo>
                          <a:pt x="25" y="343"/>
                          <a:pt x="26" y="341"/>
                          <a:pt x="28" y="341"/>
                        </a:cubicBezTo>
                        <a:cubicBezTo>
                          <a:pt x="31" y="341"/>
                          <a:pt x="30" y="345"/>
                          <a:pt x="31" y="347"/>
                        </a:cubicBezTo>
                        <a:cubicBezTo>
                          <a:pt x="32" y="349"/>
                          <a:pt x="34" y="349"/>
                          <a:pt x="36" y="351"/>
                        </a:cubicBezTo>
                        <a:cubicBezTo>
                          <a:pt x="36" y="353"/>
                          <a:pt x="36" y="354"/>
                          <a:pt x="37" y="356"/>
                        </a:cubicBezTo>
                        <a:cubicBezTo>
                          <a:pt x="38" y="358"/>
                          <a:pt x="41" y="357"/>
                          <a:pt x="41" y="360"/>
                        </a:cubicBezTo>
                        <a:cubicBezTo>
                          <a:pt x="41" y="363"/>
                          <a:pt x="39" y="365"/>
                          <a:pt x="39" y="368"/>
                        </a:cubicBezTo>
                        <a:cubicBezTo>
                          <a:pt x="39" y="370"/>
                          <a:pt x="42" y="371"/>
                          <a:pt x="43" y="373"/>
                        </a:cubicBezTo>
                        <a:cubicBezTo>
                          <a:pt x="44" y="376"/>
                          <a:pt x="42" y="382"/>
                          <a:pt x="46" y="382"/>
                        </a:cubicBezTo>
                        <a:cubicBezTo>
                          <a:pt x="52" y="382"/>
                          <a:pt x="53" y="376"/>
                          <a:pt x="57" y="372"/>
                        </a:cubicBezTo>
                        <a:cubicBezTo>
                          <a:pt x="60" y="369"/>
                          <a:pt x="65" y="373"/>
                          <a:pt x="68" y="370"/>
                        </a:cubicBezTo>
                        <a:cubicBezTo>
                          <a:pt x="69" y="369"/>
                          <a:pt x="69" y="367"/>
                          <a:pt x="70" y="366"/>
                        </a:cubicBezTo>
                        <a:cubicBezTo>
                          <a:pt x="73" y="364"/>
                          <a:pt x="75" y="365"/>
                          <a:pt x="77" y="363"/>
                        </a:cubicBezTo>
                        <a:cubicBezTo>
                          <a:pt x="78" y="361"/>
                          <a:pt x="77" y="360"/>
                          <a:pt x="78" y="358"/>
                        </a:cubicBezTo>
                        <a:cubicBezTo>
                          <a:pt x="80" y="355"/>
                          <a:pt x="82" y="354"/>
                          <a:pt x="82" y="351"/>
                        </a:cubicBezTo>
                        <a:cubicBezTo>
                          <a:pt x="82" y="348"/>
                          <a:pt x="79" y="347"/>
                          <a:pt x="79" y="344"/>
                        </a:cubicBezTo>
                        <a:cubicBezTo>
                          <a:pt x="79" y="341"/>
                          <a:pt x="82" y="341"/>
                          <a:pt x="85" y="339"/>
                        </a:cubicBezTo>
                        <a:cubicBezTo>
                          <a:pt x="89" y="337"/>
                          <a:pt x="91" y="335"/>
                          <a:pt x="91" y="331"/>
                        </a:cubicBezTo>
                        <a:cubicBezTo>
                          <a:pt x="98" y="331"/>
                          <a:pt x="100" y="325"/>
                          <a:pt x="106" y="323"/>
                        </a:cubicBezTo>
                        <a:cubicBezTo>
                          <a:pt x="110" y="322"/>
                          <a:pt x="113" y="320"/>
                          <a:pt x="117" y="317"/>
                        </a:cubicBezTo>
                        <a:cubicBezTo>
                          <a:pt x="118" y="315"/>
                          <a:pt x="121" y="315"/>
                          <a:pt x="121" y="313"/>
                        </a:cubicBezTo>
                        <a:cubicBezTo>
                          <a:pt x="121" y="309"/>
                          <a:pt x="119" y="307"/>
                          <a:pt x="119" y="304"/>
                        </a:cubicBezTo>
                        <a:cubicBezTo>
                          <a:pt x="119" y="303"/>
                          <a:pt x="120" y="302"/>
                          <a:pt x="120" y="301"/>
                        </a:cubicBezTo>
                        <a:cubicBezTo>
                          <a:pt x="123" y="298"/>
                          <a:pt x="122" y="295"/>
                          <a:pt x="125" y="292"/>
                        </a:cubicBezTo>
                        <a:cubicBezTo>
                          <a:pt x="126" y="290"/>
                          <a:pt x="128" y="291"/>
                          <a:pt x="130" y="290"/>
                        </a:cubicBezTo>
                        <a:cubicBezTo>
                          <a:pt x="133" y="289"/>
                          <a:pt x="133" y="286"/>
                          <a:pt x="134" y="284"/>
                        </a:cubicBezTo>
                        <a:cubicBezTo>
                          <a:pt x="136" y="282"/>
                          <a:pt x="139" y="282"/>
                          <a:pt x="141" y="279"/>
                        </a:cubicBezTo>
                        <a:cubicBezTo>
                          <a:pt x="142" y="278"/>
                          <a:pt x="142" y="277"/>
                          <a:pt x="143" y="277"/>
                        </a:cubicBezTo>
                        <a:cubicBezTo>
                          <a:pt x="144" y="277"/>
                          <a:pt x="144" y="278"/>
                          <a:pt x="145" y="278"/>
                        </a:cubicBezTo>
                        <a:cubicBezTo>
                          <a:pt x="148" y="278"/>
                          <a:pt x="149" y="274"/>
                          <a:pt x="151" y="272"/>
                        </a:cubicBezTo>
                        <a:cubicBezTo>
                          <a:pt x="153" y="270"/>
                          <a:pt x="155" y="270"/>
                          <a:pt x="157" y="268"/>
                        </a:cubicBezTo>
                        <a:cubicBezTo>
                          <a:pt x="160" y="266"/>
                          <a:pt x="158" y="263"/>
                          <a:pt x="160" y="260"/>
                        </a:cubicBezTo>
                        <a:cubicBezTo>
                          <a:pt x="161" y="258"/>
                          <a:pt x="164" y="257"/>
                          <a:pt x="167" y="256"/>
                        </a:cubicBezTo>
                        <a:cubicBezTo>
                          <a:pt x="168" y="258"/>
                          <a:pt x="169" y="259"/>
                          <a:pt x="170" y="261"/>
                        </a:cubicBezTo>
                        <a:cubicBezTo>
                          <a:pt x="170" y="262"/>
                          <a:pt x="170" y="265"/>
                          <a:pt x="172" y="265"/>
                        </a:cubicBezTo>
                        <a:cubicBezTo>
                          <a:pt x="175" y="265"/>
                          <a:pt x="175" y="262"/>
                          <a:pt x="177" y="261"/>
                        </a:cubicBezTo>
                        <a:cubicBezTo>
                          <a:pt x="181" y="260"/>
                          <a:pt x="183" y="260"/>
                          <a:pt x="188" y="260"/>
                        </a:cubicBezTo>
                        <a:cubicBezTo>
                          <a:pt x="191" y="259"/>
                          <a:pt x="192" y="258"/>
                          <a:pt x="196" y="258"/>
                        </a:cubicBezTo>
                        <a:cubicBezTo>
                          <a:pt x="199" y="258"/>
                          <a:pt x="200" y="260"/>
                          <a:pt x="204" y="260"/>
                        </a:cubicBezTo>
                        <a:cubicBezTo>
                          <a:pt x="206" y="260"/>
                          <a:pt x="207" y="260"/>
                          <a:pt x="209" y="260"/>
                        </a:cubicBezTo>
                        <a:cubicBezTo>
                          <a:pt x="213" y="260"/>
                          <a:pt x="213" y="264"/>
                          <a:pt x="215" y="267"/>
                        </a:cubicBezTo>
                        <a:cubicBezTo>
                          <a:pt x="215" y="267"/>
                          <a:pt x="215" y="267"/>
                          <a:pt x="215" y="267"/>
                        </a:cubicBezTo>
                        <a:cubicBezTo>
                          <a:pt x="216" y="265"/>
                          <a:pt x="217" y="262"/>
                          <a:pt x="219" y="260"/>
                        </a:cubicBezTo>
                        <a:cubicBezTo>
                          <a:pt x="221" y="256"/>
                          <a:pt x="223" y="255"/>
                          <a:pt x="226" y="252"/>
                        </a:cubicBezTo>
                        <a:cubicBezTo>
                          <a:pt x="230" y="250"/>
                          <a:pt x="229" y="246"/>
                          <a:pt x="232" y="243"/>
                        </a:cubicBezTo>
                        <a:cubicBezTo>
                          <a:pt x="237" y="238"/>
                          <a:pt x="239" y="234"/>
                          <a:pt x="242" y="228"/>
                        </a:cubicBezTo>
                        <a:cubicBezTo>
                          <a:pt x="244" y="224"/>
                          <a:pt x="248" y="222"/>
                          <a:pt x="250" y="218"/>
                        </a:cubicBezTo>
                        <a:cubicBezTo>
                          <a:pt x="249" y="218"/>
                          <a:pt x="248" y="219"/>
                          <a:pt x="247" y="219"/>
                        </a:cubicBezTo>
                        <a:cubicBezTo>
                          <a:pt x="243" y="219"/>
                          <a:pt x="241" y="219"/>
                          <a:pt x="238" y="218"/>
                        </a:cubicBezTo>
                        <a:cubicBezTo>
                          <a:pt x="236" y="218"/>
                          <a:pt x="236" y="216"/>
                          <a:pt x="234" y="216"/>
                        </a:cubicBezTo>
                        <a:cubicBezTo>
                          <a:pt x="234" y="216"/>
                          <a:pt x="233" y="216"/>
                          <a:pt x="233" y="216"/>
                        </a:cubicBezTo>
                        <a:cubicBezTo>
                          <a:pt x="233" y="218"/>
                          <a:pt x="233" y="219"/>
                          <a:pt x="232" y="219"/>
                        </a:cubicBezTo>
                        <a:cubicBezTo>
                          <a:pt x="231" y="218"/>
                          <a:pt x="228" y="218"/>
                          <a:pt x="228" y="216"/>
                        </a:cubicBezTo>
                        <a:cubicBezTo>
                          <a:pt x="228" y="214"/>
                          <a:pt x="228" y="213"/>
                          <a:pt x="229" y="213"/>
                        </a:cubicBezTo>
                        <a:cubicBezTo>
                          <a:pt x="231" y="213"/>
                          <a:pt x="231" y="214"/>
                          <a:pt x="232" y="214"/>
                        </a:cubicBezTo>
                        <a:cubicBezTo>
                          <a:pt x="232" y="212"/>
                          <a:pt x="231" y="211"/>
                          <a:pt x="231" y="208"/>
                        </a:cubicBezTo>
                        <a:cubicBezTo>
                          <a:pt x="231" y="197"/>
                          <a:pt x="231" y="197"/>
                          <a:pt x="231" y="197"/>
                        </a:cubicBezTo>
                        <a:cubicBezTo>
                          <a:pt x="231" y="191"/>
                          <a:pt x="229" y="188"/>
                          <a:pt x="227" y="183"/>
                        </a:cubicBezTo>
                        <a:cubicBezTo>
                          <a:pt x="221" y="173"/>
                          <a:pt x="210" y="170"/>
                          <a:pt x="210" y="159"/>
                        </a:cubicBezTo>
                        <a:cubicBezTo>
                          <a:pt x="210" y="150"/>
                          <a:pt x="213" y="145"/>
                          <a:pt x="218" y="138"/>
                        </a:cubicBezTo>
                        <a:cubicBezTo>
                          <a:pt x="220" y="136"/>
                          <a:pt x="223" y="135"/>
                          <a:pt x="223" y="131"/>
                        </a:cubicBezTo>
                        <a:cubicBezTo>
                          <a:pt x="223" y="127"/>
                          <a:pt x="223" y="127"/>
                          <a:pt x="223" y="127"/>
                        </a:cubicBezTo>
                        <a:cubicBezTo>
                          <a:pt x="223" y="128"/>
                          <a:pt x="223" y="128"/>
                          <a:pt x="223" y="128"/>
                        </a:cubicBezTo>
                        <a:cubicBezTo>
                          <a:pt x="224" y="129"/>
                          <a:pt x="224" y="131"/>
                          <a:pt x="226" y="131"/>
                        </a:cubicBezTo>
                        <a:cubicBezTo>
                          <a:pt x="227" y="131"/>
                          <a:pt x="228" y="130"/>
                          <a:pt x="230" y="129"/>
                        </a:cubicBezTo>
                        <a:cubicBezTo>
                          <a:pt x="230" y="130"/>
                          <a:pt x="230" y="130"/>
                          <a:pt x="230" y="130"/>
                        </a:cubicBezTo>
                        <a:cubicBezTo>
                          <a:pt x="228" y="133"/>
                          <a:pt x="225" y="134"/>
                          <a:pt x="224" y="138"/>
                        </a:cubicBezTo>
                        <a:cubicBezTo>
                          <a:pt x="225" y="138"/>
                          <a:pt x="225" y="138"/>
                          <a:pt x="225" y="138"/>
                        </a:cubicBezTo>
                        <a:cubicBezTo>
                          <a:pt x="229" y="137"/>
                          <a:pt x="231" y="137"/>
                          <a:pt x="234" y="135"/>
                        </a:cubicBezTo>
                        <a:cubicBezTo>
                          <a:pt x="236" y="134"/>
                          <a:pt x="235" y="132"/>
                          <a:pt x="237" y="132"/>
                        </a:cubicBezTo>
                        <a:cubicBezTo>
                          <a:pt x="239" y="130"/>
                          <a:pt x="242" y="130"/>
                          <a:pt x="242" y="127"/>
                        </a:cubicBezTo>
                        <a:cubicBezTo>
                          <a:pt x="242" y="126"/>
                          <a:pt x="241" y="126"/>
                          <a:pt x="241" y="125"/>
                        </a:cubicBezTo>
                        <a:cubicBezTo>
                          <a:pt x="244" y="119"/>
                          <a:pt x="251" y="118"/>
                          <a:pt x="253" y="111"/>
                        </a:cubicBezTo>
                        <a:cubicBezTo>
                          <a:pt x="254" y="108"/>
                          <a:pt x="258" y="108"/>
                          <a:pt x="258" y="105"/>
                        </a:cubicBezTo>
                        <a:cubicBezTo>
                          <a:pt x="260" y="105"/>
                          <a:pt x="264" y="105"/>
                          <a:pt x="264" y="102"/>
                        </a:cubicBezTo>
                        <a:cubicBezTo>
                          <a:pt x="264" y="100"/>
                          <a:pt x="262" y="99"/>
                          <a:pt x="262" y="97"/>
                        </a:cubicBezTo>
                        <a:cubicBezTo>
                          <a:pt x="262" y="91"/>
                          <a:pt x="265" y="89"/>
                          <a:pt x="266" y="84"/>
                        </a:cubicBezTo>
                        <a:cubicBezTo>
                          <a:pt x="264" y="86"/>
                          <a:pt x="262" y="86"/>
                          <a:pt x="260" y="88"/>
                        </a:cubicBezTo>
                        <a:cubicBezTo>
                          <a:pt x="259" y="89"/>
                          <a:pt x="259" y="90"/>
                          <a:pt x="257" y="90"/>
                        </a:cubicBezTo>
                        <a:cubicBezTo>
                          <a:pt x="255" y="90"/>
                          <a:pt x="254" y="88"/>
                          <a:pt x="252" y="87"/>
                        </a:cubicBezTo>
                        <a:cubicBezTo>
                          <a:pt x="251" y="88"/>
                          <a:pt x="251" y="89"/>
                          <a:pt x="251" y="90"/>
                        </a:cubicBezTo>
                        <a:cubicBezTo>
                          <a:pt x="251" y="92"/>
                          <a:pt x="252" y="93"/>
                          <a:pt x="253" y="93"/>
                        </a:cubicBezTo>
                        <a:cubicBezTo>
                          <a:pt x="254" y="93"/>
                          <a:pt x="254" y="91"/>
                          <a:pt x="256" y="91"/>
                        </a:cubicBezTo>
                        <a:cubicBezTo>
                          <a:pt x="256" y="91"/>
                          <a:pt x="256" y="92"/>
                          <a:pt x="256" y="92"/>
                        </a:cubicBezTo>
                        <a:cubicBezTo>
                          <a:pt x="256" y="92"/>
                          <a:pt x="256" y="92"/>
                          <a:pt x="256" y="93"/>
                        </a:cubicBezTo>
                        <a:cubicBezTo>
                          <a:pt x="256" y="93"/>
                          <a:pt x="256" y="94"/>
                          <a:pt x="256" y="94"/>
                        </a:cubicBezTo>
                        <a:cubicBezTo>
                          <a:pt x="259" y="94"/>
                          <a:pt x="259" y="94"/>
                          <a:pt x="259" y="94"/>
                        </a:cubicBezTo>
                        <a:cubicBezTo>
                          <a:pt x="260" y="94"/>
                          <a:pt x="260" y="93"/>
                          <a:pt x="261" y="93"/>
                        </a:cubicBezTo>
                        <a:cubicBezTo>
                          <a:pt x="261" y="95"/>
                          <a:pt x="261" y="96"/>
                          <a:pt x="260" y="97"/>
                        </a:cubicBezTo>
                        <a:cubicBezTo>
                          <a:pt x="259" y="100"/>
                          <a:pt x="257" y="99"/>
                          <a:pt x="254" y="99"/>
                        </a:cubicBezTo>
                        <a:cubicBezTo>
                          <a:pt x="254" y="99"/>
                          <a:pt x="254" y="98"/>
                          <a:pt x="253" y="97"/>
                        </a:cubicBezTo>
                        <a:cubicBezTo>
                          <a:pt x="251" y="96"/>
                          <a:pt x="249" y="97"/>
                          <a:pt x="247" y="96"/>
                        </a:cubicBezTo>
                        <a:cubicBezTo>
                          <a:pt x="246" y="96"/>
                          <a:pt x="246" y="96"/>
                          <a:pt x="246" y="97"/>
                        </a:cubicBezTo>
                        <a:cubicBezTo>
                          <a:pt x="246" y="98"/>
                          <a:pt x="247" y="99"/>
                          <a:pt x="247" y="100"/>
                        </a:cubicBezTo>
                        <a:cubicBezTo>
                          <a:pt x="247" y="101"/>
                          <a:pt x="246" y="101"/>
                          <a:pt x="246" y="101"/>
                        </a:cubicBezTo>
                        <a:cubicBezTo>
                          <a:pt x="244" y="101"/>
                          <a:pt x="242" y="100"/>
                          <a:pt x="242" y="99"/>
                        </a:cubicBezTo>
                        <a:cubicBezTo>
                          <a:pt x="241" y="99"/>
                          <a:pt x="241" y="99"/>
                          <a:pt x="241" y="99"/>
                        </a:cubicBezTo>
                        <a:cubicBezTo>
                          <a:pt x="241" y="101"/>
                          <a:pt x="241" y="102"/>
                          <a:pt x="241" y="103"/>
                        </a:cubicBezTo>
                        <a:cubicBezTo>
                          <a:pt x="242" y="103"/>
                          <a:pt x="243" y="103"/>
                          <a:pt x="244" y="104"/>
                        </a:cubicBezTo>
                        <a:cubicBezTo>
                          <a:pt x="239" y="109"/>
                          <a:pt x="231" y="108"/>
                          <a:pt x="230" y="114"/>
                        </a:cubicBezTo>
                        <a:cubicBezTo>
                          <a:pt x="228" y="114"/>
                          <a:pt x="228" y="113"/>
                          <a:pt x="227" y="113"/>
                        </a:cubicBezTo>
                        <a:cubicBezTo>
                          <a:pt x="216" y="113"/>
                          <a:pt x="212" y="120"/>
                          <a:pt x="201" y="120"/>
                        </a:cubicBezTo>
                        <a:cubicBezTo>
                          <a:pt x="195" y="120"/>
                          <a:pt x="195" y="120"/>
                          <a:pt x="195" y="120"/>
                        </a:cubicBezTo>
                        <a:cubicBezTo>
                          <a:pt x="200" y="115"/>
                          <a:pt x="205" y="113"/>
                          <a:pt x="212" y="113"/>
                        </a:cubicBezTo>
                        <a:cubicBezTo>
                          <a:pt x="215" y="112"/>
                          <a:pt x="216" y="110"/>
                          <a:pt x="218" y="110"/>
                        </a:cubicBezTo>
                        <a:cubicBezTo>
                          <a:pt x="219" y="110"/>
                          <a:pt x="220" y="111"/>
                          <a:pt x="222" y="111"/>
                        </a:cubicBezTo>
                        <a:cubicBezTo>
                          <a:pt x="222" y="111"/>
                          <a:pt x="223" y="111"/>
                          <a:pt x="223" y="111"/>
                        </a:cubicBezTo>
                        <a:cubicBezTo>
                          <a:pt x="224" y="109"/>
                          <a:pt x="225" y="106"/>
                          <a:pt x="228" y="106"/>
                        </a:cubicBezTo>
                        <a:cubicBezTo>
                          <a:pt x="228" y="106"/>
                          <a:pt x="229" y="107"/>
                          <a:pt x="229" y="107"/>
                        </a:cubicBezTo>
                        <a:cubicBezTo>
                          <a:pt x="229" y="105"/>
                          <a:pt x="229" y="105"/>
                          <a:pt x="229" y="105"/>
                        </a:cubicBezTo>
                        <a:cubicBezTo>
                          <a:pt x="229" y="105"/>
                          <a:pt x="229" y="104"/>
                          <a:pt x="229" y="104"/>
                        </a:cubicBezTo>
                        <a:cubicBezTo>
                          <a:pt x="229" y="103"/>
                          <a:pt x="229" y="103"/>
                          <a:pt x="229" y="102"/>
                        </a:cubicBezTo>
                        <a:cubicBezTo>
                          <a:pt x="231" y="102"/>
                          <a:pt x="231" y="102"/>
                          <a:pt x="231" y="102"/>
                        </a:cubicBezTo>
                        <a:cubicBezTo>
                          <a:pt x="232" y="102"/>
                          <a:pt x="232" y="103"/>
                          <a:pt x="233" y="103"/>
                        </a:cubicBezTo>
                        <a:cubicBezTo>
                          <a:pt x="234" y="103"/>
                          <a:pt x="234" y="101"/>
                          <a:pt x="234" y="100"/>
                        </a:cubicBezTo>
                        <a:cubicBezTo>
                          <a:pt x="234" y="98"/>
                          <a:pt x="232" y="97"/>
                          <a:pt x="231" y="95"/>
                        </a:cubicBezTo>
                        <a:cubicBezTo>
                          <a:pt x="230" y="94"/>
                          <a:pt x="231" y="93"/>
                          <a:pt x="231" y="91"/>
                        </a:cubicBezTo>
                        <a:cubicBezTo>
                          <a:pt x="230" y="89"/>
                          <a:pt x="229" y="89"/>
                          <a:pt x="228" y="87"/>
                        </a:cubicBezTo>
                        <a:cubicBezTo>
                          <a:pt x="228" y="87"/>
                          <a:pt x="229" y="88"/>
                          <a:pt x="229" y="88"/>
                        </a:cubicBezTo>
                        <a:cubicBezTo>
                          <a:pt x="231" y="88"/>
                          <a:pt x="232" y="87"/>
                          <a:pt x="234" y="87"/>
                        </a:cubicBezTo>
                        <a:cubicBezTo>
                          <a:pt x="234" y="86"/>
                          <a:pt x="234" y="85"/>
                          <a:pt x="234" y="84"/>
                        </a:cubicBezTo>
                        <a:cubicBezTo>
                          <a:pt x="234" y="84"/>
                          <a:pt x="235" y="84"/>
                          <a:pt x="235" y="84"/>
                        </a:cubicBezTo>
                        <a:cubicBezTo>
                          <a:pt x="235" y="87"/>
                          <a:pt x="234" y="92"/>
                          <a:pt x="237" y="92"/>
                        </a:cubicBezTo>
                        <a:cubicBezTo>
                          <a:pt x="238" y="92"/>
                          <a:pt x="238" y="91"/>
                          <a:pt x="239" y="91"/>
                        </a:cubicBezTo>
                        <a:cubicBezTo>
                          <a:pt x="239" y="90"/>
                          <a:pt x="239" y="89"/>
                          <a:pt x="239" y="88"/>
                        </a:cubicBezTo>
                        <a:cubicBezTo>
                          <a:pt x="240" y="89"/>
                          <a:pt x="241" y="89"/>
                          <a:pt x="243" y="89"/>
                        </a:cubicBezTo>
                        <a:cubicBezTo>
                          <a:pt x="243" y="87"/>
                          <a:pt x="243" y="87"/>
                          <a:pt x="243" y="87"/>
                        </a:cubicBezTo>
                        <a:cubicBezTo>
                          <a:pt x="243" y="87"/>
                          <a:pt x="242" y="86"/>
                          <a:pt x="242" y="86"/>
                        </a:cubicBezTo>
                        <a:cubicBezTo>
                          <a:pt x="242" y="84"/>
                          <a:pt x="244" y="83"/>
                          <a:pt x="244" y="81"/>
                        </a:cubicBezTo>
                        <a:cubicBezTo>
                          <a:pt x="245" y="81"/>
                          <a:pt x="245" y="81"/>
                          <a:pt x="245" y="81"/>
                        </a:cubicBezTo>
                        <a:cubicBezTo>
                          <a:pt x="246" y="82"/>
                          <a:pt x="247" y="84"/>
                          <a:pt x="248" y="84"/>
                        </a:cubicBezTo>
                        <a:cubicBezTo>
                          <a:pt x="249" y="84"/>
                          <a:pt x="249" y="84"/>
                          <a:pt x="249" y="84"/>
                        </a:cubicBezTo>
                        <a:cubicBezTo>
                          <a:pt x="249" y="81"/>
                          <a:pt x="247" y="81"/>
                          <a:pt x="247" y="78"/>
                        </a:cubicBezTo>
                        <a:cubicBezTo>
                          <a:pt x="247" y="72"/>
                          <a:pt x="254" y="70"/>
                          <a:pt x="254" y="64"/>
                        </a:cubicBezTo>
                        <a:cubicBezTo>
                          <a:pt x="254" y="64"/>
                          <a:pt x="253" y="63"/>
                          <a:pt x="253" y="63"/>
                        </a:cubicBezTo>
                        <a:cubicBezTo>
                          <a:pt x="252" y="64"/>
                          <a:pt x="252" y="66"/>
                          <a:pt x="250" y="67"/>
                        </a:cubicBezTo>
                        <a:cubicBezTo>
                          <a:pt x="246" y="69"/>
                          <a:pt x="243" y="70"/>
                          <a:pt x="240" y="73"/>
                        </a:cubicBezTo>
                        <a:cubicBezTo>
                          <a:pt x="239" y="75"/>
                          <a:pt x="240" y="77"/>
                          <a:pt x="238" y="77"/>
                        </a:cubicBezTo>
                        <a:cubicBezTo>
                          <a:pt x="235" y="77"/>
                          <a:pt x="235" y="77"/>
                          <a:pt x="235" y="77"/>
                        </a:cubicBezTo>
                        <a:cubicBezTo>
                          <a:pt x="234" y="76"/>
                          <a:pt x="234" y="74"/>
                          <a:pt x="232" y="73"/>
                        </a:cubicBezTo>
                        <a:cubicBezTo>
                          <a:pt x="232" y="73"/>
                          <a:pt x="232" y="73"/>
                          <a:pt x="232" y="73"/>
                        </a:cubicBezTo>
                        <a:cubicBezTo>
                          <a:pt x="234" y="72"/>
                          <a:pt x="236" y="72"/>
                          <a:pt x="236" y="70"/>
                        </a:cubicBezTo>
                        <a:cubicBezTo>
                          <a:pt x="236" y="68"/>
                          <a:pt x="236" y="67"/>
                          <a:pt x="237" y="65"/>
                        </a:cubicBezTo>
                        <a:cubicBezTo>
                          <a:pt x="238" y="64"/>
                          <a:pt x="240" y="64"/>
                          <a:pt x="240" y="62"/>
                        </a:cubicBezTo>
                        <a:cubicBezTo>
                          <a:pt x="240" y="61"/>
                          <a:pt x="240" y="61"/>
                          <a:pt x="240" y="61"/>
                        </a:cubicBezTo>
                        <a:cubicBezTo>
                          <a:pt x="234" y="65"/>
                          <a:pt x="234" y="65"/>
                          <a:pt x="234" y="65"/>
                        </a:cubicBezTo>
                        <a:cubicBezTo>
                          <a:pt x="233" y="65"/>
                          <a:pt x="233" y="65"/>
                          <a:pt x="233" y="65"/>
                        </a:cubicBezTo>
                        <a:cubicBezTo>
                          <a:pt x="233" y="60"/>
                          <a:pt x="233" y="60"/>
                          <a:pt x="233" y="60"/>
                        </a:cubicBezTo>
                        <a:cubicBezTo>
                          <a:pt x="233" y="58"/>
                          <a:pt x="232" y="56"/>
                          <a:pt x="230" y="56"/>
                        </a:cubicBezTo>
                        <a:cubicBezTo>
                          <a:pt x="228" y="56"/>
                          <a:pt x="227" y="59"/>
                          <a:pt x="227" y="61"/>
                        </a:cubicBezTo>
                        <a:cubicBezTo>
                          <a:pt x="227" y="63"/>
                          <a:pt x="228" y="63"/>
                          <a:pt x="228" y="65"/>
                        </a:cubicBezTo>
                        <a:cubicBezTo>
                          <a:pt x="228" y="66"/>
                          <a:pt x="227" y="68"/>
                          <a:pt x="226" y="68"/>
                        </a:cubicBezTo>
                        <a:cubicBezTo>
                          <a:pt x="223" y="68"/>
                          <a:pt x="222" y="64"/>
                          <a:pt x="220" y="61"/>
                        </a:cubicBezTo>
                        <a:cubicBezTo>
                          <a:pt x="219" y="64"/>
                          <a:pt x="219" y="66"/>
                          <a:pt x="218" y="69"/>
                        </a:cubicBezTo>
                        <a:cubicBezTo>
                          <a:pt x="218" y="68"/>
                          <a:pt x="218" y="68"/>
                          <a:pt x="218" y="68"/>
                        </a:cubicBezTo>
                        <a:cubicBezTo>
                          <a:pt x="217" y="65"/>
                          <a:pt x="216" y="64"/>
                          <a:pt x="216" y="61"/>
                        </a:cubicBezTo>
                        <a:cubicBezTo>
                          <a:pt x="216" y="57"/>
                          <a:pt x="217" y="56"/>
                          <a:pt x="217" y="52"/>
                        </a:cubicBezTo>
                        <a:cubicBezTo>
                          <a:pt x="215" y="52"/>
                          <a:pt x="214" y="52"/>
                          <a:pt x="212" y="52"/>
                        </a:cubicBezTo>
                        <a:cubicBezTo>
                          <a:pt x="212" y="53"/>
                          <a:pt x="212" y="53"/>
                          <a:pt x="212" y="53"/>
                        </a:cubicBezTo>
                        <a:cubicBezTo>
                          <a:pt x="212" y="55"/>
                          <a:pt x="212" y="56"/>
                          <a:pt x="212" y="57"/>
                        </a:cubicBezTo>
                        <a:cubicBezTo>
                          <a:pt x="212" y="58"/>
                          <a:pt x="211" y="59"/>
                          <a:pt x="211" y="60"/>
                        </a:cubicBezTo>
                        <a:cubicBezTo>
                          <a:pt x="211" y="61"/>
                          <a:pt x="212" y="62"/>
                          <a:pt x="212" y="64"/>
                        </a:cubicBezTo>
                        <a:cubicBezTo>
                          <a:pt x="212" y="65"/>
                          <a:pt x="212" y="65"/>
                          <a:pt x="212" y="66"/>
                        </a:cubicBezTo>
                        <a:cubicBezTo>
                          <a:pt x="209" y="64"/>
                          <a:pt x="206" y="64"/>
                          <a:pt x="206" y="61"/>
                        </a:cubicBezTo>
                        <a:cubicBezTo>
                          <a:pt x="206" y="58"/>
                          <a:pt x="206" y="58"/>
                          <a:pt x="206" y="58"/>
                        </a:cubicBezTo>
                        <a:cubicBezTo>
                          <a:pt x="204" y="57"/>
                          <a:pt x="204" y="57"/>
                          <a:pt x="204" y="57"/>
                        </a:cubicBezTo>
                        <a:cubicBezTo>
                          <a:pt x="203" y="58"/>
                          <a:pt x="202" y="59"/>
                          <a:pt x="202" y="60"/>
                        </a:cubicBezTo>
                        <a:cubicBezTo>
                          <a:pt x="202" y="60"/>
                          <a:pt x="202" y="60"/>
                          <a:pt x="202" y="61"/>
                        </a:cubicBezTo>
                        <a:cubicBezTo>
                          <a:pt x="202" y="61"/>
                          <a:pt x="202" y="61"/>
                          <a:pt x="202" y="62"/>
                        </a:cubicBezTo>
                        <a:cubicBezTo>
                          <a:pt x="201" y="62"/>
                          <a:pt x="200" y="62"/>
                          <a:pt x="199" y="62"/>
                        </a:cubicBezTo>
                        <a:cubicBezTo>
                          <a:pt x="199" y="64"/>
                          <a:pt x="199" y="64"/>
                          <a:pt x="199" y="64"/>
                        </a:cubicBezTo>
                        <a:cubicBezTo>
                          <a:pt x="200" y="65"/>
                          <a:pt x="200" y="65"/>
                          <a:pt x="200" y="65"/>
                        </a:cubicBezTo>
                        <a:cubicBezTo>
                          <a:pt x="200" y="66"/>
                          <a:pt x="200" y="66"/>
                          <a:pt x="200" y="66"/>
                        </a:cubicBezTo>
                        <a:cubicBezTo>
                          <a:pt x="198" y="66"/>
                          <a:pt x="196" y="66"/>
                          <a:pt x="195" y="68"/>
                        </a:cubicBezTo>
                        <a:cubicBezTo>
                          <a:pt x="196" y="69"/>
                          <a:pt x="196" y="69"/>
                          <a:pt x="198" y="70"/>
                        </a:cubicBezTo>
                        <a:cubicBezTo>
                          <a:pt x="196" y="70"/>
                          <a:pt x="196" y="70"/>
                          <a:pt x="195" y="71"/>
                        </a:cubicBezTo>
                        <a:cubicBezTo>
                          <a:pt x="196" y="73"/>
                          <a:pt x="198" y="73"/>
                          <a:pt x="200" y="74"/>
                        </a:cubicBezTo>
                        <a:cubicBezTo>
                          <a:pt x="199" y="75"/>
                          <a:pt x="199" y="75"/>
                          <a:pt x="199" y="75"/>
                        </a:cubicBezTo>
                        <a:cubicBezTo>
                          <a:pt x="201" y="75"/>
                          <a:pt x="203" y="75"/>
                          <a:pt x="204" y="74"/>
                        </a:cubicBezTo>
                        <a:cubicBezTo>
                          <a:pt x="206" y="71"/>
                          <a:pt x="206" y="67"/>
                          <a:pt x="210" y="65"/>
                        </a:cubicBezTo>
                        <a:cubicBezTo>
                          <a:pt x="211" y="68"/>
                          <a:pt x="211" y="69"/>
                          <a:pt x="211" y="72"/>
                        </a:cubicBezTo>
                        <a:cubicBezTo>
                          <a:pt x="211" y="74"/>
                          <a:pt x="209" y="75"/>
                          <a:pt x="207" y="76"/>
                        </a:cubicBezTo>
                        <a:cubicBezTo>
                          <a:pt x="207" y="78"/>
                          <a:pt x="209" y="79"/>
                          <a:pt x="209" y="81"/>
                        </a:cubicBezTo>
                        <a:cubicBezTo>
                          <a:pt x="209" y="83"/>
                          <a:pt x="206" y="82"/>
                          <a:pt x="204" y="83"/>
                        </a:cubicBezTo>
                        <a:cubicBezTo>
                          <a:pt x="205" y="85"/>
                          <a:pt x="205" y="85"/>
                          <a:pt x="205" y="85"/>
                        </a:cubicBezTo>
                        <a:cubicBezTo>
                          <a:pt x="203" y="89"/>
                          <a:pt x="202" y="91"/>
                          <a:pt x="199" y="94"/>
                        </a:cubicBezTo>
                        <a:cubicBezTo>
                          <a:pt x="199" y="92"/>
                          <a:pt x="199" y="90"/>
                          <a:pt x="199" y="88"/>
                        </a:cubicBezTo>
                        <a:cubicBezTo>
                          <a:pt x="199" y="86"/>
                          <a:pt x="199" y="84"/>
                          <a:pt x="199" y="82"/>
                        </a:cubicBezTo>
                        <a:cubicBezTo>
                          <a:pt x="199" y="82"/>
                          <a:pt x="199" y="81"/>
                          <a:pt x="199" y="80"/>
                        </a:cubicBezTo>
                        <a:cubicBezTo>
                          <a:pt x="198" y="81"/>
                          <a:pt x="197" y="81"/>
                          <a:pt x="196" y="82"/>
                        </a:cubicBezTo>
                        <a:cubicBezTo>
                          <a:pt x="194" y="81"/>
                          <a:pt x="194" y="81"/>
                          <a:pt x="194" y="81"/>
                        </a:cubicBezTo>
                        <a:cubicBezTo>
                          <a:pt x="194" y="82"/>
                          <a:pt x="192" y="82"/>
                          <a:pt x="192" y="84"/>
                        </a:cubicBezTo>
                        <a:cubicBezTo>
                          <a:pt x="192" y="85"/>
                          <a:pt x="193" y="86"/>
                          <a:pt x="192" y="87"/>
                        </a:cubicBezTo>
                        <a:cubicBezTo>
                          <a:pt x="192" y="87"/>
                          <a:pt x="191" y="86"/>
                          <a:pt x="190" y="86"/>
                        </a:cubicBezTo>
                        <a:cubicBezTo>
                          <a:pt x="189" y="86"/>
                          <a:pt x="189" y="86"/>
                          <a:pt x="189" y="86"/>
                        </a:cubicBezTo>
                        <a:cubicBezTo>
                          <a:pt x="188" y="86"/>
                          <a:pt x="188" y="87"/>
                          <a:pt x="188" y="87"/>
                        </a:cubicBezTo>
                        <a:cubicBezTo>
                          <a:pt x="188" y="88"/>
                          <a:pt x="189" y="88"/>
                          <a:pt x="189" y="89"/>
                        </a:cubicBezTo>
                        <a:cubicBezTo>
                          <a:pt x="188" y="89"/>
                          <a:pt x="187" y="90"/>
                          <a:pt x="187" y="90"/>
                        </a:cubicBezTo>
                        <a:cubicBezTo>
                          <a:pt x="187" y="91"/>
                          <a:pt x="188" y="91"/>
                          <a:pt x="188" y="91"/>
                        </a:cubicBezTo>
                        <a:cubicBezTo>
                          <a:pt x="188" y="94"/>
                          <a:pt x="186" y="95"/>
                          <a:pt x="184" y="96"/>
                        </a:cubicBezTo>
                        <a:cubicBezTo>
                          <a:pt x="185" y="98"/>
                          <a:pt x="187" y="99"/>
                          <a:pt x="187" y="101"/>
                        </a:cubicBezTo>
                        <a:cubicBezTo>
                          <a:pt x="187" y="102"/>
                          <a:pt x="185" y="103"/>
                          <a:pt x="183" y="103"/>
                        </a:cubicBezTo>
                        <a:cubicBezTo>
                          <a:pt x="183" y="103"/>
                          <a:pt x="183" y="103"/>
                          <a:pt x="182" y="103"/>
                        </a:cubicBezTo>
                        <a:cubicBezTo>
                          <a:pt x="182" y="101"/>
                          <a:pt x="181" y="101"/>
                          <a:pt x="181" y="99"/>
                        </a:cubicBezTo>
                        <a:cubicBezTo>
                          <a:pt x="181" y="98"/>
                          <a:pt x="181" y="97"/>
                          <a:pt x="181" y="96"/>
                        </a:cubicBezTo>
                        <a:cubicBezTo>
                          <a:pt x="179" y="96"/>
                          <a:pt x="179" y="96"/>
                          <a:pt x="179" y="96"/>
                        </a:cubicBezTo>
                        <a:cubicBezTo>
                          <a:pt x="175" y="97"/>
                          <a:pt x="175" y="97"/>
                          <a:pt x="175" y="97"/>
                        </a:cubicBezTo>
                        <a:cubicBezTo>
                          <a:pt x="174" y="97"/>
                          <a:pt x="174" y="97"/>
                          <a:pt x="174" y="97"/>
                        </a:cubicBezTo>
                        <a:cubicBezTo>
                          <a:pt x="176" y="95"/>
                          <a:pt x="179" y="95"/>
                          <a:pt x="179" y="92"/>
                        </a:cubicBezTo>
                        <a:cubicBezTo>
                          <a:pt x="179" y="91"/>
                          <a:pt x="179" y="90"/>
                          <a:pt x="180" y="90"/>
                        </a:cubicBezTo>
                        <a:cubicBezTo>
                          <a:pt x="183" y="88"/>
                          <a:pt x="186" y="88"/>
                          <a:pt x="186" y="85"/>
                        </a:cubicBezTo>
                        <a:cubicBezTo>
                          <a:pt x="186" y="83"/>
                          <a:pt x="186" y="82"/>
                          <a:pt x="185" y="80"/>
                        </a:cubicBezTo>
                        <a:cubicBezTo>
                          <a:pt x="188" y="78"/>
                          <a:pt x="192" y="79"/>
                          <a:pt x="194" y="76"/>
                        </a:cubicBezTo>
                        <a:cubicBezTo>
                          <a:pt x="193" y="75"/>
                          <a:pt x="193" y="75"/>
                          <a:pt x="192" y="75"/>
                        </a:cubicBezTo>
                        <a:cubicBezTo>
                          <a:pt x="189" y="75"/>
                          <a:pt x="187" y="76"/>
                          <a:pt x="184" y="76"/>
                        </a:cubicBezTo>
                        <a:cubicBezTo>
                          <a:pt x="182" y="76"/>
                          <a:pt x="181" y="74"/>
                          <a:pt x="178" y="74"/>
                        </a:cubicBezTo>
                        <a:cubicBezTo>
                          <a:pt x="176" y="74"/>
                          <a:pt x="176" y="76"/>
                          <a:pt x="174" y="76"/>
                        </a:cubicBezTo>
                        <a:cubicBezTo>
                          <a:pt x="172" y="78"/>
                          <a:pt x="172" y="81"/>
                          <a:pt x="169" y="82"/>
                        </a:cubicBezTo>
                        <a:cubicBezTo>
                          <a:pt x="169" y="80"/>
                          <a:pt x="169" y="79"/>
                          <a:pt x="169" y="78"/>
                        </a:cubicBezTo>
                        <a:cubicBezTo>
                          <a:pt x="169" y="77"/>
                          <a:pt x="168" y="77"/>
                          <a:pt x="168" y="76"/>
                        </a:cubicBezTo>
                        <a:cubicBezTo>
                          <a:pt x="168" y="73"/>
                          <a:pt x="172" y="73"/>
                          <a:pt x="172" y="70"/>
                        </a:cubicBezTo>
                        <a:cubicBezTo>
                          <a:pt x="172" y="70"/>
                          <a:pt x="172" y="69"/>
                          <a:pt x="172" y="69"/>
                        </a:cubicBezTo>
                        <a:cubicBezTo>
                          <a:pt x="171" y="69"/>
                          <a:pt x="170" y="69"/>
                          <a:pt x="169" y="70"/>
                        </a:cubicBezTo>
                        <a:cubicBezTo>
                          <a:pt x="168" y="70"/>
                          <a:pt x="168" y="70"/>
                          <a:pt x="168" y="70"/>
                        </a:cubicBezTo>
                        <a:cubicBezTo>
                          <a:pt x="168" y="69"/>
                          <a:pt x="168" y="69"/>
                          <a:pt x="168" y="69"/>
                        </a:cubicBezTo>
                        <a:cubicBezTo>
                          <a:pt x="169" y="67"/>
                          <a:pt x="170" y="66"/>
                          <a:pt x="173" y="66"/>
                        </a:cubicBezTo>
                        <a:cubicBezTo>
                          <a:pt x="174" y="66"/>
                          <a:pt x="174" y="68"/>
                          <a:pt x="176" y="68"/>
                        </a:cubicBezTo>
                        <a:cubicBezTo>
                          <a:pt x="179" y="68"/>
                          <a:pt x="180" y="65"/>
                          <a:pt x="183" y="65"/>
                        </a:cubicBezTo>
                        <a:cubicBezTo>
                          <a:pt x="185" y="65"/>
                          <a:pt x="186" y="66"/>
                          <a:pt x="188" y="68"/>
                        </a:cubicBezTo>
                        <a:cubicBezTo>
                          <a:pt x="189" y="67"/>
                          <a:pt x="189" y="67"/>
                          <a:pt x="189" y="67"/>
                        </a:cubicBezTo>
                        <a:cubicBezTo>
                          <a:pt x="188" y="66"/>
                          <a:pt x="187" y="66"/>
                          <a:pt x="187" y="64"/>
                        </a:cubicBezTo>
                        <a:cubicBezTo>
                          <a:pt x="187" y="61"/>
                          <a:pt x="192" y="63"/>
                          <a:pt x="192" y="60"/>
                        </a:cubicBezTo>
                        <a:cubicBezTo>
                          <a:pt x="192" y="59"/>
                          <a:pt x="192" y="59"/>
                          <a:pt x="192" y="59"/>
                        </a:cubicBezTo>
                        <a:cubicBezTo>
                          <a:pt x="191" y="59"/>
                          <a:pt x="190" y="59"/>
                          <a:pt x="189" y="59"/>
                        </a:cubicBezTo>
                        <a:cubicBezTo>
                          <a:pt x="191" y="57"/>
                          <a:pt x="192" y="57"/>
                          <a:pt x="194" y="55"/>
                        </a:cubicBezTo>
                        <a:cubicBezTo>
                          <a:pt x="195" y="56"/>
                          <a:pt x="196" y="56"/>
                          <a:pt x="198" y="56"/>
                        </a:cubicBezTo>
                        <a:cubicBezTo>
                          <a:pt x="198" y="53"/>
                          <a:pt x="198" y="53"/>
                          <a:pt x="198" y="53"/>
                        </a:cubicBezTo>
                        <a:cubicBezTo>
                          <a:pt x="197" y="52"/>
                          <a:pt x="197" y="52"/>
                          <a:pt x="197" y="52"/>
                        </a:cubicBezTo>
                        <a:cubicBezTo>
                          <a:pt x="198" y="51"/>
                          <a:pt x="200" y="51"/>
                          <a:pt x="200" y="49"/>
                        </a:cubicBezTo>
                        <a:cubicBezTo>
                          <a:pt x="200" y="49"/>
                          <a:pt x="199" y="48"/>
                          <a:pt x="199" y="48"/>
                        </a:cubicBezTo>
                        <a:cubicBezTo>
                          <a:pt x="199" y="46"/>
                          <a:pt x="201" y="46"/>
                          <a:pt x="202" y="46"/>
                        </a:cubicBezTo>
                        <a:cubicBezTo>
                          <a:pt x="204" y="46"/>
                          <a:pt x="205" y="48"/>
                          <a:pt x="206" y="49"/>
                        </a:cubicBezTo>
                        <a:cubicBezTo>
                          <a:pt x="207" y="49"/>
                          <a:pt x="207" y="49"/>
                          <a:pt x="207" y="49"/>
                        </a:cubicBezTo>
                        <a:cubicBezTo>
                          <a:pt x="207" y="48"/>
                          <a:pt x="207" y="47"/>
                          <a:pt x="207" y="46"/>
                        </a:cubicBezTo>
                        <a:cubicBezTo>
                          <a:pt x="207" y="44"/>
                          <a:pt x="203" y="45"/>
                          <a:pt x="201" y="44"/>
                        </a:cubicBezTo>
                        <a:cubicBezTo>
                          <a:pt x="200" y="44"/>
                          <a:pt x="200" y="42"/>
                          <a:pt x="199" y="41"/>
                        </a:cubicBezTo>
                        <a:cubicBezTo>
                          <a:pt x="194" y="44"/>
                          <a:pt x="193" y="47"/>
                          <a:pt x="189" y="51"/>
                        </a:cubicBezTo>
                        <a:cubicBezTo>
                          <a:pt x="188" y="52"/>
                          <a:pt x="186" y="52"/>
                          <a:pt x="185" y="53"/>
                        </a:cubicBezTo>
                        <a:cubicBezTo>
                          <a:pt x="184" y="57"/>
                          <a:pt x="182" y="60"/>
                          <a:pt x="179" y="61"/>
                        </a:cubicBezTo>
                        <a:cubicBezTo>
                          <a:pt x="178" y="61"/>
                          <a:pt x="178" y="61"/>
                          <a:pt x="178" y="61"/>
                        </a:cubicBezTo>
                        <a:cubicBezTo>
                          <a:pt x="179" y="58"/>
                          <a:pt x="179" y="58"/>
                          <a:pt x="179" y="58"/>
                        </a:cubicBezTo>
                        <a:cubicBezTo>
                          <a:pt x="179" y="58"/>
                          <a:pt x="178" y="58"/>
                          <a:pt x="178" y="58"/>
                        </a:cubicBezTo>
                        <a:cubicBezTo>
                          <a:pt x="178" y="54"/>
                          <a:pt x="180" y="52"/>
                          <a:pt x="180" y="48"/>
                        </a:cubicBezTo>
                        <a:cubicBezTo>
                          <a:pt x="180" y="46"/>
                          <a:pt x="179" y="46"/>
                          <a:pt x="179" y="45"/>
                        </a:cubicBezTo>
                        <a:cubicBezTo>
                          <a:pt x="179" y="43"/>
                          <a:pt x="181" y="44"/>
                          <a:pt x="182" y="43"/>
                        </a:cubicBezTo>
                        <a:cubicBezTo>
                          <a:pt x="185" y="41"/>
                          <a:pt x="184" y="37"/>
                          <a:pt x="187" y="36"/>
                        </a:cubicBezTo>
                        <a:cubicBezTo>
                          <a:pt x="188" y="35"/>
                          <a:pt x="191" y="36"/>
                          <a:pt x="191" y="34"/>
                        </a:cubicBezTo>
                        <a:cubicBezTo>
                          <a:pt x="191" y="33"/>
                          <a:pt x="190" y="32"/>
                          <a:pt x="190" y="31"/>
                        </a:cubicBezTo>
                        <a:cubicBezTo>
                          <a:pt x="190" y="29"/>
                          <a:pt x="192" y="30"/>
                          <a:pt x="193" y="28"/>
                        </a:cubicBezTo>
                        <a:cubicBezTo>
                          <a:pt x="195" y="25"/>
                          <a:pt x="195" y="22"/>
                          <a:pt x="198" y="19"/>
                        </a:cubicBezTo>
                        <a:cubicBezTo>
                          <a:pt x="199" y="17"/>
                          <a:pt x="202" y="17"/>
                          <a:pt x="202" y="14"/>
                        </a:cubicBezTo>
                        <a:cubicBezTo>
                          <a:pt x="202" y="14"/>
                          <a:pt x="201" y="14"/>
                          <a:pt x="201" y="13"/>
                        </a:cubicBezTo>
                        <a:cubicBezTo>
                          <a:pt x="200" y="14"/>
                          <a:pt x="200" y="14"/>
                          <a:pt x="199" y="14"/>
                        </a:cubicBezTo>
                        <a:cubicBezTo>
                          <a:pt x="197" y="14"/>
                          <a:pt x="197" y="12"/>
                          <a:pt x="197" y="10"/>
                        </a:cubicBezTo>
                        <a:cubicBezTo>
                          <a:pt x="197" y="6"/>
                          <a:pt x="199" y="4"/>
                          <a:pt x="199" y="0"/>
                        </a:cubicBezTo>
                        <a:cubicBezTo>
                          <a:pt x="199" y="0"/>
                          <a:pt x="198" y="0"/>
                          <a:pt x="198" y="0"/>
                        </a:cubicBezTo>
                        <a:cubicBezTo>
                          <a:pt x="198" y="0"/>
                          <a:pt x="198" y="0"/>
                          <a:pt x="198" y="0"/>
                        </a:cubicBezTo>
                        <a:cubicBezTo>
                          <a:pt x="196" y="3"/>
                          <a:pt x="196" y="5"/>
                          <a:pt x="193" y="7"/>
                        </a:cubicBezTo>
                        <a:cubicBezTo>
                          <a:pt x="190" y="9"/>
                          <a:pt x="188" y="13"/>
                          <a:pt x="184" y="13"/>
                        </a:cubicBezTo>
                        <a:cubicBezTo>
                          <a:pt x="184" y="13"/>
                          <a:pt x="184" y="12"/>
                          <a:pt x="184" y="12"/>
                        </a:cubicBezTo>
                        <a:cubicBezTo>
                          <a:pt x="184" y="6"/>
                          <a:pt x="184" y="6"/>
                          <a:pt x="184" y="6"/>
                        </a:cubicBezTo>
                        <a:cubicBezTo>
                          <a:pt x="180" y="10"/>
                          <a:pt x="177" y="12"/>
                          <a:pt x="174" y="18"/>
                        </a:cubicBezTo>
                        <a:cubicBezTo>
                          <a:pt x="173" y="20"/>
                          <a:pt x="171" y="21"/>
                          <a:pt x="171" y="24"/>
                        </a:cubicBezTo>
                        <a:cubicBezTo>
                          <a:pt x="171" y="27"/>
                          <a:pt x="173" y="28"/>
                          <a:pt x="173" y="31"/>
                        </a:cubicBezTo>
                        <a:cubicBezTo>
                          <a:pt x="173" y="32"/>
                          <a:pt x="172" y="32"/>
                          <a:pt x="172" y="32"/>
                        </a:cubicBezTo>
                        <a:cubicBezTo>
                          <a:pt x="171" y="31"/>
                          <a:pt x="170" y="29"/>
                          <a:pt x="169" y="27"/>
                        </a:cubicBezTo>
                        <a:cubicBezTo>
                          <a:pt x="168" y="29"/>
                          <a:pt x="167" y="30"/>
                          <a:pt x="167" y="33"/>
                        </a:cubicBezTo>
                        <a:cubicBezTo>
                          <a:pt x="167" y="37"/>
                          <a:pt x="167" y="37"/>
                          <a:pt x="167" y="37"/>
                        </a:cubicBezTo>
                        <a:cubicBezTo>
                          <a:pt x="167" y="40"/>
                          <a:pt x="170" y="41"/>
                          <a:pt x="170" y="44"/>
                        </a:cubicBezTo>
                        <a:cubicBezTo>
                          <a:pt x="170" y="47"/>
                          <a:pt x="167" y="48"/>
                          <a:pt x="167" y="51"/>
                        </a:cubicBezTo>
                        <a:cubicBezTo>
                          <a:pt x="167" y="51"/>
                          <a:pt x="167" y="51"/>
                          <a:pt x="168" y="52"/>
                        </a:cubicBezTo>
                        <a:cubicBezTo>
                          <a:pt x="171" y="51"/>
                          <a:pt x="174" y="50"/>
                          <a:pt x="177" y="48"/>
                        </a:cubicBezTo>
                        <a:cubicBezTo>
                          <a:pt x="176" y="51"/>
                          <a:pt x="175" y="53"/>
                          <a:pt x="173" y="55"/>
                        </a:cubicBezTo>
                        <a:cubicBezTo>
                          <a:pt x="172" y="57"/>
                          <a:pt x="170" y="56"/>
                          <a:pt x="170" y="58"/>
                        </a:cubicBezTo>
                        <a:cubicBezTo>
                          <a:pt x="170" y="59"/>
                          <a:pt x="170" y="59"/>
                          <a:pt x="170" y="60"/>
                        </a:cubicBezTo>
                        <a:cubicBezTo>
                          <a:pt x="169" y="60"/>
                          <a:pt x="169" y="60"/>
                          <a:pt x="169" y="60"/>
                        </a:cubicBezTo>
                        <a:cubicBezTo>
                          <a:pt x="168" y="60"/>
                          <a:pt x="167" y="60"/>
                          <a:pt x="167" y="60"/>
                        </a:cubicBezTo>
                        <a:cubicBezTo>
                          <a:pt x="166" y="60"/>
                          <a:pt x="165" y="59"/>
                          <a:pt x="164" y="59"/>
                        </a:cubicBezTo>
                        <a:cubicBezTo>
                          <a:pt x="161" y="59"/>
                          <a:pt x="162" y="63"/>
                          <a:pt x="160" y="65"/>
                        </a:cubicBezTo>
                        <a:cubicBezTo>
                          <a:pt x="156" y="68"/>
                          <a:pt x="154" y="68"/>
                          <a:pt x="150" y="70"/>
                        </a:cubicBezTo>
                        <a:cubicBezTo>
                          <a:pt x="151" y="71"/>
                          <a:pt x="152" y="71"/>
                          <a:pt x="152" y="72"/>
                        </a:cubicBezTo>
                        <a:cubicBezTo>
                          <a:pt x="151" y="74"/>
                          <a:pt x="151" y="74"/>
                          <a:pt x="151" y="74"/>
                        </a:cubicBezTo>
                        <a:cubicBezTo>
                          <a:pt x="153" y="75"/>
                          <a:pt x="154" y="76"/>
                          <a:pt x="156" y="76"/>
                        </a:cubicBezTo>
                        <a:cubicBezTo>
                          <a:pt x="157" y="76"/>
                          <a:pt x="158" y="76"/>
                          <a:pt x="160" y="76"/>
                        </a:cubicBezTo>
                        <a:cubicBezTo>
                          <a:pt x="157" y="79"/>
                          <a:pt x="154" y="80"/>
                          <a:pt x="151" y="82"/>
                        </a:cubicBezTo>
                        <a:cubicBezTo>
                          <a:pt x="150" y="82"/>
                          <a:pt x="150" y="84"/>
                          <a:pt x="148" y="84"/>
                        </a:cubicBezTo>
                        <a:cubicBezTo>
                          <a:pt x="144" y="84"/>
                          <a:pt x="144" y="75"/>
                          <a:pt x="139" y="75"/>
                        </a:cubicBezTo>
                        <a:cubicBezTo>
                          <a:pt x="136" y="75"/>
                          <a:pt x="135" y="78"/>
                          <a:pt x="133" y="81"/>
                        </a:cubicBezTo>
                        <a:cubicBezTo>
                          <a:pt x="131" y="83"/>
                          <a:pt x="131" y="85"/>
                          <a:pt x="128" y="86"/>
                        </a:cubicBezTo>
                        <a:cubicBezTo>
                          <a:pt x="127" y="86"/>
                          <a:pt x="126" y="86"/>
                          <a:pt x="125" y="87"/>
                        </a:cubicBezTo>
                        <a:cubicBezTo>
                          <a:pt x="123" y="88"/>
                          <a:pt x="124" y="90"/>
                          <a:pt x="124" y="92"/>
                        </a:cubicBezTo>
                        <a:cubicBezTo>
                          <a:pt x="123" y="94"/>
                          <a:pt x="122" y="95"/>
                          <a:pt x="121" y="9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7" name="Google Shape;57;p4"/>
                  <p:cNvSpPr/>
                  <p:nvPr/>
                </p:nvSpPr>
                <p:spPr>
                  <a:xfrm>
                    <a:off x="5894388" y="2789238"/>
                    <a:ext cx="87313" cy="76200"/>
                  </a:xfrm>
                  <a:custGeom>
                    <a:avLst/>
                    <a:gdLst/>
                    <a:ahLst/>
                    <a:cxnLst/>
                    <a:rect l="l" t="t" r="r" b="b"/>
                    <a:pathLst>
                      <a:path w="60" h="52" extrusionOk="0">
                        <a:moveTo>
                          <a:pt x="0" y="23"/>
                        </a:moveTo>
                        <a:cubicBezTo>
                          <a:pt x="0" y="26"/>
                          <a:pt x="2" y="28"/>
                          <a:pt x="2" y="32"/>
                        </a:cubicBezTo>
                        <a:cubicBezTo>
                          <a:pt x="2" y="33"/>
                          <a:pt x="1" y="33"/>
                          <a:pt x="1" y="34"/>
                        </a:cubicBezTo>
                        <a:cubicBezTo>
                          <a:pt x="1" y="38"/>
                          <a:pt x="5" y="39"/>
                          <a:pt x="7" y="42"/>
                        </a:cubicBezTo>
                        <a:cubicBezTo>
                          <a:pt x="9" y="44"/>
                          <a:pt x="9" y="47"/>
                          <a:pt x="12" y="47"/>
                        </a:cubicBezTo>
                        <a:cubicBezTo>
                          <a:pt x="17" y="47"/>
                          <a:pt x="18" y="41"/>
                          <a:pt x="23" y="41"/>
                        </a:cubicBezTo>
                        <a:cubicBezTo>
                          <a:pt x="26" y="41"/>
                          <a:pt x="29" y="44"/>
                          <a:pt x="29" y="47"/>
                        </a:cubicBezTo>
                        <a:cubicBezTo>
                          <a:pt x="29" y="49"/>
                          <a:pt x="28" y="50"/>
                          <a:pt x="28" y="51"/>
                        </a:cubicBezTo>
                        <a:cubicBezTo>
                          <a:pt x="28" y="52"/>
                          <a:pt x="29" y="52"/>
                          <a:pt x="29" y="52"/>
                        </a:cubicBezTo>
                        <a:cubicBezTo>
                          <a:pt x="29" y="52"/>
                          <a:pt x="29" y="52"/>
                          <a:pt x="29" y="52"/>
                        </a:cubicBezTo>
                        <a:cubicBezTo>
                          <a:pt x="34" y="51"/>
                          <a:pt x="37" y="49"/>
                          <a:pt x="38" y="44"/>
                        </a:cubicBezTo>
                        <a:cubicBezTo>
                          <a:pt x="40" y="39"/>
                          <a:pt x="48" y="40"/>
                          <a:pt x="48" y="35"/>
                        </a:cubicBezTo>
                        <a:cubicBezTo>
                          <a:pt x="48" y="32"/>
                          <a:pt x="44" y="31"/>
                          <a:pt x="44" y="29"/>
                        </a:cubicBezTo>
                        <a:cubicBezTo>
                          <a:pt x="44" y="27"/>
                          <a:pt x="46" y="26"/>
                          <a:pt x="47" y="24"/>
                        </a:cubicBezTo>
                        <a:cubicBezTo>
                          <a:pt x="49" y="20"/>
                          <a:pt x="51" y="18"/>
                          <a:pt x="54" y="15"/>
                        </a:cubicBezTo>
                        <a:cubicBezTo>
                          <a:pt x="57" y="12"/>
                          <a:pt x="60" y="11"/>
                          <a:pt x="60" y="7"/>
                        </a:cubicBezTo>
                        <a:cubicBezTo>
                          <a:pt x="60" y="5"/>
                          <a:pt x="58" y="4"/>
                          <a:pt x="57" y="1"/>
                        </a:cubicBezTo>
                        <a:cubicBezTo>
                          <a:pt x="57" y="1"/>
                          <a:pt x="57" y="1"/>
                          <a:pt x="57" y="1"/>
                        </a:cubicBezTo>
                        <a:cubicBezTo>
                          <a:pt x="56" y="3"/>
                          <a:pt x="54" y="3"/>
                          <a:pt x="52" y="3"/>
                        </a:cubicBezTo>
                        <a:cubicBezTo>
                          <a:pt x="50" y="3"/>
                          <a:pt x="49" y="1"/>
                          <a:pt x="48" y="0"/>
                        </a:cubicBezTo>
                        <a:cubicBezTo>
                          <a:pt x="44" y="2"/>
                          <a:pt x="44" y="5"/>
                          <a:pt x="40" y="7"/>
                        </a:cubicBezTo>
                        <a:cubicBezTo>
                          <a:pt x="35" y="11"/>
                          <a:pt x="31" y="14"/>
                          <a:pt x="28" y="20"/>
                        </a:cubicBezTo>
                        <a:cubicBezTo>
                          <a:pt x="26" y="24"/>
                          <a:pt x="22" y="24"/>
                          <a:pt x="19" y="27"/>
                        </a:cubicBezTo>
                        <a:cubicBezTo>
                          <a:pt x="15" y="31"/>
                          <a:pt x="13" y="34"/>
                          <a:pt x="12" y="39"/>
                        </a:cubicBezTo>
                        <a:cubicBezTo>
                          <a:pt x="10" y="38"/>
                          <a:pt x="10" y="37"/>
                          <a:pt x="8" y="37"/>
                        </a:cubicBezTo>
                        <a:cubicBezTo>
                          <a:pt x="8" y="34"/>
                          <a:pt x="11" y="33"/>
                          <a:pt x="11" y="31"/>
                        </a:cubicBezTo>
                        <a:cubicBezTo>
                          <a:pt x="11" y="26"/>
                          <a:pt x="6" y="26"/>
                          <a:pt x="2" y="24"/>
                        </a:cubicBezTo>
                        <a:cubicBezTo>
                          <a:pt x="1" y="24"/>
                          <a:pt x="0" y="23"/>
                          <a:pt x="0" y="2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8" name="Google Shape;58;p4"/>
                  <p:cNvSpPr/>
                  <p:nvPr/>
                </p:nvSpPr>
                <p:spPr>
                  <a:xfrm>
                    <a:off x="5657850" y="2590800"/>
                    <a:ext cx="279400" cy="558800"/>
                  </a:xfrm>
                  <a:custGeom>
                    <a:avLst/>
                    <a:gdLst/>
                    <a:ahLst/>
                    <a:cxnLst/>
                    <a:rect l="l" t="t" r="r" b="b"/>
                    <a:pathLst>
                      <a:path w="191" h="383" extrusionOk="0">
                        <a:moveTo>
                          <a:pt x="70" y="17"/>
                        </a:moveTo>
                        <a:cubicBezTo>
                          <a:pt x="71" y="17"/>
                          <a:pt x="71" y="18"/>
                          <a:pt x="72" y="18"/>
                        </a:cubicBezTo>
                        <a:cubicBezTo>
                          <a:pt x="75" y="18"/>
                          <a:pt x="77" y="16"/>
                          <a:pt x="80" y="15"/>
                        </a:cubicBezTo>
                        <a:cubicBezTo>
                          <a:pt x="81" y="15"/>
                          <a:pt x="83" y="16"/>
                          <a:pt x="84" y="14"/>
                        </a:cubicBezTo>
                        <a:cubicBezTo>
                          <a:pt x="87" y="11"/>
                          <a:pt x="86" y="8"/>
                          <a:pt x="88" y="4"/>
                        </a:cubicBezTo>
                        <a:cubicBezTo>
                          <a:pt x="90" y="5"/>
                          <a:pt x="90" y="5"/>
                          <a:pt x="90" y="5"/>
                        </a:cubicBezTo>
                        <a:cubicBezTo>
                          <a:pt x="96" y="5"/>
                          <a:pt x="96" y="5"/>
                          <a:pt x="96" y="5"/>
                        </a:cubicBezTo>
                        <a:cubicBezTo>
                          <a:pt x="96" y="6"/>
                          <a:pt x="96" y="6"/>
                          <a:pt x="96" y="7"/>
                        </a:cubicBezTo>
                        <a:cubicBezTo>
                          <a:pt x="96" y="13"/>
                          <a:pt x="92" y="15"/>
                          <a:pt x="89" y="21"/>
                        </a:cubicBezTo>
                        <a:cubicBezTo>
                          <a:pt x="88" y="24"/>
                          <a:pt x="89" y="26"/>
                          <a:pt x="88" y="30"/>
                        </a:cubicBezTo>
                        <a:cubicBezTo>
                          <a:pt x="85" y="36"/>
                          <a:pt x="81" y="38"/>
                          <a:pt x="76" y="43"/>
                        </a:cubicBezTo>
                        <a:cubicBezTo>
                          <a:pt x="71" y="50"/>
                          <a:pt x="68" y="54"/>
                          <a:pt x="66" y="62"/>
                        </a:cubicBezTo>
                        <a:cubicBezTo>
                          <a:pt x="65" y="65"/>
                          <a:pt x="66" y="67"/>
                          <a:pt x="64" y="68"/>
                        </a:cubicBezTo>
                        <a:cubicBezTo>
                          <a:pt x="60" y="69"/>
                          <a:pt x="55" y="70"/>
                          <a:pt x="55" y="75"/>
                        </a:cubicBezTo>
                        <a:cubicBezTo>
                          <a:pt x="55" y="76"/>
                          <a:pt x="55" y="77"/>
                          <a:pt x="56" y="77"/>
                        </a:cubicBezTo>
                        <a:cubicBezTo>
                          <a:pt x="58" y="77"/>
                          <a:pt x="59" y="75"/>
                          <a:pt x="62" y="75"/>
                        </a:cubicBezTo>
                        <a:cubicBezTo>
                          <a:pt x="63" y="75"/>
                          <a:pt x="63" y="76"/>
                          <a:pt x="64" y="76"/>
                        </a:cubicBezTo>
                        <a:cubicBezTo>
                          <a:pt x="66" y="76"/>
                          <a:pt x="66" y="74"/>
                          <a:pt x="66" y="73"/>
                        </a:cubicBezTo>
                        <a:cubicBezTo>
                          <a:pt x="67" y="71"/>
                          <a:pt x="68" y="70"/>
                          <a:pt x="69" y="68"/>
                        </a:cubicBezTo>
                        <a:cubicBezTo>
                          <a:pt x="72" y="63"/>
                          <a:pt x="75" y="61"/>
                          <a:pt x="79" y="56"/>
                        </a:cubicBezTo>
                        <a:cubicBezTo>
                          <a:pt x="80" y="57"/>
                          <a:pt x="80" y="58"/>
                          <a:pt x="81" y="60"/>
                        </a:cubicBezTo>
                        <a:cubicBezTo>
                          <a:pt x="82" y="61"/>
                          <a:pt x="82" y="63"/>
                          <a:pt x="83" y="63"/>
                        </a:cubicBezTo>
                        <a:cubicBezTo>
                          <a:pt x="85" y="63"/>
                          <a:pt x="86" y="61"/>
                          <a:pt x="87" y="59"/>
                        </a:cubicBezTo>
                        <a:cubicBezTo>
                          <a:pt x="88" y="56"/>
                          <a:pt x="90" y="55"/>
                          <a:pt x="92" y="53"/>
                        </a:cubicBezTo>
                        <a:cubicBezTo>
                          <a:pt x="94" y="53"/>
                          <a:pt x="94" y="53"/>
                          <a:pt x="94" y="53"/>
                        </a:cubicBezTo>
                        <a:cubicBezTo>
                          <a:pt x="94" y="62"/>
                          <a:pt x="94" y="62"/>
                          <a:pt x="94" y="62"/>
                        </a:cubicBezTo>
                        <a:cubicBezTo>
                          <a:pt x="94" y="64"/>
                          <a:pt x="96" y="64"/>
                          <a:pt x="96" y="66"/>
                        </a:cubicBezTo>
                        <a:cubicBezTo>
                          <a:pt x="96" y="69"/>
                          <a:pt x="96" y="69"/>
                          <a:pt x="96" y="69"/>
                        </a:cubicBezTo>
                        <a:cubicBezTo>
                          <a:pt x="97" y="69"/>
                          <a:pt x="98" y="69"/>
                          <a:pt x="99" y="69"/>
                        </a:cubicBezTo>
                        <a:cubicBezTo>
                          <a:pt x="101" y="70"/>
                          <a:pt x="101" y="72"/>
                          <a:pt x="101" y="74"/>
                        </a:cubicBezTo>
                        <a:cubicBezTo>
                          <a:pt x="101" y="77"/>
                          <a:pt x="102" y="78"/>
                          <a:pt x="102" y="81"/>
                        </a:cubicBezTo>
                        <a:cubicBezTo>
                          <a:pt x="102" y="84"/>
                          <a:pt x="99" y="85"/>
                          <a:pt x="99" y="88"/>
                        </a:cubicBezTo>
                        <a:cubicBezTo>
                          <a:pt x="99" y="90"/>
                          <a:pt x="101" y="90"/>
                          <a:pt x="101" y="91"/>
                        </a:cubicBezTo>
                        <a:cubicBezTo>
                          <a:pt x="102" y="92"/>
                          <a:pt x="102" y="94"/>
                          <a:pt x="103" y="95"/>
                        </a:cubicBezTo>
                        <a:cubicBezTo>
                          <a:pt x="105" y="98"/>
                          <a:pt x="108" y="99"/>
                          <a:pt x="108" y="103"/>
                        </a:cubicBezTo>
                        <a:cubicBezTo>
                          <a:pt x="108" y="105"/>
                          <a:pt x="109" y="108"/>
                          <a:pt x="107" y="110"/>
                        </a:cubicBezTo>
                        <a:cubicBezTo>
                          <a:pt x="105" y="112"/>
                          <a:pt x="99" y="110"/>
                          <a:pt x="99" y="113"/>
                        </a:cubicBezTo>
                        <a:cubicBezTo>
                          <a:pt x="99" y="114"/>
                          <a:pt x="99" y="114"/>
                          <a:pt x="99" y="115"/>
                        </a:cubicBezTo>
                        <a:cubicBezTo>
                          <a:pt x="99" y="117"/>
                          <a:pt x="97" y="118"/>
                          <a:pt x="96" y="120"/>
                        </a:cubicBezTo>
                        <a:cubicBezTo>
                          <a:pt x="95" y="122"/>
                          <a:pt x="95" y="124"/>
                          <a:pt x="95" y="126"/>
                        </a:cubicBezTo>
                        <a:cubicBezTo>
                          <a:pt x="97" y="126"/>
                          <a:pt x="98" y="125"/>
                          <a:pt x="101" y="125"/>
                        </a:cubicBezTo>
                        <a:cubicBezTo>
                          <a:pt x="103" y="131"/>
                          <a:pt x="103" y="131"/>
                          <a:pt x="103" y="131"/>
                        </a:cubicBezTo>
                        <a:cubicBezTo>
                          <a:pt x="106" y="129"/>
                          <a:pt x="108" y="129"/>
                          <a:pt x="111" y="127"/>
                        </a:cubicBezTo>
                        <a:cubicBezTo>
                          <a:pt x="117" y="122"/>
                          <a:pt x="119" y="118"/>
                          <a:pt x="126" y="112"/>
                        </a:cubicBezTo>
                        <a:cubicBezTo>
                          <a:pt x="124" y="122"/>
                          <a:pt x="124" y="122"/>
                          <a:pt x="124" y="122"/>
                        </a:cubicBezTo>
                        <a:cubicBezTo>
                          <a:pt x="125" y="125"/>
                          <a:pt x="128" y="126"/>
                          <a:pt x="128" y="130"/>
                        </a:cubicBezTo>
                        <a:cubicBezTo>
                          <a:pt x="127" y="131"/>
                          <a:pt x="126" y="131"/>
                          <a:pt x="124" y="131"/>
                        </a:cubicBezTo>
                        <a:cubicBezTo>
                          <a:pt x="122" y="131"/>
                          <a:pt x="121" y="130"/>
                          <a:pt x="119" y="130"/>
                        </a:cubicBezTo>
                        <a:cubicBezTo>
                          <a:pt x="119" y="131"/>
                          <a:pt x="119" y="131"/>
                          <a:pt x="119" y="131"/>
                        </a:cubicBezTo>
                        <a:cubicBezTo>
                          <a:pt x="121" y="132"/>
                          <a:pt x="123" y="132"/>
                          <a:pt x="123" y="135"/>
                        </a:cubicBezTo>
                        <a:cubicBezTo>
                          <a:pt x="123" y="138"/>
                          <a:pt x="121" y="140"/>
                          <a:pt x="118" y="140"/>
                        </a:cubicBezTo>
                        <a:cubicBezTo>
                          <a:pt x="117" y="140"/>
                          <a:pt x="116" y="139"/>
                          <a:pt x="115" y="140"/>
                        </a:cubicBezTo>
                        <a:cubicBezTo>
                          <a:pt x="116" y="140"/>
                          <a:pt x="117" y="140"/>
                          <a:pt x="117" y="141"/>
                        </a:cubicBezTo>
                        <a:cubicBezTo>
                          <a:pt x="117" y="142"/>
                          <a:pt x="117" y="142"/>
                          <a:pt x="116" y="143"/>
                        </a:cubicBezTo>
                        <a:cubicBezTo>
                          <a:pt x="114" y="142"/>
                          <a:pt x="115" y="139"/>
                          <a:pt x="113" y="139"/>
                        </a:cubicBezTo>
                        <a:cubicBezTo>
                          <a:pt x="110" y="139"/>
                          <a:pt x="110" y="142"/>
                          <a:pt x="108" y="143"/>
                        </a:cubicBezTo>
                        <a:cubicBezTo>
                          <a:pt x="109" y="144"/>
                          <a:pt x="109" y="145"/>
                          <a:pt x="110" y="146"/>
                        </a:cubicBezTo>
                        <a:cubicBezTo>
                          <a:pt x="110" y="148"/>
                          <a:pt x="110" y="148"/>
                          <a:pt x="110" y="148"/>
                        </a:cubicBezTo>
                        <a:cubicBezTo>
                          <a:pt x="108" y="148"/>
                          <a:pt x="107" y="148"/>
                          <a:pt x="105" y="148"/>
                        </a:cubicBezTo>
                        <a:cubicBezTo>
                          <a:pt x="105" y="148"/>
                          <a:pt x="105" y="148"/>
                          <a:pt x="105" y="149"/>
                        </a:cubicBezTo>
                        <a:cubicBezTo>
                          <a:pt x="105" y="150"/>
                          <a:pt x="107" y="150"/>
                          <a:pt x="107" y="152"/>
                        </a:cubicBezTo>
                        <a:cubicBezTo>
                          <a:pt x="107" y="153"/>
                          <a:pt x="106" y="153"/>
                          <a:pt x="105" y="155"/>
                        </a:cubicBezTo>
                        <a:cubicBezTo>
                          <a:pt x="104" y="156"/>
                          <a:pt x="105" y="157"/>
                          <a:pt x="104" y="158"/>
                        </a:cubicBezTo>
                        <a:cubicBezTo>
                          <a:pt x="104" y="160"/>
                          <a:pt x="102" y="160"/>
                          <a:pt x="101" y="162"/>
                        </a:cubicBezTo>
                        <a:cubicBezTo>
                          <a:pt x="102" y="162"/>
                          <a:pt x="102" y="163"/>
                          <a:pt x="103" y="164"/>
                        </a:cubicBezTo>
                        <a:cubicBezTo>
                          <a:pt x="103" y="165"/>
                          <a:pt x="103" y="165"/>
                          <a:pt x="103" y="165"/>
                        </a:cubicBezTo>
                        <a:cubicBezTo>
                          <a:pt x="102" y="165"/>
                          <a:pt x="102" y="165"/>
                          <a:pt x="102" y="165"/>
                        </a:cubicBezTo>
                        <a:cubicBezTo>
                          <a:pt x="100" y="165"/>
                          <a:pt x="100" y="164"/>
                          <a:pt x="98" y="163"/>
                        </a:cubicBezTo>
                        <a:cubicBezTo>
                          <a:pt x="98" y="164"/>
                          <a:pt x="98" y="164"/>
                          <a:pt x="98" y="164"/>
                        </a:cubicBezTo>
                        <a:cubicBezTo>
                          <a:pt x="99" y="165"/>
                          <a:pt x="99" y="166"/>
                          <a:pt x="99" y="167"/>
                        </a:cubicBezTo>
                        <a:cubicBezTo>
                          <a:pt x="96" y="168"/>
                          <a:pt x="95" y="170"/>
                          <a:pt x="93" y="173"/>
                        </a:cubicBezTo>
                        <a:cubicBezTo>
                          <a:pt x="92" y="174"/>
                          <a:pt x="89" y="174"/>
                          <a:pt x="89" y="175"/>
                        </a:cubicBezTo>
                        <a:cubicBezTo>
                          <a:pt x="89" y="177"/>
                          <a:pt x="92" y="177"/>
                          <a:pt x="92" y="179"/>
                        </a:cubicBezTo>
                        <a:cubicBezTo>
                          <a:pt x="92" y="182"/>
                          <a:pt x="89" y="182"/>
                          <a:pt x="89" y="185"/>
                        </a:cubicBezTo>
                        <a:cubicBezTo>
                          <a:pt x="90" y="185"/>
                          <a:pt x="90" y="185"/>
                          <a:pt x="91" y="185"/>
                        </a:cubicBezTo>
                        <a:cubicBezTo>
                          <a:pt x="90" y="187"/>
                          <a:pt x="90" y="189"/>
                          <a:pt x="88" y="191"/>
                        </a:cubicBezTo>
                        <a:cubicBezTo>
                          <a:pt x="87" y="193"/>
                          <a:pt x="84" y="194"/>
                          <a:pt x="84" y="196"/>
                        </a:cubicBezTo>
                        <a:cubicBezTo>
                          <a:pt x="84" y="198"/>
                          <a:pt x="86" y="199"/>
                          <a:pt x="86" y="201"/>
                        </a:cubicBezTo>
                        <a:cubicBezTo>
                          <a:pt x="86" y="205"/>
                          <a:pt x="86" y="205"/>
                          <a:pt x="86" y="205"/>
                        </a:cubicBezTo>
                        <a:cubicBezTo>
                          <a:pt x="86" y="209"/>
                          <a:pt x="93" y="209"/>
                          <a:pt x="93" y="213"/>
                        </a:cubicBezTo>
                        <a:cubicBezTo>
                          <a:pt x="93" y="223"/>
                          <a:pt x="90" y="228"/>
                          <a:pt x="88" y="237"/>
                        </a:cubicBezTo>
                        <a:cubicBezTo>
                          <a:pt x="86" y="246"/>
                          <a:pt x="83" y="256"/>
                          <a:pt x="73" y="256"/>
                        </a:cubicBezTo>
                        <a:cubicBezTo>
                          <a:pt x="70" y="256"/>
                          <a:pt x="66" y="256"/>
                          <a:pt x="66" y="253"/>
                        </a:cubicBezTo>
                        <a:cubicBezTo>
                          <a:pt x="66" y="245"/>
                          <a:pt x="71" y="242"/>
                          <a:pt x="71" y="235"/>
                        </a:cubicBezTo>
                        <a:cubicBezTo>
                          <a:pt x="71" y="233"/>
                          <a:pt x="71" y="231"/>
                          <a:pt x="70" y="231"/>
                        </a:cubicBezTo>
                        <a:cubicBezTo>
                          <a:pt x="68" y="231"/>
                          <a:pt x="68" y="234"/>
                          <a:pt x="67" y="235"/>
                        </a:cubicBezTo>
                        <a:cubicBezTo>
                          <a:pt x="66" y="234"/>
                          <a:pt x="66" y="234"/>
                          <a:pt x="65" y="234"/>
                        </a:cubicBezTo>
                        <a:cubicBezTo>
                          <a:pt x="63" y="237"/>
                          <a:pt x="65" y="242"/>
                          <a:pt x="61" y="242"/>
                        </a:cubicBezTo>
                        <a:cubicBezTo>
                          <a:pt x="58" y="242"/>
                          <a:pt x="58" y="236"/>
                          <a:pt x="55" y="236"/>
                        </a:cubicBezTo>
                        <a:cubicBezTo>
                          <a:pt x="54" y="236"/>
                          <a:pt x="54" y="236"/>
                          <a:pt x="53" y="237"/>
                        </a:cubicBezTo>
                        <a:cubicBezTo>
                          <a:pt x="53" y="237"/>
                          <a:pt x="53" y="238"/>
                          <a:pt x="53" y="238"/>
                        </a:cubicBezTo>
                        <a:cubicBezTo>
                          <a:pt x="53" y="240"/>
                          <a:pt x="55" y="241"/>
                          <a:pt x="55" y="243"/>
                        </a:cubicBezTo>
                        <a:cubicBezTo>
                          <a:pt x="55" y="247"/>
                          <a:pt x="52" y="248"/>
                          <a:pt x="50" y="251"/>
                        </a:cubicBezTo>
                        <a:cubicBezTo>
                          <a:pt x="46" y="258"/>
                          <a:pt x="45" y="262"/>
                          <a:pt x="41" y="269"/>
                        </a:cubicBezTo>
                        <a:cubicBezTo>
                          <a:pt x="40" y="270"/>
                          <a:pt x="40" y="270"/>
                          <a:pt x="40" y="270"/>
                        </a:cubicBezTo>
                        <a:cubicBezTo>
                          <a:pt x="43" y="250"/>
                          <a:pt x="43" y="250"/>
                          <a:pt x="43" y="250"/>
                        </a:cubicBezTo>
                        <a:cubicBezTo>
                          <a:pt x="43" y="250"/>
                          <a:pt x="42" y="251"/>
                          <a:pt x="41" y="251"/>
                        </a:cubicBezTo>
                        <a:cubicBezTo>
                          <a:pt x="39" y="251"/>
                          <a:pt x="38" y="247"/>
                          <a:pt x="36" y="246"/>
                        </a:cubicBezTo>
                        <a:cubicBezTo>
                          <a:pt x="35" y="249"/>
                          <a:pt x="33" y="250"/>
                          <a:pt x="33" y="254"/>
                        </a:cubicBezTo>
                        <a:cubicBezTo>
                          <a:pt x="33" y="256"/>
                          <a:pt x="36" y="257"/>
                          <a:pt x="36" y="259"/>
                        </a:cubicBezTo>
                        <a:cubicBezTo>
                          <a:pt x="36" y="263"/>
                          <a:pt x="34" y="265"/>
                          <a:pt x="34" y="268"/>
                        </a:cubicBezTo>
                        <a:cubicBezTo>
                          <a:pt x="33" y="269"/>
                          <a:pt x="32" y="268"/>
                          <a:pt x="31" y="268"/>
                        </a:cubicBezTo>
                        <a:cubicBezTo>
                          <a:pt x="29" y="269"/>
                          <a:pt x="29" y="269"/>
                          <a:pt x="29" y="269"/>
                        </a:cubicBezTo>
                        <a:cubicBezTo>
                          <a:pt x="26" y="268"/>
                          <a:pt x="25" y="267"/>
                          <a:pt x="22" y="267"/>
                        </a:cubicBezTo>
                        <a:cubicBezTo>
                          <a:pt x="23" y="262"/>
                          <a:pt x="24" y="258"/>
                          <a:pt x="25" y="253"/>
                        </a:cubicBezTo>
                        <a:cubicBezTo>
                          <a:pt x="25" y="253"/>
                          <a:pt x="24" y="253"/>
                          <a:pt x="24" y="253"/>
                        </a:cubicBezTo>
                        <a:cubicBezTo>
                          <a:pt x="20" y="253"/>
                          <a:pt x="18" y="252"/>
                          <a:pt x="14" y="252"/>
                        </a:cubicBezTo>
                        <a:cubicBezTo>
                          <a:pt x="7" y="252"/>
                          <a:pt x="3" y="257"/>
                          <a:pt x="2" y="264"/>
                        </a:cubicBezTo>
                        <a:cubicBezTo>
                          <a:pt x="2" y="266"/>
                          <a:pt x="0" y="267"/>
                          <a:pt x="0" y="269"/>
                        </a:cubicBezTo>
                        <a:cubicBezTo>
                          <a:pt x="0" y="273"/>
                          <a:pt x="1" y="275"/>
                          <a:pt x="2" y="278"/>
                        </a:cubicBezTo>
                        <a:cubicBezTo>
                          <a:pt x="3" y="278"/>
                          <a:pt x="3" y="278"/>
                          <a:pt x="3" y="278"/>
                        </a:cubicBezTo>
                        <a:cubicBezTo>
                          <a:pt x="4" y="276"/>
                          <a:pt x="3" y="272"/>
                          <a:pt x="6" y="272"/>
                        </a:cubicBezTo>
                        <a:cubicBezTo>
                          <a:pt x="14" y="272"/>
                          <a:pt x="23" y="276"/>
                          <a:pt x="23" y="284"/>
                        </a:cubicBezTo>
                        <a:cubicBezTo>
                          <a:pt x="23" y="285"/>
                          <a:pt x="22" y="285"/>
                          <a:pt x="21" y="285"/>
                        </a:cubicBezTo>
                        <a:cubicBezTo>
                          <a:pt x="19" y="285"/>
                          <a:pt x="18" y="282"/>
                          <a:pt x="16" y="282"/>
                        </a:cubicBezTo>
                        <a:cubicBezTo>
                          <a:pt x="15" y="282"/>
                          <a:pt x="15" y="283"/>
                          <a:pt x="14" y="283"/>
                        </a:cubicBezTo>
                        <a:cubicBezTo>
                          <a:pt x="16" y="285"/>
                          <a:pt x="20" y="285"/>
                          <a:pt x="20" y="287"/>
                        </a:cubicBezTo>
                        <a:cubicBezTo>
                          <a:pt x="20" y="297"/>
                          <a:pt x="6" y="298"/>
                          <a:pt x="6" y="308"/>
                        </a:cubicBezTo>
                        <a:cubicBezTo>
                          <a:pt x="6" y="311"/>
                          <a:pt x="8" y="312"/>
                          <a:pt x="9" y="315"/>
                        </a:cubicBezTo>
                        <a:cubicBezTo>
                          <a:pt x="10" y="317"/>
                          <a:pt x="10" y="321"/>
                          <a:pt x="13" y="321"/>
                        </a:cubicBezTo>
                        <a:cubicBezTo>
                          <a:pt x="15" y="321"/>
                          <a:pt x="16" y="320"/>
                          <a:pt x="18" y="319"/>
                        </a:cubicBezTo>
                        <a:cubicBezTo>
                          <a:pt x="20" y="323"/>
                          <a:pt x="22" y="324"/>
                          <a:pt x="22" y="328"/>
                        </a:cubicBezTo>
                        <a:cubicBezTo>
                          <a:pt x="22" y="332"/>
                          <a:pt x="18" y="334"/>
                          <a:pt x="18" y="338"/>
                        </a:cubicBezTo>
                        <a:cubicBezTo>
                          <a:pt x="18" y="341"/>
                          <a:pt x="20" y="341"/>
                          <a:pt x="21" y="343"/>
                        </a:cubicBezTo>
                        <a:cubicBezTo>
                          <a:pt x="23" y="346"/>
                          <a:pt x="23" y="348"/>
                          <a:pt x="26" y="350"/>
                        </a:cubicBezTo>
                        <a:cubicBezTo>
                          <a:pt x="26" y="346"/>
                          <a:pt x="26" y="345"/>
                          <a:pt x="26" y="341"/>
                        </a:cubicBezTo>
                        <a:cubicBezTo>
                          <a:pt x="26" y="340"/>
                          <a:pt x="26" y="339"/>
                          <a:pt x="26" y="338"/>
                        </a:cubicBezTo>
                        <a:cubicBezTo>
                          <a:pt x="26" y="336"/>
                          <a:pt x="25" y="336"/>
                          <a:pt x="25" y="334"/>
                        </a:cubicBezTo>
                        <a:cubicBezTo>
                          <a:pt x="25" y="332"/>
                          <a:pt x="26" y="332"/>
                          <a:pt x="28" y="331"/>
                        </a:cubicBezTo>
                        <a:cubicBezTo>
                          <a:pt x="30" y="330"/>
                          <a:pt x="31" y="328"/>
                          <a:pt x="33" y="327"/>
                        </a:cubicBezTo>
                        <a:cubicBezTo>
                          <a:pt x="34" y="327"/>
                          <a:pt x="34" y="328"/>
                          <a:pt x="34" y="328"/>
                        </a:cubicBezTo>
                        <a:cubicBezTo>
                          <a:pt x="34" y="331"/>
                          <a:pt x="31" y="333"/>
                          <a:pt x="31" y="336"/>
                        </a:cubicBezTo>
                        <a:cubicBezTo>
                          <a:pt x="31" y="338"/>
                          <a:pt x="34" y="338"/>
                          <a:pt x="36" y="340"/>
                        </a:cubicBezTo>
                        <a:cubicBezTo>
                          <a:pt x="39" y="344"/>
                          <a:pt x="40" y="348"/>
                          <a:pt x="40" y="354"/>
                        </a:cubicBezTo>
                        <a:cubicBezTo>
                          <a:pt x="40" y="360"/>
                          <a:pt x="40" y="360"/>
                          <a:pt x="40" y="360"/>
                        </a:cubicBezTo>
                        <a:cubicBezTo>
                          <a:pt x="39" y="368"/>
                          <a:pt x="39" y="368"/>
                          <a:pt x="39" y="368"/>
                        </a:cubicBezTo>
                        <a:cubicBezTo>
                          <a:pt x="39" y="372"/>
                          <a:pt x="39" y="372"/>
                          <a:pt x="39" y="372"/>
                        </a:cubicBezTo>
                        <a:cubicBezTo>
                          <a:pt x="39" y="376"/>
                          <a:pt x="41" y="379"/>
                          <a:pt x="44" y="381"/>
                        </a:cubicBezTo>
                        <a:cubicBezTo>
                          <a:pt x="46" y="381"/>
                          <a:pt x="47" y="383"/>
                          <a:pt x="49" y="383"/>
                        </a:cubicBezTo>
                        <a:cubicBezTo>
                          <a:pt x="52" y="383"/>
                          <a:pt x="52" y="380"/>
                          <a:pt x="54" y="378"/>
                        </a:cubicBezTo>
                        <a:cubicBezTo>
                          <a:pt x="56" y="377"/>
                          <a:pt x="57" y="378"/>
                          <a:pt x="59" y="378"/>
                        </a:cubicBezTo>
                        <a:cubicBezTo>
                          <a:pt x="59" y="378"/>
                          <a:pt x="59" y="378"/>
                          <a:pt x="59" y="378"/>
                        </a:cubicBezTo>
                        <a:cubicBezTo>
                          <a:pt x="60" y="377"/>
                          <a:pt x="60" y="376"/>
                          <a:pt x="61" y="375"/>
                        </a:cubicBezTo>
                        <a:cubicBezTo>
                          <a:pt x="61" y="375"/>
                          <a:pt x="62" y="375"/>
                          <a:pt x="63" y="375"/>
                        </a:cubicBezTo>
                        <a:cubicBezTo>
                          <a:pt x="65" y="375"/>
                          <a:pt x="65" y="373"/>
                          <a:pt x="66" y="372"/>
                        </a:cubicBezTo>
                        <a:cubicBezTo>
                          <a:pt x="68" y="369"/>
                          <a:pt x="70" y="367"/>
                          <a:pt x="73" y="365"/>
                        </a:cubicBezTo>
                        <a:cubicBezTo>
                          <a:pt x="77" y="362"/>
                          <a:pt x="82" y="362"/>
                          <a:pt x="82" y="357"/>
                        </a:cubicBezTo>
                        <a:cubicBezTo>
                          <a:pt x="82" y="356"/>
                          <a:pt x="81" y="355"/>
                          <a:pt x="81" y="354"/>
                        </a:cubicBezTo>
                        <a:cubicBezTo>
                          <a:pt x="81" y="351"/>
                          <a:pt x="83" y="350"/>
                          <a:pt x="83" y="347"/>
                        </a:cubicBezTo>
                        <a:cubicBezTo>
                          <a:pt x="84" y="343"/>
                          <a:pt x="83" y="337"/>
                          <a:pt x="88" y="337"/>
                        </a:cubicBezTo>
                        <a:cubicBezTo>
                          <a:pt x="90" y="337"/>
                          <a:pt x="90" y="338"/>
                          <a:pt x="91" y="339"/>
                        </a:cubicBezTo>
                        <a:cubicBezTo>
                          <a:pt x="94" y="340"/>
                          <a:pt x="96" y="339"/>
                          <a:pt x="98" y="339"/>
                        </a:cubicBezTo>
                        <a:cubicBezTo>
                          <a:pt x="98" y="339"/>
                          <a:pt x="98" y="339"/>
                          <a:pt x="98" y="339"/>
                        </a:cubicBezTo>
                        <a:cubicBezTo>
                          <a:pt x="101" y="327"/>
                          <a:pt x="101" y="327"/>
                          <a:pt x="101" y="327"/>
                        </a:cubicBezTo>
                        <a:cubicBezTo>
                          <a:pt x="100" y="325"/>
                          <a:pt x="103" y="324"/>
                          <a:pt x="105" y="323"/>
                        </a:cubicBezTo>
                        <a:cubicBezTo>
                          <a:pt x="110" y="318"/>
                          <a:pt x="109" y="313"/>
                          <a:pt x="114" y="308"/>
                        </a:cubicBezTo>
                        <a:cubicBezTo>
                          <a:pt x="115" y="306"/>
                          <a:pt x="118" y="306"/>
                          <a:pt x="118" y="304"/>
                        </a:cubicBezTo>
                        <a:cubicBezTo>
                          <a:pt x="119" y="301"/>
                          <a:pt x="121" y="300"/>
                          <a:pt x="121" y="297"/>
                        </a:cubicBezTo>
                        <a:cubicBezTo>
                          <a:pt x="121" y="295"/>
                          <a:pt x="119" y="293"/>
                          <a:pt x="119" y="291"/>
                        </a:cubicBezTo>
                        <a:cubicBezTo>
                          <a:pt x="119" y="288"/>
                          <a:pt x="122" y="288"/>
                          <a:pt x="122" y="285"/>
                        </a:cubicBezTo>
                        <a:cubicBezTo>
                          <a:pt x="123" y="283"/>
                          <a:pt x="123" y="280"/>
                          <a:pt x="125" y="279"/>
                        </a:cubicBezTo>
                        <a:cubicBezTo>
                          <a:pt x="127" y="278"/>
                          <a:pt x="129" y="279"/>
                          <a:pt x="130" y="277"/>
                        </a:cubicBezTo>
                        <a:cubicBezTo>
                          <a:pt x="132" y="274"/>
                          <a:pt x="132" y="271"/>
                          <a:pt x="132" y="268"/>
                        </a:cubicBezTo>
                        <a:cubicBezTo>
                          <a:pt x="132" y="264"/>
                          <a:pt x="127" y="264"/>
                          <a:pt x="127" y="261"/>
                        </a:cubicBezTo>
                        <a:cubicBezTo>
                          <a:pt x="127" y="259"/>
                          <a:pt x="130" y="258"/>
                          <a:pt x="130" y="256"/>
                        </a:cubicBezTo>
                        <a:cubicBezTo>
                          <a:pt x="130" y="254"/>
                          <a:pt x="128" y="253"/>
                          <a:pt x="128" y="251"/>
                        </a:cubicBezTo>
                        <a:cubicBezTo>
                          <a:pt x="128" y="245"/>
                          <a:pt x="128" y="245"/>
                          <a:pt x="128" y="245"/>
                        </a:cubicBezTo>
                        <a:cubicBezTo>
                          <a:pt x="128" y="242"/>
                          <a:pt x="131" y="242"/>
                          <a:pt x="131" y="240"/>
                        </a:cubicBezTo>
                        <a:cubicBezTo>
                          <a:pt x="131" y="238"/>
                          <a:pt x="129" y="237"/>
                          <a:pt x="129" y="235"/>
                        </a:cubicBezTo>
                        <a:cubicBezTo>
                          <a:pt x="129" y="231"/>
                          <a:pt x="131" y="229"/>
                          <a:pt x="134" y="225"/>
                        </a:cubicBezTo>
                        <a:cubicBezTo>
                          <a:pt x="135" y="223"/>
                          <a:pt x="134" y="221"/>
                          <a:pt x="136" y="219"/>
                        </a:cubicBezTo>
                        <a:cubicBezTo>
                          <a:pt x="137" y="218"/>
                          <a:pt x="138" y="219"/>
                          <a:pt x="140" y="218"/>
                        </a:cubicBezTo>
                        <a:cubicBezTo>
                          <a:pt x="143" y="216"/>
                          <a:pt x="144" y="213"/>
                          <a:pt x="147" y="213"/>
                        </a:cubicBezTo>
                        <a:cubicBezTo>
                          <a:pt x="150" y="213"/>
                          <a:pt x="151" y="215"/>
                          <a:pt x="153" y="215"/>
                        </a:cubicBezTo>
                        <a:cubicBezTo>
                          <a:pt x="159" y="215"/>
                          <a:pt x="163" y="213"/>
                          <a:pt x="165" y="208"/>
                        </a:cubicBezTo>
                        <a:cubicBezTo>
                          <a:pt x="166" y="209"/>
                          <a:pt x="167" y="210"/>
                          <a:pt x="168" y="211"/>
                        </a:cubicBezTo>
                        <a:cubicBezTo>
                          <a:pt x="170" y="209"/>
                          <a:pt x="172" y="208"/>
                          <a:pt x="173" y="205"/>
                        </a:cubicBezTo>
                        <a:cubicBezTo>
                          <a:pt x="173" y="204"/>
                          <a:pt x="173" y="203"/>
                          <a:pt x="173" y="202"/>
                        </a:cubicBezTo>
                        <a:cubicBezTo>
                          <a:pt x="174" y="200"/>
                          <a:pt x="176" y="200"/>
                          <a:pt x="177" y="199"/>
                        </a:cubicBezTo>
                        <a:cubicBezTo>
                          <a:pt x="179" y="198"/>
                          <a:pt x="179" y="196"/>
                          <a:pt x="179" y="193"/>
                        </a:cubicBezTo>
                        <a:cubicBezTo>
                          <a:pt x="179" y="191"/>
                          <a:pt x="178" y="191"/>
                          <a:pt x="178" y="189"/>
                        </a:cubicBezTo>
                        <a:cubicBezTo>
                          <a:pt x="178" y="189"/>
                          <a:pt x="178" y="189"/>
                          <a:pt x="178" y="188"/>
                        </a:cubicBezTo>
                        <a:cubicBezTo>
                          <a:pt x="181" y="188"/>
                          <a:pt x="182" y="186"/>
                          <a:pt x="185" y="186"/>
                        </a:cubicBezTo>
                        <a:cubicBezTo>
                          <a:pt x="187" y="186"/>
                          <a:pt x="189" y="188"/>
                          <a:pt x="191" y="188"/>
                        </a:cubicBezTo>
                        <a:cubicBezTo>
                          <a:pt x="191" y="188"/>
                          <a:pt x="191" y="188"/>
                          <a:pt x="191" y="188"/>
                        </a:cubicBezTo>
                        <a:cubicBezTo>
                          <a:pt x="191" y="188"/>
                          <a:pt x="190" y="188"/>
                          <a:pt x="190" y="187"/>
                        </a:cubicBezTo>
                        <a:cubicBezTo>
                          <a:pt x="190" y="186"/>
                          <a:pt x="191" y="185"/>
                          <a:pt x="191" y="183"/>
                        </a:cubicBezTo>
                        <a:cubicBezTo>
                          <a:pt x="191" y="180"/>
                          <a:pt x="188" y="177"/>
                          <a:pt x="185" y="177"/>
                        </a:cubicBezTo>
                        <a:cubicBezTo>
                          <a:pt x="180" y="177"/>
                          <a:pt x="179" y="183"/>
                          <a:pt x="174" y="183"/>
                        </a:cubicBezTo>
                        <a:cubicBezTo>
                          <a:pt x="171" y="183"/>
                          <a:pt x="171" y="180"/>
                          <a:pt x="169" y="178"/>
                        </a:cubicBezTo>
                        <a:cubicBezTo>
                          <a:pt x="167" y="175"/>
                          <a:pt x="163" y="174"/>
                          <a:pt x="163" y="170"/>
                        </a:cubicBezTo>
                        <a:cubicBezTo>
                          <a:pt x="163" y="169"/>
                          <a:pt x="164" y="169"/>
                          <a:pt x="164" y="168"/>
                        </a:cubicBezTo>
                        <a:cubicBezTo>
                          <a:pt x="164" y="164"/>
                          <a:pt x="162" y="162"/>
                          <a:pt x="162" y="159"/>
                        </a:cubicBezTo>
                        <a:cubicBezTo>
                          <a:pt x="162" y="159"/>
                          <a:pt x="162" y="159"/>
                          <a:pt x="162" y="159"/>
                        </a:cubicBezTo>
                        <a:cubicBezTo>
                          <a:pt x="159" y="157"/>
                          <a:pt x="158" y="154"/>
                          <a:pt x="157" y="151"/>
                        </a:cubicBezTo>
                        <a:cubicBezTo>
                          <a:pt x="154" y="147"/>
                          <a:pt x="151" y="146"/>
                          <a:pt x="149" y="142"/>
                        </a:cubicBezTo>
                        <a:cubicBezTo>
                          <a:pt x="146" y="138"/>
                          <a:pt x="147" y="135"/>
                          <a:pt x="147" y="131"/>
                        </a:cubicBezTo>
                        <a:cubicBezTo>
                          <a:pt x="147" y="129"/>
                          <a:pt x="146" y="128"/>
                          <a:pt x="147" y="126"/>
                        </a:cubicBezTo>
                        <a:cubicBezTo>
                          <a:pt x="147" y="126"/>
                          <a:pt x="148" y="125"/>
                          <a:pt x="148" y="124"/>
                        </a:cubicBezTo>
                        <a:cubicBezTo>
                          <a:pt x="146" y="123"/>
                          <a:pt x="144" y="122"/>
                          <a:pt x="144" y="119"/>
                        </a:cubicBezTo>
                        <a:cubicBezTo>
                          <a:pt x="144" y="115"/>
                          <a:pt x="146" y="114"/>
                          <a:pt x="146" y="110"/>
                        </a:cubicBezTo>
                        <a:cubicBezTo>
                          <a:pt x="146" y="108"/>
                          <a:pt x="145" y="107"/>
                          <a:pt x="144" y="105"/>
                        </a:cubicBezTo>
                        <a:cubicBezTo>
                          <a:pt x="148" y="105"/>
                          <a:pt x="152" y="104"/>
                          <a:pt x="152" y="101"/>
                        </a:cubicBezTo>
                        <a:cubicBezTo>
                          <a:pt x="152" y="87"/>
                          <a:pt x="152" y="87"/>
                          <a:pt x="152" y="87"/>
                        </a:cubicBezTo>
                        <a:cubicBezTo>
                          <a:pt x="152" y="85"/>
                          <a:pt x="151" y="84"/>
                          <a:pt x="151" y="82"/>
                        </a:cubicBezTo>
                        <a:cubicBezTo>
                          <a:pt x="151" y="80"/>
                          <a:pt x="152" y="79"/>
                          <a:pt x="152" y="78"/>
                        </a:cubicBezTo>
                        <a:cubicBezTo>
                          <a:pt x="152" y="76"/>
                          <a:pt x="151" y="75"/>
                          <a:pt x="151" y="74"/>
                        </a:cubicBezTo>
                        <a:cubicBezTo>
                          <a:pt x="150" y="74"/>
                          <a:pt x="149" y="76"/>
                          <a:pt x="147" y="76"/>
                        </a:cubicBezTo>
                        <a:cubicBezTo>
                          <a:pt x="145" y="76"/>
                          <a:pt x="145" y="73"/>
                          <a:pt x="145" y="71"/>
                        </a:cubicBezTo>
                        <a:cubicBezTo>
                          <a:pt x="145" y="68"/>
                          <a:pt x="145" y="66"/>
                          <a:pt x="143" y="63"/>
                        </a:cubicBezTo>
                        <a:cubicBezTo>
                          <a:pt x="142" y="61"/>
                          <a:pt x="140" y="61"/>
                          <a:pt x="137" y="61"/>
                        </a:cubicBezTo>
                        <a:cubicBezTo>
                          <a:pt x="135" y="61"/>
                          <a:pt x="135" y="64"/>
                          <a:pt x="133" y="65"/>
                        </a:cubicBezTo>
                        <a:cubicBezTo>
                          <a:pt x="127" y="67"/>
                          <a:pt x="125" y="72"/>
                          <a:pt x="119" y="72"/>
                        </a:cubicBezTo>
                        <a:cubicBezTo>
                          <a:pt x="114" y="72"/>
                          <a:pt x="112" y="67"/>
                          <a:pt x="108" y="63"/>
                        </a:cubicBezTo>
                        <a:cubicBezTo>
                          <a:pt x="105" y="61"/>
                          <a:pt x="102" y="62"/>
                          <a:pt x="101" y="60"/>
                        </a:cubicBezTo>
                        <a:cubicBezTo>
                          <a:pt x="96" y="53"/>
                          <a:pt x="96" y="49"/>
                          <a:pt x="94" y="41"/>
                        </a:cubicBezTo>
                        <a:cubicBezTo>
                          <a:pt x="93" y="37"/>
                          <a:pt x="92" y="35"/>
                          <a:pt x="92" y="30"/>
                        </a:cubicBezTo>
                        <a:cubicBezTo>
                          <a:pt x="92" y="23"/>
                          <a:pt x="95" y="20"/>
                          <a:pt x="98" y="13"/>
                        </a:cubicBezTo>
                        <a:cubicBezTo>
                          <a:pt x="99" y="11"/>
                          <a:pt x="99" y="9"/>
                          <a:pt x="100" y="6"/>
                        </a:cubicBezTo>
                        <a:cubicBezTo>
                          <a:pt x="103" y="3"/>
                          <a:pt x="106" y="4"/>
                          <a:pt x="110" y="4"/>
                        </a:cubicBezTo>
                        <a:cubicBezTo>
                          <a:pt x="115" y="4"/>
                          <a:pt x="118" y="5"/>
                          <a:pt x="123" y="6"/>
                        </a:cubicBezTo>
                        <a:cubicBezTo>
                          <a:pt x="130" y="6"/>
                          <a:pt x="132" y="8"/>
                          <a:pt x="140" y="10"/>
                        </a:cubicBezTo>
                        <a:cubicBezTo>
                          <a:pt x="141" y="9"/>
                          <a:pt x="141" y="9"/>
                          <a:pt x="141" y="9"/>
                        </a:cubicBezTo>
                        <a:cubicBezTo>
                          <a:pt x="130" y="6"/>
                          <a:pt x="123" y="3"/>
                          <a:pt x="112" y="3"/>
                        </a:cubicBezTo>
                        <a:cubicBezTo>
                          <a:pt x="107" y="3"/>
                          <a:pt x="107" y="3"/>
                          <a:pt x="107" y="3"/>
                        </a:cubicBezTo>
                        <a:cubicBezTo>
                          <a:pt x="105" y="3"/>
                          <a:pt x="104" y="3"/>
                          <a:pt x="102" y="3"/>
                        </a:cubicBezTo>
                        <a:cubicBezTo>
                          <a:pt x="98" y="3"/>
                          <a:pt x="96" y="0"/>
                          <a:pt x="93" y="0"/>
                        </a:cubicBezTo>
                        <a:cubicBezTo>
                          <a:pt x="85" y="0"/>
                          <a:pt x="82" y="6"/>
                          <a:pt x="76" y="11"/>
                        </a:cubicBezTo>
                        <a:cubicBezTo>
                          <a:pt x="74" y="13"/>
                          <a:pt x="72" y="15"/>
                          <a:pt x="70" y="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59" name="Google Shape;59;p4"/>
                  <p:cNvSpPr/>
                  <p:nvPr/>
                </p:nvSpPr>
                <p:spPr>
                  <a:xfrm>
                    <a:off x="4721225" y="2597150"/>
                    <a:ext cx="1123950" cy="1184276"/>
                  </a:xfrm>
                  <a:custGeom>
                    <a:avLst/>
                    <a:gdLst/>
                    <a:ahLst/>
                    <a:cxnLst/>
                    <a:rect l="l" t="t" r="r" b="b"/>
                    <a:pathLst>
                      <a:path w="770" h="812" extrusionOk="0">
                        <a:moveTo>
                          <a:pt x="0" y="806"/>
                        </a:moveTo>
                        <a:cubicBezTo>
                          <a:pt x="5" y="809"/>
                          <a:pt x="8" y="811"/>
                          <a:pt x="14" y="811"/>
                        </a:cubicBezTo>
                        <a:cubicBezTo>
                          <a:pt x="21" y="811"/>
                          <a:pt x="24" y="806"/>
                          <a:pt x="31" y="806"/>
                        </a:cubicBezTo>
                        <a:cubicBezTo>
                          <a:pt x="34" y="806"/>
                          <a:pt x="36" y="808"/>
                          <a:pt x="36" y="810"/>
                        </a:cubicBezTo>
                        <a:cubicBezTo>
                          <a:pt x="36" y="810"/>
                          <a:pt x="36" y="810"/>
                          <a:pt x="36" y="810"/>
                        </a:cubicBezTo>
                        <a:cubicBezTo>
                          <a:pt x="36" y="810"/>
                          <a:pt x="36" y="811"/>
                          <a:pt x="37" y="811"/>
                        </a:cubicBezTo>
                        <a:cubicBezTo>
                          <a:pt x="40" y="811"/>
                          <a:pt x="42" y="810"/>
                          <a:pt x="44" y="812"/>
                        </a:cubicBezTo>
                        <a:cubicBezTo>
                          <a:pt x="45" y="808"/>
                          <a:pt x="46" y="805"/>
                          <a:pt x="49" y="803"/>
                        </a:cubicBezTo>
                        <a:cubicBezTo>
                          <a:pt x="51" y="802"/>
                          <a:pt x="51" y="800"/>
                          <a:pt x="53" y="800"/>
                        </a:cubicBezTo>
                        <a:cubicBezTo>
                          <a:pt x="56" y="800"/>
                          <a:pt x="57" y="803"/>
                          <a:pt x="61" y="804"/>
                        </a:cubicBezTo>
                        <a:cubicBezTo>
                          <a:pt x="63" y="804"/>
                          <a:pt x="64" y="804"/>
                          <a:pt x="66" y="804"/>
                        </a:cubicBezTo>
                        <a:cubicBezTo>
                          <a:pt x="70" y="805"/>
                          <a:pt x="72" y="808"/>
                          <a:pt x="76" y="810"/>
                        </a:cubicBezTo>
                        <a:cubicBezTo>
                          <a:pt x="80" y="812"/>
                          <a:pt x="82" y="811"/>
                          <a:pt x="86" y="811"/>
                        </a:cubicBezTo>
                        <a:cubicBezTo>
                          <a:pt x="92" y="804"/>
                          <a:pt x="95" y="800"/>
                          <a:pt x="100" y="792"/>
                        </a:cubicBezTo>
                        <a:cubicBezTo>
                          <a:pt x="102" y="788"/>
                          <a:pt x="105" y="786"/>
                          <a:pt x="106" y="781"/>
                        </a:cubicBezTo>
                        <a:cubicBezTo>
                          <a:pt x="108" y="774"/>
                          <a:pt x="106" y="770"/>
                          <a:pt x="109" y="763"/>
                        </a:cubicBezTo>
                        <a:cubicBezTo>
                          <a:pt x="110" y="761"/>
                          <a:pt x="112" y="760"/>
                          <a:pt x="114" y="759"/>
                        </a:cubicBezTo>
                        <a:cubicBezTo>
                          <a:pt x="117" y="758"/>
                          <a:pt x="118" y="756"/>
                          <a:pt x="121" y="756"/>
                        </a:cubicBezTo>
                        <a:cubicBezTo>
                          <a:pt x="125" y="756"/>
                          <a:pt x="125" y="756"/>
                          <a:pt x="125" y="756"/>
                        </a:cubicBezTo>
                        <a:cubicBezTo>
                          <a:pt x="127" y="756"/>
                          <a:pt x="128" y="754"/>
                          <a:pt x="130" y="752"/>
                        </a:cubicBezTo>
                        <a:cubicBezTo>
                          <a:pt x="131" y="751"/>
                          <a:pt x="133" y="751"/>
                          <a:pt x="134" y="750"/>
                        </a:cubicBezTo>
                        <a:cubicBezTo>
                          <a:pt x="136" y="748"/>
                          <a:pt x="137" y="745"/>
                          <a:pt x="140" y="744"/>
                        </a:cubicBezTo>
                        <a:cubicBezTo>
                          <a:pt x="144" y="745"/>
                          <a:pt x="144" y="745"/>
                          <a:pt x="144" y="745"/>
                        </a:cubicBezTo>
                        <a:cubicBezTo>
                          <a:pt x="147" y="744"/>
                          <a:pt x="146" y="741"/>
                          <a:pt x="149" y="739"/>
                        </a:cubicBezTo>
                        <a:cubicBezTo>
                          <a:pt x="153" y="737"/>
                          <a:pt x="156" y="738"/>
                          <a:pt x="160" y="736"/>
                        </a:cubicBezTo>
                        <a:cubicBezTo>
                          <a:pt x="162" y="734"/>
                          <a:pt x="162" y="730"/>
                          <a:pt x="165" y="730"/>
                        </a:cubicBezTo>
                        <a:cubicBezTo>
                          <a:pt x="166" y="730"/>
                          <a:pt x="166" y="732"/>
                          <a:pt x="167" y="733"/>
                        </a:cubicBezTo>
                        <a:cubicBezTo>
                          <a:pt x="168" y="734"/>
                          <a:pt x="169" y="735"/>
                          <a:pt x="171" y="737"/>
                        </a:cubicBezTo>
                        <a:cubicBezTo>
                          <a:pt x="174" y="741"/>
                          <a:pt x="178" y="743"/>
                          <a:pt x="183" y="743"/>
                        </a:cubicBezTo>
                        <a:cubicBezTo>
                          <a:pt x="189" y="743"/>
                          <a:pt x="189" y="734"/>
                          <a:pt x="195" y="734"/>
                        </a:cubicBezTo>
                        <a:cubicBezTo>
                          <a:pt x="198" y="734"/>
                          <a:pt x="198" y="737"/>
                          <a:pt x="201" y="738"/>
                        </a:cubicBezTo>
                        <a:cubicBezTo>
                          <a:pt x="204" y="739"/>
                          <a:pt x="206" y="739"/>
                          <a:pt x="208" y="741"/>
                        </a:cubicBezTo>
                        <a:cubicBezTo>
                          <a:pt x="210" y="742"/>
                          <a:pt x="211" y="743"/>
                          <a:pt x="212" y="743"/>
                        </a:cubicBezTo>
                        <a:cubicBezTo>
                          <a:pt x="217" y="743"/>
                          <a:pt x="217" y="743"/>
                          <a:pt x="217" y="743"/>
                        </a:cubicBezTo>
                        <a:cubicBezTo>
                          <a:pt x="217" y="743"/>
                          <a:pt x="217" y="744"/>
                          <a:pt x="217" y="744"/>
                        </a:cubicBezTo>
                        <a:cubicBezTo>
                          <a:pt x="217" y="745"/>
                          <a:pt x="217" y="745"/>
                          <a:pt x="217" y="745"/>
                        </a:cubicBezTo>
                        <a:cubicBezTo>
                          <a:pt x="217" y="746"/>
                          <a:pt x="217" y="747"/>
                          <a:pt x="218" y="747"/>
                        </a:cubicBezTo>
                        <a:cubicBezTo>
                          <a:pt x="219" y="747"/>
                          <a:pt x="219" y="747"/>
                          <a:pt x="220" y="746"/>
                        </a:cubicBezTo>
                        <a:cubicBezTo>
                          <a:pt x="222" y="747"/>
                          <a:pt x="222" y="747"/>
                          <a:pt x="222" y="747"/>
                        </a:cubicBezTo>
                        <a:cubicBezTo>
                          <a:pt x="222" y="749"/>
                          <a:pt x="221" y="753"/>
                          <a:pt x="224" y="753"/>
                        </a:cubicBezTo>
                        <a:cubicBezTo>
                          <a:pt x="229" y="753"/>
                          <a:pt x="231" y="750"/>
                          <a:pt x="235" y="747"/>
                        </a:cubicBezTo>
                        <a:cubicBezTo>
                          <a:pt x="237" y="745"/>
                          <a:pt x="239" y="746"/>
                          <a:pt x="240" y="745"/>
                        </a:cubicBezTo>
                        <a:cubicBezTo>
                          <a:pt x="242" y="743"/>
                          <a:pt x="242" y="740"/>
                          <a:pt x="245" y="740"/>
                        </a:cubicBezTo>
                        <a:cubicBezTo>
                          <a:pt x="251" y="740"/>
                          <a:pt x="251" y="740"/>
                          <a:pt x="251" y="740"/>
                        </a:cubicBezTo>
                        <a:cubicBezTo>
                          <a:pt x="253" y="740"/>
                          <a:pt x="253" y="738"/>
                          <a:pt x="255" y="738"/>
                        </a:cubicBezTo>
                        <a:cubicBezTo>
                          <a:pt x="258" y="738"/>
                          <a:pt x="258" y="741"/>
                          <a:pt x="261" y="741"/>
                        </a:cubicBezTo>
                        <a:cubicBezTo>
                          <a:pt x="261" y="741"/>
                          <a:pt x="261" y="741"/>
                          <a:pt x="261" y="741"/>
                        </a:cubicBezTo>
                        <a:cubicBezTo>
                          <a:pt x="264" y="738"/>
                          <a:pt x="267" y="737"/>
                          <a:pt x="269" y="732"/>
                        </a:cubicBezTo>
                        <a:cubicBezTo>
                          <a:pt x="270" y="730"/>
                          <a:pt x="271" y="727"/>
                          <a:pt x="274" y="726"/>
                        </a:cubicBezTo>
                        <a:cubicBezTo>
                          <a:pt x="276" y="726"/>
                          <a:pt x="276" y="723"/>
                          <a:pt x="278" y="722"/>
                        </a:cubicBezTo>
                        <a:cubicBezTo>
                          <a:pt x="279" y="721"/>
                          <a:pt x="280" y="722"/>
                          <a:pt x="281" y="720"/>
                        </a:cubicBezTo>
                        <a:cubicBezTo>
                          <a:pt x="284" y="717"/>
                          <a:pt x="284" y="712"/>
                          <a:pt x="288" y="712"/>
                        </a:cubicBezTo>
                        <a:cubicBezTo>
                          <a:pt x="288" y="712"/>
                          <a:pt x="289" y="713"/>
                          <a:pt x="289" y="713"/>
                        </a:cubicBezTo>
                        <a:cubicBezTo>
                          <a:pt x="291" y="713"/>
                          <a:pt x="290" y="711"/>
                          <a:pt x="291" y="710"/>
                        </a:cubicBezTo>
                        <a:cubicBezTo>
                          <a:pt x="292" y="708"/>
                          <a:pt x="294" y="708"/>
                          <a:pt x="296" y="706"/>
                        </a:cubicBezTo>
                        <a:cubicBezTo>
                          <a:pt x="298" y="703"/>
                          <a:pt x="301" y="703"/>
                          <a:pt x="303" y="700"/>
                        </a:cubicBezTo>
                        <a:cubicBezTo>
                          <a:pt x="306" y="698"/>
                          <a:pt x="305" y="694"/>
                          <a:pt x="307" y="692"/>
                        </a:cubicBezTo>
                        <a:cubicBezTo>
                          <a:pt x="309" y="690"/>
                          <a:pt x="312" y="689"/>
                          <a:pt x="312" y="686"/>
                        </a:cubicBezTo>
                        <a:cubicBezTo>
                          <a:pt x="312" y="682"/>
                          <a:pt x="312" y="682"/>
                          <a:pt x="312" y="682"/>
                        </a:cubicBezTo>
                        <a:cubicBezTo>
                          <a:pt x="312" y="678"/>
                          <a:pt x="317" y="678"/>
                          <a:pt x="320" y="676"/>
                        </a:cubicBezTo>
                        <a:cubicBezTo>
                          <a:pt x="323" y="674"/>
                          <a:pt x="323" y="672"/>
                          <a:pt x="323" y="669"/>
                        </a:cubicBezTo>
                        <a:cubicBezTo>
                          <a:pt x="323" y="666"/>
                          <a:pt x="322" y="665"/>
                          <a:pt x="322" y="662"/>
                        </a:cubicBezTo>
                        <a:cubicBezTo>
                          <a:pt x="322" y="660"/>
                          <a:pt x="326" y="660"/>
                          <a:pt x="328" y="658"/>
                        </a:cubicBezTo>
                        <a:cubicBezTo>
                          <a:pt x="330" y="657"/>
                          <a:pt x="330" y="655"/>
                          <a:pt x="332" y="654"/>
                        </a:cubicBezTo>
                        <a:cubicBezTo>
                          <a:pt x="336" y="652"/>
                          <a:pt x="339" y="652"/>
                          <a:pt x="341" y="648"/>
                        </a:cubicBezTo>
                        <a:cubicBezTo>
                          <a:pt x="342" y="646"/>
                          <a:pt x="342" y="644"/>
                          <a:pt x="343" y="643"/>
                        </a:cubicBezTo>
                        <a:cubicBezTo>
                          <a:pt x="346" y="639"/>
                          <a:pt x="350" y="640"/>
                          <a:pt x="355" y="639"/>
                        </a:cubicBezTo>
                        <a:cubicBezTo>
                          <a:pt x="357" y="639"/>
                          <a:pt x="358" y="637"/>
                          <a:pt x="359" y="637"/>
                        </a:cubicBezTo>
                        <a:cubicBezTo>
                          <a:pt x="362" y="637"/>
                          <a:pt x="362" y="640"/>
                          <a:pt x="365" y="640"/>
                        </a:cubicBezTo>
                        <a:cubicBezTo>
                          <a:pt x="369" y="640"/>
                          <a:pt x="369" y="635"/>
                          <a:pt x="373" y="633"/>
                        </a:cubicBezTo>
                        <a:cubicBezTo>
                          <a:pt x="376" y="631"/>
                          <a:pt x="378" y="631"/>
                          <a:pt x="380" y="628"/>
                        </a:cubicBezTo>
                        <a:cubicBezTo>
                          <a:pt x="382" y="627"/>
                          <a:pt x="381" y="625"/>
                          <a:pt x="383" y="624"/>
                        </a:cubicBezTo>
                        <a:cubicBezTo>
                          <a:pt x="384" y="623"/>
                          <a:pt x="386" y="624"/>
                          <a:pt x="387" y="623"/>
                        </a:cubicBezTo>
                        <a:cubicBezTo>
                          <a:pt x="389" y="622"/>
                          <a:pt x="389" y="619"/>
                          <a:pt x="392" y="619"/>
                        </a:cubicBezTo>
                        <a:cubicBezTo>
                          <a:pt x="394" y="619"/>
                          <a:pt x="395" y="621"/>
                          <a:pt x="397" y="621"/>
                        </a:cubicBezTo>
                        <a:cubicBezTo>
                          <a:pt x="397" y="621"/>
                          <a:pt x="398" y="620"/>
                          <a:pt x="398" y="620"/>
                        </a:cubicBezTo>
                        <a:cubicBezTo>
                          <a:pt x="401" y="620"/>
                          <a:pt x="401" y="624"/>
                          <a:pt x="403" y="624"/>
                        </a:cubicBezTo>
                        <a:cubicBezTo>
                          <a:pt x="406" y="624"/>
                          <a:pt x="406" y="620"/>
                          <a:pt x="407" y="618"/>
                        </a:cubicBezTo>
                        <a:cubicBezTo>
                          <a:pt x="408" y="616"/>
                          <a:pt x="410" y="615"/>
                          <a:pt x="410" y="613"/>
                        </a:cubicBezTo>
                        <a:cubicBezTo>
                          <a:pt x="411" y="611"/>
                          <a:pt x="411" y="609"/>
                          <a:pt x="413" y="607"/>
                        </a:cubicBezTo>
                        <a:cubicBezTo>
                          <a:pt x="416" y="604"/>
                          <a:pt x="421" y="604"/>
                          <a:pt x="421" y="599"/>
                        </a:cubicBezTo>
                        <a:cubicBezTo>
                          <a:pt x="422" y="599"/>
                          <a:pt x="422" y="599"/>
                          <a:pt x="422" y="599"/>
                        </a:cubicBezTo>
                        <a:cubicBezTo>
                          <a:pt x="423" y="599"/>
                          <a:pt x="424" y="599"/>
                          <a:pt x="425" y="599"/>
                        </a:cubicBezTo>
                        <a:cubicBezTo>
                          <a:pt x="428" y="599"/>
                          <a:pt x="429" y="595"/>
                          <a:pt x="432" y="595"/>
                        </a:cubicBezTo>
                        <a:cubicBezTo>
                          <a:pt x="434" y="595"/>
                          <a:pt x="434" y="595"/>
                          <a:pt x="435" y="595"/>
                        </a:cubicBezTo>
                        <a:cubicBezTo>
                          <a:pt x="441" y="595"/>
                          <a:pt x="442" y="590"/>
                          <a:pt x="447" y="588"/>
                        </a:cubicBezTo>
                        <a:cubicBezTo>
                          <a:pt x="447" y="587"/>
                          <a:pt x="447" y="587"/>
                          <a:pt x="447" y="586"/>
                        </a:cubicBezTo>
                        <a:cubicBezTo>
                          <a:pt x="447" y="583"/>
                          <a:pt x="449" y="581"/>
                          <a:pt x="452" y="579"/>
                        </a:cubicBezTo>
                        <a:cubicBezTo>
                          <a:pt x="454" y="577"/>
                          <a:pt x="455" y="574"/>
                          <a:pt x="457" y="574"/>
                        </a:cubicBezTo>
                        <a:cubicBezTo>
                          <a:pt x="459" y="574"/>
                          <a:pt x="460" y="577"/>
                          <a:pt x="460" y="579"/>
                        </a:cubicBezTo>
                        <a:cubicBezTo>
                          <a:pt x="465" y="578"/>
                          <a:pt x="467" y="573"/>
                          <a:pt x="469" y="568"/>
                        </a:cubicBezTo>
                        <a:cubicBezTo>
                          <a:pt x="471" y="566"/>
                          <a:pt x="474" y="566"/>
                          <a:pt x="474" y="563"/>
                        </a:cubicBezTo>
                        <a:cubicBezTo>
                          <a:pt x="474" y="562"/>
                          <a:pt x="473" y="562"/>
                          <a:pt x="473" y="561"/>
                        </a:cubicBezTo>
                        <a:cubicBezTo>
                          <a:pt x="473" y="556"/>
                          <a:pt x="477" y="554"/>
                          <a:pt x="480" y="552"/>
                        </a:cubicBezTo>
                        <a:cubicBezTo>
                          <a:pt x="483" y="551"/>
                          <a:pt x="483" y="548"/>
                          <a:pt x="486" y="548"/>
                        </a:cubicBezTo>
                        <a:cubicBezTo>
                          <a:pt x="487" y="548"/>
                          <a:pt x="487" y="549"/>
                          <a:pt x="488" y="549"/>
                        </a:cubicBezTo>
                        <a:cubicBezTo>
                          <a:pt x="491" y="549"/>
                          <a:pt x="492" y="545"/>
                          <a:pt x="495" y="545"/>
                        </a:cubicBezTo>
                        <a:cubicBezTo>
                          <a:pt x="502" y="542"/>
                          <a:pt x="504" y="535"/>
                          <a:pt x="507" y="528"/>
                        </a:cubicBezTo>
                        <a:cubicBezTo>
                          <a:pt x="509" y="525"/>
                          <a:pt x="511" y="525"/>
                          <a:pt x="514" y="523"/>
                        </a:cubicBezTo>
                        <a:cubicBezTo>
                          <a:pt x="516" y="521"/>
                          <a:pt x="516" y="517"/>
                          <a:pt x="519" y="517"/>
                        </a:cubicBezTo>
                        <a:cubicBezTo>
                          <a:pt x="520" y="517"/>
                          <a:pt x="520" y="518"/>
                          <a:pt x="521" y="518"/>
                        </a:cubicBezTo>
                        <a:cubicBezTo>
                          <a:pt x="523" y="518"/>
                          <a:pt x="525" y="516"/>
                          <a:pt x="527" y="516"/>
                        </a:cubicBezTo>
                        <a:cubicBezTo>
                          <a:pt x="528" y="516"/>
                          <a:pt x="528" y="518"/>
                          <a:pt x="529" y="519"/>
                        </a:cubicBezTo>
                        <a:cubicBezTo>
                          <a:pt x="532" y="517"/>
                          <a:pt x="535" y="516"/>
                          <a:pt x="537" y="513"/>
                        </a:cubicBezTo>
                        <a:cubicBezTo>
                          <a:pt x="538" y="511"/>
                          <a:pt x="538" y="508"/>
                          <a:pt x="540" y="508"/>
                        </a:cubicBezTo>
                        <a:cubicBezTo>
                          <a:pt x="540" y="508"/>
                          <a:pt x="541" y="509"/>
                          <a:pt x="541" y="509"/>
                        </a:cubicBezTo>
                        <a:cubicBezTo>
                          <a:pt x="544" y="509"/>
                          <a:pt x="543" y="504"/>
                          <a:pt x="545" y="502"/>
                        </a:cubicBezTo>
                        <a:cubicBezTo>
                          <a:pt x="546" y="499"/>
                          <a:pt x="548" y="497"/>
                          <a:pt x="548" y="494"/>
                        </a:cubicBezTo>
                        <a:cubicBezTo>
                          <a:pt x="548" y="487"/>
                          <a:pt x="554" y="483"/>
                          <a:pt x="560" y="481"/>
                        </a:cubicBezTo>
                        <a:cubicBezTo>
                          <a:pt x="562" y="481"/>
                          <a:pt x="563" y="478"/>
                          <a:pt x="565" y="478"/>
                        </a:cubicBezTo>
                        <a:cubicBezTo>
                          <a:pt x="569" y="478"/>
                          <a:pt x="571" y="478"/>
                          <a:pt x="574" y="477"/>
                        </a:cubicBezTo>
                        <a:cubicBezTo>
                          <a:pt x="577" y="476"/>
                          <a:pt x="579" y="476"/>
                          <a:pt x="582" y="476"/>
                        </a:cubicBezTo>
                        <a:cubicBezTo>
                          <a:pt x="583" y="476"/>
                          <a:pt x="584" y="477"/>
                          <a:pt x="585" y="477"/>
                        </a:cubicBezTo>
                        <a:cubicBezTo>
                          <a:pt x="592" y="477"/>
                          <a:pt x="599" y="475"/>
                          <a:pt x="600" y="468"/>
                        </a:cubicBezTo>
                        <a:cubicBezTo>
                          <a:pt x="601" y="468"/>
                          <a:pt x="601" y="468"/>
                          <a:pt x="601" y="468"/>
                        </a:cubicBezTo>
                        <a:cubicBezTo>
                          <a:pt x="603" y="468"/>
                          <a:pt x="604" y="469"/>
                          <a:pt x="606" y="469"/>
                        </a:cubicBezTo>
                        <a:cubicBezTo>
                          <a:pt x="612" y="469"/>
                          <a:pt x="611" y="462"/>
                          <a:pt x="615" y="458"/>
                        </a:cubicBezTo>
                        <a:cubicBezTo>
                          <a:pt x="616" y="456"/>
                          <a:pt x="618" y="457"/>
                          <a:pt x="620" y="455"/>
                        </a:cubicBezTo>
                        <a:cubicBezTo>
                          <a:pt x="622" y="454"/>
                          <a:pt x="623" y="451"/>
                          <a:pt x="626" y="451"/>
                        </a:cubicBezTo>
                        <a:cubicBezTo>
                          <a:pt x="630" y="451"/>
                          <a:pt x="632" y="450"/>
                          <a:pt x="635" y="449"/>
                        </a:cubicBezTo>
                        <a:cubicBezTo>
                          <a:pt x="637" y="448"/>
                          <a:pt x="639" y="448"/>
                          <a:pt x="640" y="447"/>
                        </a:cubicBezTo>
                        <a:cubicBezTo>
                          <a:pt x="642" y="442"/>
                          <a:pt x="643" y="439"/>
                          <a:pt x="646" y="434"/>
                        </a:cubicBezTo>
                        <a:cubicBezTo>
                          <a:pt x="648" y="432"/>
                          <a:pt x="651" y="432"/>
                          <a:pt x="653" y="430"/>
                        </a:cubicBezTo>
                        <a:cubicBezTo>
                          <a:pt x="655" y="428"/>
                          <a:pt x="655" y="425"/>
                          <a:pt x="655" y="422"/>
                        </a:cubicBezTo>
                        <a:cubicBezTo>
                          <a:pt x="656" y="419"/>
                          <a:pt x="659" y="418"/>
                          <a:pt x="661" y="417"/>
                        </a:cubicBezTo>
                        <a:cubicBezTo>
                          <a:pt x="663" y="416"/>
                          <a:pt x="662" y="414"/>
                          <a:pt x="663" y="412"/>
                        </a:cubicBezTo>
                        <a:cubicBezTo>
                          <a:pt x="665" y="411"/>
                          <a:pt x="667" y="412"/>
                          <a:pt x="669" y="411"/>
                        </a:cubicBezTo>
                        <a:cubicBezTo>
                          <a:pt x="672" y="410"/>
                          <a:pt x="674" y="408"/>
                          <a:pt x="676" y="405"/>
                        </a:cubicBezTo>
                        <a:cubicBezTo>
                          <a:pt x="679" y="401"/>
                          <a:pt x="680" y="399"/>
                          <a:pt x="684" y="396"/>
                        </a:cubicBezTo>
                        <a:cubicBezTo>
                          <a:pt x="686" y="396"/>
                          <a:pt x="686" y="394"/>
                          <a:pt x="688" y="394"/>
                        </a:cubicBezTo>
                        <a:cubicBezTo>
                          <a:pt x="689" y="394"/>
                          <a:pt x="689" y="395"/>
                          <a:pt x="690" y="395"/>
                        </a:cubicBezTo>
                        <a:cubicBezTo>
                          <a:pt x="694" y="395"/>
                          <a:pt x="695" y="390"/>
                          <a:pt x="696" y="385"/>
                        </a:cubicBezTo>
                        <a:cubicBezTo>
                          <a:pt x="698" y="380"/>
                          <a:pt x="701" y="379"/>
                          <a:pt x="701" y="374"/>
                        </a:cubicBezTo>
                        <a:cubicBezTo>
                          <a:pt x="701" y="374"/>
                          <a:pt x="701" y="374"/>
                          <a:pt x="701" y="374"/>
                        </a:cubicBezTo>
                        <a:cubicBezTo>
                          <a:pt x="699" y="374"/>
                          <a:pt x="698" y="373"/>
                          <a:pt x="696" y="374"/>
                        </a:cubicBezTo>
                        <a:cubicBezTo>
                          <a:pt x="694" y="376"/>
                          <a:pt x="694" y="379"/>
                          <a:pt x="691" y="379"/>
                        </a:cubicBezTo>
                        <a:cubicBezTo>
                          <a:pt x="689" y="379"/>
                          <a:pt x="688" y="377"/>
                          <a:pt x="686" y="377"/>
                        </a:cubicBezTo>
                        <a:cubicBezTo>
                          <a:pt x="683" y="375"/>
                          <a:pt x="681" y="372"/>
                          <a:pt x="681" y="368"/>
                        </a:cubicBezTo>
                        <a:cubicBezTo>
                          <a:pt x="681" y="364"/>
                          <a:pt x="681" y="364"/>
                          <a:pt x="681" y="364"/>
                        </a:cubicBezTo>
                        <a:cubicBezTo>
                          <a:pt x="682" y="356"/>
                          <a:pt x="682" y="356"/>
                          <a:pt x="682" y="356"/>
                        </a:cubicBezTo>
                        <a:cubicBezTo>
                          <a:pt x="682" y="350"/>
                          <a:pt x="682" y="350"/>
                          <a:pt x="682" y="350"/>
                        </a:cubicBezTo>
                        <a:cubicBezTo>
                          <a:pt x="682" y="344"/>
                          <a:pt x="681" y="340"/>
                          <a:pt x="678" y="336"/>
                        </a:cubicBezTo>
                        <a:cubicBezTo>
                          <a:pt x="676" y="334"/>
                          <a:pt x="673" y="334"/>
                          <a:pt x="673" y="332"/>
                        </a:cubicBezTo>
                        <a:cubicBezTo>
                          <a:pt x="673" y="329"/>
                          <a:pt x="676" y="327"/>
                          <a:pt x="676" y="324"/>
                        </a:cubicBezTo>
                        <a:cubicBezTo>
                          <a:pt x="676" y="324"/>
                          <a:pt x="676" y="323"/>
                          <a:pt x="675" y="323"/>
                        </a:cubicBezTo>
                        <a:cubicBezTo>
                          <a:pt x="673" y="324"/>
                          <a:pt x="672" y="326"/>
                          <a:pt x="670" y="327"/>
                        </a:cubicBezTo>
                        <a:cubicBezTo>
                          <a:pt x="668" y="328"/>
                          <a:pt x="667" y="328"/>
                          <a:pt x="667" y="330"/>
                        </a:cubicBezTo>
                        <a:cubicBezTo>
                          <a:pt x="667" y="332"/>
                          <a:pt x="668" y="332"/>
                          <a:pt x="668" y="334"/>
                        </a:cubicBezTo>
                        <a:cubicBezTo>
                          <a:pt x="668" y="335"/>
                          <a:pt x="668" y="336"/>
                          <a:pt x="668" y="337"/>
                        </a:cubicBezTo>
                        <a:cubicBezTo>
                          <a:pt x="668" y="341"/>
                          <a:pt x="668" y="342"/>
                          <a:pt x="668" y="346"/>
                        </a:cubicBezTo>
                        <a:cubicBezTo>
                          <a:pt x="665" y="344"/>
                          <a:pt x="665" y="342"/>
                          <a:pt x="663" y="339"/>
                        </a:cubicBezTo>
                        <a:cubicBezTo>
                          <a:pt x="662" y="337"/>
                          <a:pt x="660" y="337"/>
                          <a:pt x="660" y="334"/>
                        </a:cubicBezTo>
                        <a:cubicBezTo>
                          <a:pt x="660" y="330"/>
                          <a:pt x="664" y="328"/>
                          <a:pt x="664" y="324"/>
                        </a:cubicBezTo>
                        <a:cubicBezTo>
                          <a:pt x="664" y="320"/>
                          <a:pt x="662" y="319"/>
                          <a:pt x="660" y="315"/>
                        </a:cubicBezTo>
                        <a:cubicBezTo>
                          <a:pt x="658" y="316"/>
                          <a:pt x="657" y="317"/>
                          <a:pt x="655" y="317"/>
                        </a:cubicBezTo>
                        <a:cubicBezTo>
                          <a:pt x="652" y="317"/>
                          <a:pt x="652" y="313"/>
                          <a:pt x="651" y="311"/>
                        </a:cubicBezTo>
                        <a:cubicBezTo>
                          <a:pt x="650" y="308"/>
                          <a:pt x="648" y="307"/>
                          <a:pt x="648" y="304"/>
                        </a:cubicBezTo>
                        <a:cubicBezTo>
                          <a:pt x="648" y="294"/>
                          <a:pt x="662" y="293"/>
                          <a:pt x="662" y="283"/>
                        </a:cubicBezTo>
                        <a:cubicBezTo>
                          <a:pt x="662" y="281"/>
                          <a:pt x="658" y="281"/>
                          <a:pt x="656" y="279"/>
                        </a:cubicBezTo>
                        <a:cubicBezTo>
                          <a:pt x="657" y="279"/>
                          <a:pt x="657" y="278"/>
                          <a:pt x="658" y="278"/>
                        </a:cubicBezTo>
                        <a:cubicBezTo>
                          <a:pt x="660" y="278"/>
                          <a:pt x="661" y="281"/>
                          <a:pt x="663" y="281"/>
                        </a:cubicBezTo>
                        <a:cubicBezTo>
                          <a:pt x="664" y="281"/>
                          <a:pt x="665" y="281"/>
                          <a:pt x="665" y="280"/>
                        </a:cubicBezTo>
                        <a:cubicBezTo>
                          <a:pt x="665" y="272"/>
                          <a:pt x="656" y="268"/>
                          <a:pt x="648" y="268"/>
                        </a:cubicBezTo>
                        <a:cubicBezTo>
                          <a:pt x="645" y="268"/>
                          <a:pt x="646" y="272"/>
                          <a:pt x="645" y="274"/>
                        </a:cubicBezTo>
                        <a:cubicBezTo>
                          <a:pt x="644" y="274"/>
                          <a:pt x="644" y="274"/>
                          <a:pt x="644" y="274"/>
                        </a:cubicBezTo>
                        <a:cubicBezTo>
                          <a:pt x="643" y="271"/>
                          <a:pt x="642" y="269"/>
                          <a:pt x="642" y="265"/>
                        </a:cubicBezTo>
                        <a:cubicBezTo>
                          <a:pt x="642" y="263"/>
                          <a:pt x="644" y="262"/>
                          <a:pt x="644" y="260"/>
                        </a:cubicBezTo>
                        <a:cubicBezTo>
                          <a:pt x="645" y="253"/>
                          <a:pt x="649" y="248"/>
                          <a:pt x="656" y="248"/>
                        </a:cubicBezTo>
                        <a:cubicBezTo>
                          <a:pt x="660" y="248"/>
                          <a:pt x="662" y="249"/>
                          <a:pt x="666" y="249"/>
                        </a:cubicBezTo>
                        <a:cubicBezTo>
                          <a:pt x="666" y="249"/>
                          <a:pt x="667" y="249"/>
                          <a:pt x="667" y="249"/>
                        </a:cubicBezTo>
                        <a:cubicBezTo>
                          <a:pt x="666" y="254"/>
                          <a:pt x="665" y="258"/>
                          <a:pt x="664" y="263"/>
                        </a:cubicBezTo>
                        <a:cubicBezTo>
                          <a:pt x="667" y="263"/>
                          <a:pt x="668" y="264"/>
                          <a:pt x="671" y="265"/>
                        </a:cubicBezTo>
                        <a:cubicBezTo>
                          <a:pt x="673" y="264"/>
                          <a:pt x="673" y="264"/>
                          <a:pt x="673" y="264"/>
                        </a:cubicBezTo>
                        <a:cubicBezTo>
                          <a:pt x="674" y="264"/>
                          <a:pt x="675" y="265"/>
                          <a:pt x="676" y="264"/>
                        </a:cubicBezTo>
                        <a:cubicBezTo>
                          <a:pt x="676" y="261"/>
                          <a:pt x="678" y="259"/>
                          <a:pt x="678" y="255"/>
                        </a:cubicBezTo>
                        <a:cubicBezTo>
                          <a:pt x="678" y="253"/>
                          <a:pt x="675" y="252"/>
                          <a:pt x="675" y="250"/>
                        </a:cubicBezTo>
                        <a:cubicBezTo>
                          <a:pt x="675" y="246"/>
                          <a:pt x="677" y="245"/>
                          <a:pt x="678" y="242"/>
                        </a:cubicBezTo>
                        <a:cubicBezTo>
                          <a:pt x="680" y="243"/>
                          <a:pt x="681" y="247"/>
                          <a:pt x="683" y="247"/>
                        </a:cubicBezTo>
                        <a:cubicBezTo>
                          <a:pt x="684" y="247"/>
                          <a:pt x="685" y="246"/>
                          <a:pt x="685" y="246"/>
                        </a:cubicBezTo>
                        <a:cubicBezTo>
                          <a:pt x="682" y="266"/>
                          <a:pt x="682" y="266"/>
                          <a:pt x="682" y="266"/>
                        </a:cubicBezTo>
                        <a:cubicBezTo>
                          <a:pt x="683" y="265"/>
                          <a:pt x="683" y="265"/>
                          <a:pt x="683" y="265"/>
                        </a:cubicBezTo>
                        <a:cubicBezTo>
                          <a:pt x="687" y="258"/>
                          <a:pt x="688" y="254"/>
                          <a:pt x="692" y="247"/>
                        </a:cubicBezTo>
                        <a:cubicBezTo>
                          <a:pt x="694" y="244"/>
                          <a:pt x="697" y="243"/>
                          <a:pt x="697" y="239"/>
                        </a:cubicBezTo>
                        <a:cubicBezTo>
                          <a:pt x="697" y="237"/>
                          <a:pt x="695" y="236"/>
                          <a:pt x="695" y="234"/>
                        </a:cubicBezTo>
                        <a:cubicBezTo>
                          <a:pt x="695" y="234"/>
                          <a:pt x="695" y="233"/>
                          <a:pt x="695" y="233"/>
                        </a:cubicBezTo>
                        <a:cubicBezTo>
                          <a:pt x="696" y="232"/>
                          <a:pt x="696" y="232"/>
                          <a:pt x="697" y="232"/>
                        </a:cubicBezTo>
                        <a:cubicBezTo>
                          <a:pt x="700" y="232"/>
                          <a:pt x="700" y="238"/>
                          <a:pt x="703" y="238"/>
                        </a:cubicBezTo>
                        <a:cubicBezTo>
                          <a:pt x="707" y="238"/>
                          <a:pt x="705" y="233"/>
                          <a:pt x="707" y="230"/>
                        </a:cubicBezTo>
                        <a:cubicBezTo>
                          <a:pt x="708" y="230"/>
                          <a:pt x="708" y="230"/>
                          <a:pt x="709" y="231"/>
                        </a:cubicBezTo>
                        <a:cubicBezTo>
                          <a:pt x="710" y="230"/>
                          <a:pt x="710" y="227"/>
                          <a:pt x="712" y="227"/>
                        </a:cubicBezTo>
                        <a:cubicBezTo>
                          <a:pt x="713" y="227"/>
                          <a:pt x="713" y="229"/>
                          <a:pt x="713" y="231"/>
                        </a:cubicBezTo>
                        <a:cubicBezTo>
                          <a:pt x="713" y="238"/>
                          <a:pt x="708" y="241"/>
                          <a:pt x="708" y="249"/>
                        </a:cubicBezTo>
                        <a:cubicBezTo>
                          <a:pt x="708" y="252"/>
                          <a:pt x="712" y="252"/>
                          <a:pt x="715" y="252"/>
                        </a:cubicBezTo>
                        <a:cubicBezTo>
                          <a:pt x="725" y="252"/>
                          <a:pt x="728" y="242"/>
                          <a:pt x="730" y="233"/>
                        </a:cubicBezTo>
                        <a:cubicBezTo>
                          <a:pt x="732" y="224"/>
                          <a:pt x="735" y="219"/>
                          <a:pt x="735" y="209"/>
                        </a:cubicBezTo>
                        <a:cubicBezTo>
                          <a:pt x="735" y="205"/>
                          <a:pt x="728" y="205"/>
                          <a:pt x="728" y="201"/>
                        </a:cubicBezTo>
                        <a:cubicBezTo>
                          <a:pt x="728" y="197"/>
                          <a:pt x="728" y="197"/>
                          <a:pt x="728" y="197"/>
                        </a:cubicBezTo>
                        <a:cubicBezTo>
                          <a:pt x="728" y="195"/>
                          <a:pt x="726" y="194"/>
                          <a:pt x="726" y="192"/>
                        </a:cubicBezTo>
                        <a:cubicBezTo>
                          <a:pt x="726" y="190"/>
                          <a:pt x="729" y="189"/>
                          <a:pt x="730" y="187"/>
                        </a:cubicBezTo>
                        <a:cubicBezTo>
                          <a:pt x="732" y="185"/>
                          <a:pt x="732" y="183"/>
                          <a:pt x="733" y="181"/>
                        </a:cubicBezTo>
                        <a:cubicBezTo>
                          <a:pt x="732" y="181"/>
                          <a:pt x="732" y="181"/>
                          <a:pt x="731" y="181"/>
                        </a:cubicBezTo>
                        <a:cubicBezTo>
                          <a:pt x="731" y="178"/>
                          <a:pt x="734" y="178"/>
                          <a:pt x="734" y="175"/>
                        </a:cubicBezTo>
                        <a:cubicBezTo>
                          <a:pt x="734" y="173"/>
                          <a:pt x="731" y="173"/>
                          <a:pt x="731" y="171"/>
                        </a:cubicBezTo>
                        <a:cubicBezTo>
                          <a:pt x="731" y="170"/>
                          <a:pt x="734" y="170"/>
                          <a:pt x="735" y="169"/>
                        </a:cubicBezTo>
                        <a:cubicBezTo>
                          <a:pt x="737" y="166"/>
                          <a:pt x="738" y="164"/>
                          <a:pt x="741" y="163"/>
                        </a:cubicBezTo>
                        <a:cubicBezTo>
                          <a:pt x="741" y="162"/>
                          <a:pt x="741" y="161"/>
                          <a:pt x="740" y="160"/>
                        </a:cubicBezTo>
                        <a:cubicBezTo>
                          <a:pt x="740" y="159"/>
                          <a:pt x="740" y="159"/>
                          <a:pt x="740" y="159"/>
                        </a:cubicBezTo>
                        <a:cubicBezTo>
                          <a:pt x="742" y="160"/>
                          <a:pt x="742" y="161"/>
                          <a:pt x="744" y="161"/>
                        </a:cubicBezTo>
                        <a:cubicBezTo>
                          <a:pt x="745" y="161"/>
                          <a:pt x="745" y="161"/>
                          <a:pt x="745" y="161"/>
                        </a:cubicBezTo>
                        <a:cubicBezTo>
                          <a:pt x="745" y="160"/>
                          <a:pt x="745" y="160"/>
                          <a:pt x="745" y="160"/>
                        </a:cubicBezTo>
                        <a:cubicBezTo>
                          <a:pt x="744" y="159"/>
                          <a:pt x="744" y="158"/>
                          <a:pt x="743" y="158"/>
                        </a:cubicBezTo>
                        <a:cubicBezTo>
                          <a:pt x="744" y="156"/>
                          <a:pt x="746" y="156"/>
                          <a:pt x="746" y="154"/>
                        </a:cubicBezTo>
                        <a:cubicBezTo>
                          <a:pt x="747" y="153"/>
                          <a:pt x="746" y="152"/>
                          <a:pt x="747" y="151"/>
                        </a:cubicBezTo>
                        <a:cubicBezTo>
                          <a:pt x="748" y="149"/>
                          <a:pt x="749" y="149"/>
                          <a:pt x="749" y="148"/>
                        </a:cubicBezTo>
                        <a:cubicBezTo>
                          <a:pt x="749" y="146"/>
                          <a:pt x="747" y="146"/>
                          <a:pt x="747" y="145"/>
                        </a:cubicBezTo>
                        <a:cubicBezTo>
                          <a:pt x="747" y="144"/>
                          <a:pt x="747" y="144"/>
                          <a:pt x="747" y="144"/>
                        </a:cubicBezTo>
                        <a:cubicBezTo>
                          <a:pt x="749" y="144"/>
                          <a:pt x="750" y="144"/>
                          <a:pt x="752" y="144"/>
                        </a:cubicBezTo>
                        <a:cubicBezTo>
                          <a:pt x="752" y="142"/>
                          <a:pt x="752" y="142"/>
                          <a:pt x="752" y="142"/>
                        </a:cubicBezTo>
                        <a:cubicBezTo>
                          <a:pt x="751" y="141"/>
                          <a:pt x="751" y="140"/>
                          <a:pt x="750" y="139"/>
                        </a:cubicBezTo>
                        <a:cubicBezTo>
                          <a:pt x="752" y="138"/>
                          <a:pt x="752" y="135"/>
                          <a:pt x="755" y="135"/>
                        </a:cubicBezTo>
                        <a:cubicBezTo>
                          <a:pt x="757" y="135"/>
                          <a:pt x="756" y="138"/>
                          <a:pt x="758" y="139"/>
                        </a:cubicBezTo>
                        <a:cubicBezTo>
                          <a:pt x="759" y="138"/>
                          <a:pt x="759" y="138"/>
                          <a:pt x="759" y="137"/>
                        </a:cubicBezTo>
                        <a:cubicBezTo>
                          <a:pt x="759" y="136"/>
                          <a:pt x="758" y="136"/>
                          <a:pt x="757" y="136"/>
                        </a:cubicBezTo>
                        <a:cubicBezTo>
                          <a:pt x="758" y="135"/>
                          <a:pt x="759" y="136"/>
                          <a:pt x="760" y="136"/>
                        </a:cubicBezTo>
                        <a:cubicBezTo>
                          <a:pt x="763" y="136"/>
                          <a:pt x="765" y="134"/>
                          <a:pt x="765" y="131"/>
                        </a:cubicBezTo>
                        <a:cubicBezTo>
                          <a:pt x="765" y="128"/>
                          <a:pt x="763" y="128"/>
                          <a:pt x="761" y="127"/>
                        </a:cubicBezTo>
                        <a:cubicBezTo>
                          <a:pt x="761" y="126"/>
                          <a:pt x="761" y="126"/>
                          <a:pt x="761" y="126"/>
                        </a:cubicBezTo>
                        <a:cubicBezTo>
                          <a:pt x="763" y="126"/>
                          <a:pt x="764" y="127"/>
                          <a:pt x="766" y="127"/>
                        </a:cubicBezTo>
                        <a:cubicBezTo>
                          <a:pt x="768" y="127"/>
                          <a:pt x="769" y="127"/>
                          <a:pt x="770" y="126"/>
                        </a:cubicBezTo>
                        <a:cubicBezTo>
                          <a:pt x="770" y="122"/>
                          <a:pt x="767" y="121"/>
                          <a:pt x="766" y="118"/>
                        </a:cubicBezTo>
                        <a:cubicBezTo>
                          <a:pt x="768" y="108"/>
                          <a:pt x="768" y="108"/>
                          <a:pt x="768" y="108"/>
                        </a:cubicBezTo>
                        <a:cubicBezTo>
                          <a:pt x="761" y="114"/>
                          <a:pt x="759" y="118"/>
                          <a:pt x="753" y="123"/>
                        </a:cubicBezTo>
                        <a:cubicBezTo>
                          <a:pt x="750" y="125"/>
                          <a:pt x="748" y="125"/>
                          <a:pt x="745" y="127"/>
                        </a:cubicBezTo>
                        <a:cubicBezTo>
                          <a:pt x="743" y="121"/>
                          <a:pt x="743" y="121"/>
                          <a:pt x="743" y="121"/>
                        </a:cubicBezTo>
                        <a:cubicBezTo>
                          <a:pt x="740" y="121"/>
                          <a:pt x="739" y="122"/>
                          <a:pt x="737" y="122"/>
                        </a:cubicBezTo>
                        <a:cubicBezTo>
                          <a:pt x="737" y="120"/>
                          <a:pt x="737" y="118"/>
                          <a:pt x="738" y="116"/>
                        </a:cubicBezTo>
                        <a:cubicBezTo>
                          <a:pt x="739" y="114"/>
                          <a:pt x="741" y="113"/>
                          <a:pt x="741" y="111"/>
                        </a:cubicBezTo>
                        <a:cubicBezTo>
                          <a:pt x="741" y="110"/>
                          <a:pt x="741" y="110"/>
                          <a:pt x="741" y="109"/>
                        </a:cubicBezTo>
                        <a:cubicBezTo>
                          <a:pt x="741" y="106"/>
                          <a:pt x="747" y="108"/>
                          <a:pt x="749" y="106"/>
                        </a:cubicBezTo>
                        <a:cubicBezTo>
                          <a:pt x="751" y="104"/>
                          <a:pt x="750" y="101"/>
                          <a:pt x="750" y="99"/>
                        </a:cubicBezTo>
                        <a:cubicBezTo>
                          <a:pt x="750" y="95"/>
                          <a:pt x="747" y="94"/>
                          <a:pt x="745" y="91"/>
                        </a:cubicBezTo>
                        <a:cubicBezTo>
                          <a:pt x="744" y="90"/>
                          <a:pt x="744" y="88"/>
                          <a:pt x="743" y="87"/>
                        </a:cubicBezTo>
                        <a:cubicBezTo>
                          <a:pt x="743" y="86"/>
                          <a:pt x="741" y="86"/>
                          <a:pt x="741" y="84"/>
                        </a:cubicBezTo>
                        <a:cubicBezTo>
                          <a:pt x="741" y="81"/>
                          <a:pt x="744" y="80"/>
                          <a:pt x="744" y="77"/>
                        </a:cubicBezTo>
                        <a:cubicBezTo>
                          <a:pt x="744" y="74"/>
                          <a:pt x="743" y="73"/>
                          <a:pt x="743" y="70"/>
                        </a:cubicBezTo>
                        <a:cubicBezTo>
                          <a:pt x="743" y="68"/>
                          <a:pt x="743" y="66"/>
                          <a:pt x="741" y="65"/>
                        </a:cubicBezTo>
                        <a:cubicBezTo>
                          <a:pt x="740" y="65"/>
                          <a:pt x="739" y="65"/>
                          <a:pt x="738" y="65"/>
                        </a:cubicBezTo>
                        <a:cubicBezTo>
                          <a:pt x="738" y="62"/>
                          <a:pt x="738" y="62"/>
                          <a:pt x="738" y="62"/>
                        </a:cubicBezTo>
                        <a:cubicBezTo>
                          <a:pt x="738" y="60"/>
                          <a:pt x="736" y="60"/>
                          <a:pt x="736" y="58"/>
                        </a:cubicBezTo>
                        <a:cubicBezTo>
                          <a:pt x="736" y="49"/>
                          <a:pt x="736" y="49"/>
                          <a:pt x="736" y="49"/>
                        </a:cubicBezTo>
                        <a:cubicBezTo>
                          <a:pt x="734" y="49"/>
                          <a:pt x="734" y="49"/>
                          <a:pt x="734" y="49"/>
                        </a:cubicBezTo>
                        <a:cubicBezTo>
                          <a:pt x="732" y="51"/>
                          <a:pt x="730" y="52"/>
                          <a:pt x="729" y="55"/>
                        </a:cubicBezTo>
                        <a:cubicBezTo>
                          <a:pt x="728" y="57"/>
                          <a:pt x="727" y="59"/>
                          <a:pt x="725" y="59"/>
                        </a:cubicBezTo>
                        <a:cubicBezTo>
                          <a:pt x="724" y="59"/>
                          <a:pt x="724" y="57"/>
                          <a:pt x="723" y="56"/>
                        </a:cubicBezTo>
                        <a:cubicBezTo>
                          <a:pt x="722" y="54"/>
                          <a:pt x="722" y="53"/>
                          <a:pt x="721" y="52"/>
                        </a:cubicBezTo>
                        <a:cubicBezTo>
                          <a:pt x="717" y="57"/>
                          <a:pt x="714" y="59"/>
                          <a:pt x="711" y="64"/>
                        </a:cubicBezTo>
                        <a:cubicBezTo>
                          <a:pt x="710" y="66"/>
                          <a:pt x="709" y="67"/>
                          <a:pt x="708" y="69"/>
                        </a:cubicBezTo>
                        <a:cubicBezTo>
                          <a:pt x="708" y="70"/>
                          <a:pt x="708" y="72"/>
                          <a:pt x="706" y="72"/>
                        </a:cubicBezTo>
                        <a:cubicBezTo>
                          <a:pt x="705" y="72"/>
                          <a:pt x="705" y="71"/>
                          <a:pt x="704" y="71"/>
                        </a:cubicBezTo>
                        <a:cubicBezTo>
                          <a:pt x="701" y="71"/>
                          <a:pt x="700" y="73"/>
                          <a:pt x="698" y="73"/>
                        </a:cubicBezTo>
                        <a:cubicBezTo>
                          <a:pt x="697" y="73"/>
                          <a:pt x="697" y="72"/>
                          <a:pt x="697" y="71"/>
                        </a:cubicBezTo>
                        <a:cubicBezTo>
                          <a:pt x="697" y="66"/>
                          <a:pt x="702" y="65"/>
                          <a:pt x="706" y="64"/>
                        </a:cubicBezTo>
                        <a:cubicBezTo>
                          <a:pt x="708" y="63"/>
                          <a:pt x="707" y="61"/>
                          <a:pt x="708" y="58"/>
                        </a:cubicBezTo>
                        <a:cubicBezTo>
                          <a:pt x="710" y="50"/>
                          <a:pt x="713" y="46"/>
                          <a:pt x="718" y="39"/>
                        </a:cubicBezTo>
                        <a:cubicBezTo>
                          <a:pt x="723" y="34"/>
                          <a:pt x="727" y="32"/>
                          <a:pt x="730" y="26"/>
                        </a:cubicBezTo>
                        <a:cubicBezTo>
                          <a:pt x="731" y="22"/>
                          <a:pt x="730" y="20"/>
                          <a:pt x="731" y="17"/>
                        </a:cubicBezTo>
                        <a:cubicBezTo>
                          <a:pt x="734" y="11"/>
                          <a:pt x="738" y="9"/>
                          <a:pt x="738" y="3"/>
                        </a:cubicBezTo>
                        <a:cubicBezTo>
                          <a:pt x="738" y="2"/>
                          <a:pt x="738" y="2"/>
                          <a:pt x="738" y="1"/>
                        </a:cubicBezTo>
                        <a:cubicBezTo>
                          <a:pt x="732" y="1"/>
                          <a:pt x="732" y="1"/>
                          <a:pt x="732" y="1"/>
                        </a:cubicBezTo>
                        <a:cubicBezTo>
                          <a:pt x="730" y="0"/>
                          <a:pt x="730" y="0"/>
                          <a:pt x="730" y="0"/>
                        </a:cubicBezTo>
                        <a:cubicBezTo>
                          <a:pt x="728" y="4"/>
                          <a:pt x="729" y="7"/>
                          <a:pt x="726" y="10"/>
                        </a:cubicBezTo>
                        <a:cubicBezTo>
                          <a:pt x="725" y="12"/>
                          <a:pt x="723" y="11"/>
                          <a:pt x="722" y="11"/>
                        </a:cubicBezTo>
                        <a:cubicBezTo>
                          <a:pt x="719" y="12"/>
                          <a:pt x="717" y="14"/>
                          <a:pt x="714" y="14"/>
                        </a:cubicBezTo>
                        <a:cubicBezTo>
                          <a:pt x="713" y="14"/>
                          <a:pt x="713" y="13"/>
                          <a:pt x="712" y="13"/>
                        </a:cubicBezTo>
                        <a:cubicBezTo>
                          <a:pt x="712" y="13"/>
                          <a:pt x="712" y="13"/>
                          <a:pt x="712" y="13"/>
                        </a:cubicBezTo>
                        <a:cubicBezTo>
                          <a:pt x="710" y="14"/>
                          <a:pt x="708" y="16"/>
                          <a:pt x="706" y="18"/>
                        </a:cubicBezTo>
                        <a:cubicBezTo>
                          <a:pt x="695" y="27"/>
                          <a:pt x="687" y="30"/>
                          <a:pt x="678" y="41"/>
                        </a:cubicBezTo>
                        <a:cubicBezTo>
                          <a:pt x="674" y="47"/>
                          <a:pt x="671" y="50"/>
                          <a:pt x="665" y="54"/>
                        </a:cubicBezTo>
                        <a:cubicBezTo>
                          <a:pt x="662" y="56"/>
                          <a:pt x="659" y="56"/>
                          <a:pt x="656" y="59"/>
                        </a:cubicBezTo>
                        <a:cubicBezTo>
                          <a:pt x="652" y="62"/>
                          <a:pt x="652" y="65"/>
                          <a:pt x="649" y="69"/>
                        </a:cubicBezTo>
                        <a:cubicBezTo>
                          <a:pt x="648" y="72"/>
                          <a:pt x="646" y="73"/>
                          <a:pt x="644" y="75"/>
                        </a:cubicBezTo>
                        <a:cubicBezTo>
                          <a:pt x="641" y="82"/>
                          <a:pt x="641" y="87"/>
                          <a:pt x="641" y="94"/>
                        </a:cubicBezTo>
                        <a:cubicBezTo>
                          <a:pt x="641" y="97"/>
                          <a:pt x="642" y="98"/>
                          <a:pt x="642" y="101"/>
                        </a:cubicBezTo>
                        <a:cubicBezTo>
                          <a:pt x="641" y="101"/>
                          <a:pt x="641" y="101"/>
                          <a:pt x="641" y="101"/>
                        </a:cubicBezTo>
                        <a:cubicBezTo>
                          <a:pt x="642" y="102"/>
                          <a:pt x="643" y="103"/>
                          <a:pt x="643" y="104"/>
                        </a:cubicBezTo>
                        <a:cubicBezTo>
                          <a:pt x="643" y="115"/>
                          <a:pt x="643" y="115"/>
                          <a:pt x="643" y="115"/>
                        </a:cubicBezTo>
                        <a:cubicBezTo>
                          <a:pt x="640" y="132"/>
                          <a:pt x="640" y="132"/>
                          <a:pt x="640" y="132"/>
                        </a:cubicBezTo>
                        <a:cubicBezTo>
                          <a:pt x="641" y="140"/>
                          <a:pt x="642" y="144"/>
                          <a:pt x="642" y="151"/>
                        </a:cubicBezTo>
                        <a:cubicBezTo>
                          <a:pt x="642" y="159"/>
                          <a:pt x="640" y="163"/>
                          <a:pt x="638" y="171"/>
                        </a:cubicBezTo>
                        <a:cubicBezTo>
                          <a:pt x="637" y="175"/>
                          <a:pt x="638" y="178"/>
                          <a:pt x="636" y="182"/>
                        </a:cubicBezTo>
                        <a:cubicBezTo>
                          <a:pt x="633" y="187"/>
                          <a:pt x="629" y="189"/>
                          <a:pt x="625" y="195"/>
                        </a:cubicBezTo>
                        <a:cubicBezTo>
                          <a:pt x="622" y="201"/>
                          <a:pt x="622" y="205"/>
                          <a:pt x="618" y="211"/>
                        </a:cubicBezTo>
                        <a:cubicBezTo>
                          <a:pt x="611" y="220"/>
                          <a:pt x="606" y="225"/>
                          <a:pt x="601" y="235"/>
                        </a:cubicBezTo>
                        <a:cubicBezTo>
                          <a:pt x="596" y="240"/>
                          <a:pt x="593" y="243"/>
                          <a:pt x="588" y="247"/>
                        </a:cubicBezTo>
                        <a:cubicBezTo>
                          <a:pt x="580" y="252"/>
                          <a:pt x="575" y="258"/>
                          <a:pt x="565" y="258"/>
                        </a:cubicBezTo>
                        <a:cubicBezTo>
                          <a:pt x="563" y="258"/>
                          <a:pt x="562" y="257"/>
                          <a:pt x="559" y="256"/>
                        </a:cubicBezTo>
                        <a:cubicBezTo>
                          <a:pt x="558" y="258"/>
                          <a:pt x="558" y="259"/>
                          <a:pt x="556" y="259"/>
                        </a:cubicBezTo>
                        <a:cubicBezTo>
                          <a:pt x="550" y="259"/>
                          <a:pt x="550" y="259"/>
                          <a:pt x="550" y="259"/>
                        </a:cubicBezTo>
                        <a:cubicBezTo>
                          <a:pt x="548" y="259"/>
                          <a:pt x="546" y="258"/>
                          <a:pt x="544" y="258"/>
                        </a:cubicBezTo>
                        <a:cubicBezTo>
                          <a:pt x="541" y="258"/>
                          <a:pt x="536" y="258"/>
                          <a:pt x="536" y="262"/>
                        </a:cubicBezTo>
                        <a:cubicBezTo>
                          <a:pt x="536" y="269"/>
                          <a:pt x="539" y="272"/>
                          <a:pt x="539" y="279"/>
                        </a:cubicBezTo>
                        <a:cubicBezTo>
                          <a:pt x="539" y="284"/>
                          <a:pt x="540" y="287"/>
                          <a:pt x="537" y="291"/>
                        </a:cubicBezTo>
                        <a:cubicBezTo>
                          <a:pt x="536" y="293"/>
                          <a:pt x="533" y="293"/>
                          <a:pt x="532" y="296"/>
                        </a:cubicBezTo>
                        <a:cubicBezTo>
                          <a:pt x="531" y="300"/>
                          <a:pt x="531" y="302"/>
                          <a:pt x="531" y="306"/>
                        </a:cubicBezTo>
                        <a:cubicBezTo>
                          <a:pt x="530" y="310"/>
                          <a:pt x="530" y="313"/>
                          <a:pt x="528" y="317"/>
                        </a:cubicBezTo>
                        <a:cubicBezTo>
                          <a:pt x="527" y="319"/>
                          <a:pt x="526" y="319"/>
                          <a:pt x="525" y="321"/>
                        </a:cubicBezTo>
                        <a:cubicBezTo>
                          <a:pt x="524" y="322"/>
                          <a:pt x="525" y="324"/>
                          <a:pt x="524" y="326"/>
                        </a:cubicBezTo>
                        <a:cubicBezTo>
                          <a:pt x="522" y="331"/>
                          <a:pt x="518" y="333"/>
                          <a:pt x="518" y="338"/>
                        </a:cubicBezTo>
                        <a:cubicBezTo>
                          <a:pt x="518" y="342"/>
                          <a:pt x="518" y="344"/>
                          <a:pt x="518" y="348"/>
                        </a:cubicBezTo>
                        <a:cubicBezTo>
                          <a:pt x="518" y="355"/>
                          <a:pt x="518" y="355"/>
                          <a:pt x="518" y="355"/>
                        </a:cubicBezTo>
                        <a:cubicBezTo>
                          <a:pt x="518" y="369"/>
                          <a:pt x="509" y="376"/>
                          <a:pt x="505" y="390"/>
                        </a:cubicBezTo>
                        <a:cubicBezTo>
                          <a:pt x="504" y="393"/>
                          <a:pt x="502" y="393"/>
                          <a:pt x="501" y="396"/>
                        </a:cubicBezTo>
                        <a:cubicBezTo>
                          <a:pt x="497" y="408"/>
                          <a:pt x="497" y="415"/>
                          <a:pt x="492" y="426"/>
                        </a:cubicBezTo>
                        <a:cubicBezTo>
                          <a:pt x="487" y="439"/>
                          <a:pt x="480" y="445"/>
                          <a:pt x="471" y="456"/>
                        </a:cubicBezTo>
                        <a:cubicBezTo>
                          <a:pt x="468" y="460"/>
                          <a:pt x="465" y="460"/>
                          <a:pt x="462" y="463"/>
                        </a:cubicBezTo>
                        <a:cubicBezTo>
                          <a:pt x="453" y="473"/>
                          <a:pt x="451" y="482"/>
                          <a:pt x="443" y="494"/>
                        </a:cubicBezTo>
                        <a:cubicBezTo>
                          <a:pt x="439" y="497"/>
                          <a:pt x="437" y="500"/>
                          <a:pt x="433" y="503"/>
                        </a:cubicBezTo>
                        <a:cubicBezTo>
                          <a:pt x="427" y="510"/>
                          <a:pt x="422" y="513"/>
                          <a:pt x="414" y="518"/>
                        </a:cubicBezTo>
                        <a:cubicBezTo>
                          <a:pt x="410" y="519"/>
                          <a:pt x="409" y="522"/>
                          <a:pt x="405" y="524"/>
                        </a:cubicBezTo>
                        <a:cubicBezTo>
                          <a:pt x="402" y="526"/>
                          <a:pt x="400" y="528"/>
                          <a:pt x="397" y="529"/>
                        </a:cubicBezTo>
                        <a:cubicBezTo>
                          <a:pt x="391" y="531"/>
                          <a:pt x="386" y="530"/>
                          <a:pt x="380" y="533"/>
                        </a:cubicBezTo>
                        <a:cubicBezTo>
                          <a:pt x="374" y="536"/>
                          <a:pt x="372" y="541"/>
                          <a:pt x="367" y="546"/>
                        </a:cubicBezTo>
                        <a:cubicBezTo>
                          <a:pt x="363" y="550"/>
                          <a:pt x="360" y="551"/>
                          <a:pt x="354" y="552"/>
                        </a:cubicBezTo>
                        <a:cubicBezTo>
                          <a:pt x="352" y="553"/>
                          <a:pt x="349" y="552"/>
                          <a:pt x="347" y="554"/>
                        </a:cubicBezTo>
                        <a:cubicBezTo>
                          <a:pt x="345" y="556"/>
                          <a:pt x="345" y="558"/>
                          <a:pt x="344" y="561"/>
                        </a:cubicBezTo>
                        <a:cubicBezTo>
                          <a:pt x="341" y="566"/>
                          <a:pt x="339" y="568"/>
                          <a:pt x="336" y="573"/>
                        </a:cubicBezTo>
                        <a:cubicBezTo>
                          <a:pt x="333" y="578"/>
                          <a:pt x="328" y="578"/>
                          <a:pt x="323" y="582"/>
                        </a:cubicBezTo>
                        <a:cubicBezTo>
                          <a:pt x="320" y="585"/>
                          <a:pt x="320" y="588"/>
                          <a:pt x="318" y="590"/>
                        </a:cubicBezTo>
                        <a:cubicBezTo>
                          <a:pt x="311" y="597"/>
                          <a:pt x="308" y="601"/>
                          <a:pt x="302" y="609"/>
                        </a:cubicBezTo>
                        <a:cubicBezTo>
                          <a:pt x="297" y="612"/>
                          <a:pt x="293" y="615"/>
                          <a:pt x="287" y="615"/>
                        </a:cubicBezTo>
                        <a:cubicBezTo>
                          <a:pt x="285" y="615"/>
                          <a:pt x="283" y="614"/>
                          <a:pt x="281" y="614"/>
                        </a:cubicBezTo>
                        <a:cubicBezTo>
                          <a:pt x="279" y="614"/>
                          <a:pt x="278" y="616"/>
                          <a:pt x="277" y="617"/>
                        </a:cubicBezTo>
                        <a:cubicBezTo>
                          <a:pt x="273" y="619"/>
                          <a:pt x="272" y="621"/>
                          <a:pt x="270" y="625"/>
                        </a:cubicBezTo>
                        <a:cubicBezTo>
                          <a:pt x="267" y="632"/>
                          <a:pt x="264" y="635"/>
                          <a:pt x="260" y="642"/>
                        </a:cubicBezTo>
                        <a:cubicBezTo>
                          <a:pt x="258" y="646"/>
                          <a:pt x="258" y="651"/>
                          <a:pt x="254" y="651"/>
                        </a:cubicBezTo>
                        <a:cubicBezTo>
                          <a:pt x="253" y="651"/>
                          <a:pt x="252" y="650"/>
                          <a:pt x="251" y="650"/>
                        </a:cubicBezTo>
                        <a:cubicBezTo>
                          <a:pt x="249" y="650"/>
                          <a:pt x="249" y="652"/>
                          <a:pt x="248" y="653"/>
                        </a:cubicBezTo>
                        <a:cubicBezTo>
                          <a:pt x="245" y="656"/>
                          <a:pt x="244" y="659"/>
                          <a:pt x="240" y="659"/>
                        </a:cubicBezTo>
                        <a:cubicBezTo>
                          <a:pt x="238" y="659"/>
                          <a:pt x="238" y="656"/>
                          <a:pt x="236" y="656"/>
                        </a:cubicBezTo>
                        <a:cubicBezTo>
                          <a:pt x="232" y="656"/>
                          <a:pt x="234" y="661"/>
                          <a:pt x="231" y="663"/>
                        </a:cubicBezTo>
                        <a:cubicBezTo>
                          <a:pt x="228" y="665"/>
                          <a:pt x="225" y="665"/>
                          <a:pt x="221" y="665"/>
                        </a:cubicBezTo>
                        <a:cubicBezTo>
                          <a:pt x="218" y="665"/>
                          <a:pt x="216" y="664"/>
                          <a:pt x="213" y="664"/>
                        </a:cubicBezTo>
                        <a:cubicBezTo>
                          <a:pt x="208" y="664"/>
                          <a:pt x="207" y="669"/>
                          <a:pt x="204" y="673"/>
                        </a:cubicBezTo>
                        <a:cubicBezTo>
                          <a:pt x="201" y="677"/>
                          <a:pt x="197" y="677"/>
                          <a:pt x="192" y="679"/>
                        </a:cubicBezTo>
                        <a:cubicBezTo>
                          <a:pt x="182" y="684"/>
                          <a:pt x="174" y="687"/>
                          <a:pt x="169" y="696"/>
                        </a:cubicBezTo>
                        <a:cubicBezTo>
                          <a:pt x="159" y="711"/>
                          <a:pt x="151" y="717"/>
                          <a:pt x="135" y="725"/>
                        </a:cubicBezTo>
                        <a:cubicBezTo>
                          <a:pt x="130" y="727"/>
                          <a:pt x="129" y="730"/>
                          <a:pt x="124" y="732"/>
                        </a:cubicBezTo>
                        <a:cubicBezTo>
                          <a:pt x="122" y="735"/>
                          <a:pt x="122" y="738"/>
                          <a:pt x="119" y="740"/>
                        </a:cubicBezTo>
                        <a:cubicBezTo>
                          <a:pt x="113" y="747"/>
                          <a:pt x="106" y="747"/>
                          <a:pt x="97" y="747"/>
                        </a:cubicBezTo>
                        <a:cubicBezTo>
                          <a:pt x="93" y="747"/>
                          <a:pt x="93" y="747"/>
                          <a:pt x="93" y="747"/>
                        </a:cubicBezTo>
                        <a:cubicBezTo>
                          <a:pt x="89" y="747"/>
                          <a:pt x="89" y="743"/>
                          <a:pt x="88" y="740"/>
                        </a:cubicBezTo>
                        <a:cubicBezTo>
                          <a:pt x="83" y="744"/>
                          <a:pt x="79" y="745"/>
                          <a:pt x="74" y="747"/>
                        </a:cubicBezTo>
                        <a:cubicBezTo>
                          <a:pt x="70" y="748"/>
                          <a:pt x="68" y="750"/>
                          <a:pt x="65" y="750"/>
                        </a:cubicBezTo>
                        <a:cubicBezTo>
                          <a:pt x="60" y="750"/>
                          <a:pt x="60" y="750"/>
                          <a:pt x="60" y="750"/>
                        </a:cubicBezTo>
                        <a:cubicBezTo>
                          <a:pt x="50" y="748"/>
                          <a:pt x="50" y="748"/>
                          <a:pt x="50" y="748"/>
                        </a:cubicBezTo>
                        <a:cubicBezTo>
                          <a:pt x="48" y="748"/>
                          <a:pt x="48" y="751"/>
                          <a:pt x="47" y="753"/>
                        </a:cubicBezTo>
                        <a:cubicBezTo>
                          <a:pt x="45" y="758"/>
                          <a:pt x="43" y="761"/>
                          <a:pt x="40" y="766"/>
                        </a:cubicBezTo>
                        <a:cubicBezTo>
                          <a:pt x="38" y="770"/>
                          <a:pt x="36" y="771"/>
                          <a:pt x="33" y="775"/>
                        </a:cubicBezTo>
                        <a:cubicBezTo>
                          <a:pt x="32" y="778"/>
                          <a:pt x="32" y="780"/>
                          <a:pt x="30" y="781"/>
                        </a:cubicBezTo>
                        <a:cubicBezTo>
                          <a:pt x="25" y="785"/>
                          <a:pt x="22" y="786"/>
                          <a:pt x="18" y="791"/>
                        </a:cubicBezTo>
                        <a:cubicBezTo>
                          <a:pt x="13" y="795"/>
                          <a:pt x="12" y="799"/>
                          <a:pt x="7" y="803"/>
                        </a:cubicBezTo>
                        <a:cubicBezTo>
                          <a:pt x="4" y="804"/>
                          <a:pt x="2" y="804"/>
                          <a:pt x="0" y="80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0" name="Google Shape;60;p4"/>
                  <p:cNvSpPr/>
                  <p:nvPr/>
                </p:nvSpPr>
                <p:spPr>
                  <a:xfrm>
                    <a:off x="5019675" y="3025775"/>
                    <a:ext cx="1095375" cy="1033461"/>
                  </a:xfrm>
                  <a:custGeom>
                    <a:avLst/>
                    <a:gdLst/>
                    <a:ahLst/>
                    <a:cxnLst/>
                    <a:rect l="l" t="t" r="r" b="b"/>
                    <a:pathLst>
                      <a:path w="750" h="709" extrusionOk="0">
                        <a:moveTo>
                          <a:pt x="750" y="11"/>
                        </a:moveTo>
                        <a:cubicBezTo>
                          <a:pt x="744" y="18"/>
                          <a:pt x="739" y="24"/>
                          <a:pt x="734" y="33"/>
                        </a:cubicBezTo>
                        <a:cubicBezTo>
                          <a:pt x="731" y="39"/>
                          <a:pt x="727" y="41"/>
                          <a:pt x="727" y="47"/>
                        </a:cubicBezTo>
                        <a:cubicBezTo>
                          <a:pt x="727" y="51"/>
                          <a:pt x="728" y="52"/>
                          <a:pt x="729" y="56"/>
                        </a:cubicBezTo>
                        <a:cubicBezTo>
                          <a:pt x="723" y="57"/>
                          <a:pt x="722" y="62"/>
                          <a:pt x="719" y="67"/>
                        </a:cubicBezTo>
                        <a:cubicBezTo>
                          <a:pt x="717" y="69"/>
                          <a:pt x="716" y="69"/>
                          <a:pt x="715" y="71"/>
                        </a:cubicBezTo>
                        <a:cubicBezTo>
                          <a:pt x="710" y="73"/>
                          <a:pt x="709" y="76"/>
                          <a:pt x="706" y="79"/>
                        </a:cubicBezTo>
                        <a:cubicBezTo>
                          <a:pt x="704" y="81"/>
                          <a:pt x="700" y="80"/>
                          <a:pt x="700" y="83"/>
                        </a:cubicBezTo>
                        <a:cubicBezTo>
                          <a:pt x="700" y="84"/>
                          <a:pt x="701" y="84"/>
                          <a:pt x="701" y="85"/>
                        </a:cubicBezTo>
                        <a:cubicBezTo>
                          <a:pt x="701" y="87"/>
                          <a:pt x="698" y="88"/>
                          <a:pt x="696" y="89"/>
                        </a:cubicBezTo>
                        <a:cubicBezTo>
                          <a:pt x="692" y="92"/>
                          <a:pt x="689" y="95"/>
                          <a:pt x="689" y="101"/>
                        </a:cubicBezTo>
                        <a:cubicBezTo>
                          <a:pt x="689" y="105"/>
                          <a:pt x="692" y="107"/>
                          <a:pt x="692" y="112"/>
                        </a:cubicBezTo>
                        <a:cubicBezTo>
                          <a:pt x="692" y="112"/>
                          <a:pt x="692" y="113"/>
                          <a:pt x="692" y="113"/>
                        </a:cubicBezTo>
                        <a:cubicBezTo>
                          <a:pt x="691" y="110"/>
                          <a:pt x="689" y="107"/>
                          <a:pt x="686" y="107"/>
                        </a:cubicBezTo>
                        <a:cubicBezTo>
                          <a:pt x="684" y="107"/>
                          <a:pt x="683" y="108"/>
                          <a:pt x="681" y="109"/>
                        </a:cubicBezTo>
                        <a:cubicBezTo>
                          <a:pt x="677" y="110"/>
                          <a:pt x="673" y="112"/>
                          <a:pt x="673" y="117"/>
                        </a:cubicBezTo>
                        <a:cubicBezTo>
                          <a:pt x="669" y="117"/>
                          <a:pt x="666" y="119"/>
                          <a:pt x="663" y="123"/>
                        </a:cubicBezTo>
                        <a:cubicBezTo>
                          <a:pt x="661" y="126"/>
                          <a:pt x="659" y="128"/>
                          <a:pt x="659" y="131"/>
                        </a:cubicBezTo>
                        <a:cubicBezTo>
                          <a:pt x="659" y="134"/>
                          <a:pt x="661" y="136"/>
                          <a:pt x="661" y="139"/>
                        </a:cubicBezTo>
                        <a:cubicBezTo>
                          <a:pt x="661" y="143"/>
                          <a:pt x="658" y="144"/>
                          <a:pt x="656" y="147"/>
                        </a:cubicBezTo>
                        <a:cubicBezTo>
                          <a:pt x="652" y="152"/>
                          <a:pt x="652" y="156"/>
                          <a:pt x="649" y="161"/>
                        </a:cubicBezTo>
                        <a:cubicBezTo>
                          <a:pt x="646" y="169"/>
                          <a:pt x="644" y="174"/>
                          <a:pt x="641" y="183"/>
                        </a:cubicBezTo>
                        <a:cubicBezTo>
                          <a:pt x="638" y="191"/>
                          <a:pt x="634" y="195"/>
                          <a:pt x="631" y="203"/>
                        </a:cubicBezTo>
                        <a:cubicBezTo>
                          <a:pt x="629" y="208"/>
                          <a:pt x="628" y="212"/>
                          <a:pt x="625" y="216"/>
                        </a:cubicBezTo>
                        <a:cubicBezTo>
                          <a:pt x="622" y="220"/>
                          <a:pt x="619" y="223"/>
                          <a:pt x="617" y="227"/>
                        </a:cubicBezTo>
                        <a:cubicBezTo>
                          <a:pt x="615" y="230"/>
                          <a:pt x="612" y="232"/>
                          <a:pt x="609" y="232"/>
                        </a:cubicBezTo>
                        <a:cubicBezTo>
                          <a:pt x="607" y="232"/>
                          <a:pt x="607" y="231"/>
                          <a:pt x="606" y="231"/>
                        </a:cubicBezTo>
                        <a:cubicBezTo>
                          <a:pt x="604" y="231"/>
                          <a:pt x="603" y="233"/>
                          <a:pt x="602" y="235"/>
                        </a:cubicBezTo>
                        <a:cubicBezTo>
                          <a:pt x="600" y="238"/>
                          <a:pt x="598" y="241"/>
                          <a:pt x="595" y="244"/>
                        </a:cubicBezTo>
                        <a:cubicBezTo>
                          <a:pt x="594" y="245"/>
                          <a:pt x="594" y="247"/>
                          <a:pt x="592" y="247"/>
                        </a:cubicBezTo>
                        <a:cubicBezTo>
                          <a:pt x="591" y="247"/>
                          <a:pt x="590" y="247"/>
                          <a:pt x="589" y="247"/>
                        </a:cubicBezTo>
                        <a:cubicBezTo>
                          <a:pt x="585" y="247"/>
                          <a:pt x="584" y="249"/>
                          <a:pt x="581" y="251"/>
                        </a:cubicBezTo>
                        <a:cubicBezTo>
                          <a:pt x="574" y="254"/>
                          <a:pt x="569" y="253"/>
                          <a:pt x="563" y="257"/>
                        </a:cubicBezTo>
                        <a:cubicBezTo>
                          <a:pt x="561" y="259"/>
                          <a:pt x="561" y="261"/>
                          <a:pt x="559" y="263"/>
                        </a:cubicBezTo>
                        <a:cubicBezTo>
                          <a:pt x="556" y="265"/>
                          <a:pt x="554" y="265"/>
                          <a:pt x="551" y="266"/>
                        </a:cubicBezTo>
                        <a:cubicBezTo>
                          <a:pt x="548" y="268"/>
                          <a:pt x="548" y="270"/>
                          <a:pt x="547" y="273"/>
                        </a:cubicBezTo>
                        <a:cubicBezTo>
                          <a:pt x="545" y="276"/>
                          <a:pt x="543" y="277"/>
                          <a:pt x="542" y="280"/>
                        </a:cubicBezTo>
                        <a:cubicBezTo>
                          <a:pt x="540" y="286"/>
                          <a:pt x="541" y="289"/>
                          <a:pt x="539" y="294"/>
                        </a:cubicBezTo>
                        <a:cubicBezTo>
                          <a:pt x="536" y="304"/>
                          <a:pt x="534" y="311"/>
                          <a:pt x="534" y="321"/>
                        </a:cubicBezTo>
                        <a:cubicBezTo>
                          <a:pt x="534" y="329"/>
                          <a:pt x="535" y="334"/>
                          <a:pt x="537" y="342"/>
                        </a:cubicBezTo>
                        <a:cubicBezTo>
                          <a:pt x="538" y="347"/>
                          <a:pt x="537" y="350"/>
                          <a:pt x="539" y="355"/>
                        </a:cubicBezTo>
                        <a:cubicBezTo>
                          <a:pt x="541" y="359"/>
                          <a:pt x="546" y="360"/>
                          <a:pt x="548" y="364"/>
                        </a:cubicBezTo>
                        <a:cubicBezTo>
                          <a:pt x="541" y="368"/>
                          <a:pt x="537" y="370"/>
                          <a:pt x="530" y="370"/>
                        </a:cubicBezTo>
                        <a:cubicBezTo>
                          <a:pt x="530" y="371"/>
                          <a:pt x="530" y="371"/>
                          <a:pt x="530" y="371"/>
                        </a:cubicBezTo>
                        <a:cubicBezTo>
                          <a:pt x="531" y="371"/>
                          <a:pt x="531" y="371"/>
                          <a:pt x="532" y="371"/>
                        </a:cubicBezTo>
                        <a:cubicBezTo>
                          <a:pt x="539" y="371"/>
                          <a:pt x="543" y="367"/>
                          <a:pt x="550" y="367"/>
                        </a:cubicBezTo>
                        <a:cubicBezTo>
                          <a:pt x="551" y="367"/>
                          <a:pt x="552" y="368"/>
                          <a:pt x="553" y="368"/>
                        </a:cubicBezTo>
                        <a:cubicBezTo>
                          <a:pt x="555" y="368"/>
                          <a:pt x="556" y="368"/>
                          <a:pt x="557" y="368"/>
                        </a:cubicBezTo>
                        <a:cubicBezTo>
                          <a:pt x="563" y="368"/>
                          <a:pt x="565" y="372"/>
                          <a:pt x="570" y="373"/>
                        </a:cubicBezTo>
                        <a:cubicBezTo>
                          <a:pt x="577" y="375"/>
                          <a:pt x="580" y="378"/>
                          <a:pt x="586" y="381"/>
                        </a:cubicBezTo>
                        <a:cubicBezTo>
                          <a:pt x="589" y="382"/>
                          <a:pt x="591" y="382"/>
                          <a:pt x="593" y="384"/>
                        </a:cubicBezTo>
                        <a:cubicBezTo>
                          <a:pt x="598" y="389"/>
                          <a:pt x="599" y="394"/>
                          <a:pt x="599" y="401"/>
                        </a:cubicBezTo>
                        <a:cubicBezTo>
                          <a:pt x="599" y="410"/>
                          <a:pt x="597" y="417"/>
                          <a:pt x="590" y="424"/>
                        </a:cubicBezTo>
                        <a:cubicBezTo>
                          <a:pt x="586" y="427"/>
                          <a:pt x="583" y="431"/>
                          <a:pt x="578" y="431"/>
                        </a:cubicBezTo>
                        <a:cubicBezTo>
                          <a:pt x="573" y="431"/>
                          <a:pt x="571" y="425"/>
                          <a:pt x="570" y="420"/>
                        </a:cubicBezTo>
                        <a:cubicBezTo>
                          <a:pt x="570" y="416"/>
                          <a:pt x="571" y="413"/>
                          <a:pt x="569" y="410"/>
                        </a:cubicBezTo>
                        <a:cubicBezTo>
                          <a:pt x="568" y="410"/>
                          <a:pt x="568" y="410"/>
                          <a:pt x="568" y="410"/>
                        </a:cubicBezTo>
                        <a:cubicBezTo>
                          <a:pt x="568" y="413"/>
                          <a:pt x="566" y="415"/>
                          <a:pt x="566" y="418"/>
                        </a:cubicBezTo>
                        <a:cubicBezTo>
                          <a:pt x="566" y="424"/>
                          <a:pt x="571" y="427"/>
                          <a:pt x="573" y="432"/>
                        </a:cubicBezTo>
                        <a:cubicBezTo>
                          <a:pt x="572" y="433"/>
                          <a:pt x="571" y="434"/>
                          <a:pt x="569" y="434"/>
                        </a:cubicBezTo>
                        <a:cubicBezTo>
                          <a:pt x="562" y="434"/>
                          <a:pt x="558" y="430"/>
                          <a:pt x="551" y="428"/>
                        </a:cubicBezTo>
                        <a:cubicBezTo>
                          <a:pt x="546" y="426"/>
                          <a:pt x="543" y="424"/>
                          <a:pt x="539" y="421"/>
                        </a:cubicBezTo>
                        <a:cubicBezTo>
                          <a:pt x="537" y="419"/>
                          <a:pt x="538" y="416"/>
                          <a:pt x="536" y="416"/>
                        </a:cubicBezTo>
                        <a:cubicBezTo>
                          <a:pt x="532" y="416"/>
                          <a:pt x="529" y="417"/>
                          <a:pt x="525" y="417"/>
                        </a:cubicBezTo>
                        <a:cubicBezTo>
                          <a:pt x="520" y="417"/>
                          <a:pt x="520" y="417"/>
                          <a:pt x="520" y="417"/>
                        </a:cubicBezTo>
                        <a:cubicBezTo>
                          <a:pt x="491" y="421"/>
                          <a:pt x="491" y="421"/>
                          <a:pt x="491" y="421"/>
                        </a:cubicBezTo>
                        <a:cubicBezTo>
                          <a:pt x="490" y="421"/>
                          <a:pt x="489" y="421"/>
                          <a:pt x="488" y="420"/>
                        </a:cubicBezTo>
                        <a:cubicBezTo>
                          <a:pt x="496" y="414"/>
                          <a:pt x="503" y="414"/>
                          <a:pt x="514" y="413"/>
                        </a:cubicBezTo>
                        <a:cubicBezTo>
                          <a:pt x="519" y="412"/>
                          <a:pt x="522" y="410"/>
                          <a:pt x="527" y="409"/>
                        </a:cubicBezTo>
                        <a:cubicBezTo>
                          <a:pt x="526" y="406"/>
                          <a:pt x="524" y="405"/>
                          <a:pt x="522" y="403"/>
                        </a:cubicBezTo>
                        <a:cubicBezTo>
                          <a:pt x="520" y="402"/>
                          <a:pt x="520" y="399"/>
                          <a:pt x="518" y="399"/>
                        </a:cubicBezTo>
                        <a:cubicBezTo>
                          <a:pt x="516" y="399"/>
                          <a:pt x="516" y="401"/>
                          <a:pt x="515" y="402"/>
                        </a:cubicBezTo>
                        <a:cubicBezTo>
                          <a:pt x="514" y="403"/>
                          <a:pt x="512" y="403"/>
                          <a:pt x="511" y="403"/>
                        </a:cubicBezTo>
                        <a:cubicBezTo>
                          <a:pt x="503" y="403"/>
                          <a:pt x="502" y="394"/>
                          <a:pt x="495" y="392"/>
                        </a:cubicBezTo>
                        <a:cubicBezTo>
                          <a:pt x="494" y="394"/>
                          <a:pt x="494" y="395"/>
                          <a:pt x="493" y="397"/>
                        </a:cubicBezTo>
                        <a:cubicBezTo>
                          <a:pt x="490" y="397"/>
                          <a:pt x="489" y="393"/>
                          <a:pt x="486" y="393"/>
                        </a:cubicBezTo>
                        <a:cubicBezTo>
                          <a:pt x="484" y="393"/>
                          <a:pt x="485" y="396"/>
                          <a:pt x="485" y="397"/>
                        </a:cubicBezTo>
                        <a:cubicBezTo>
                          <a:pt x="484" y="399"/>
                          <a:pt x="483" y="399"/>
                          <a:pt x="482" y="400"/>
                        </a:cubicBezTo>
                        <a:cubicBezTo>
                          <a:pt x="480" y="404"/>
                          <a:pt x="478" y="407"/>
                          <a:pt x="478" y="411"/>
                        </a:cubicBezTo>
                        <a:cubicBezTo>
                          <a:pt x="478" y="416"/>
                          <a:pt x="481" y="418"/>
                          <a:pt x="481" y="422"/>
                        </a:cubicBezTo>
                        <a:cubicBezTo>
                          <a:pt x="483" y="421"/>
                          <a:pt x="484" y="420"/>
                          <a:pt x="486" y="419"/>
                        </a:cubicBezTo>
                        <a:cubicBezTo>
                          <a:pt x="487" y="420"/>
                          <a:pt x="488" y="421"/>
                          <a:pt x="488" y="423"/>
                        </a:cubicBezTo>
                        <a:cubicBezTo>
                          <a:pt x="488" y="423"/>
                          <a:pt x="488" y="423"/>
                          <a:pt x="488" y="423"/>
                        </a:cubicBezTo>
                        <a:cubicBezTo>
                          <a:pt x="483" y="423"/>
                          <a:pt x="480" y="426"/>
                          <a:pt x="475" y="426"/>
                        </a:cubicBezTo>
                        <a:cubicBezTo>
                          <a:pt x="467" y="428"/>
                          <a:pt x="463" y="430"/>
                          <a:pt x="456" y="432"/>
                        </a:cubicBezTo>
                        <a:cubicBezTo>
                          <a:pt x="452" y="434"/>
                          <a:pt x="449" y="433"/>
                          <a:pt x="446" y="435"/>
                        </a:cubicBezTo>
                        <a:cubicBezTo>
                          <a:pt x="442" y="437"/>
                          <a:pt x="441" y="439"/>
                          <a:pt x="437" y="441"/>
                        </a:cubicBezTo>
                        <a:cubicBezTo>
                          <a:pt x="428" y="446"/>
                          <a:pt x="423" y="448"/>
                          <a:pt x="414" y="453"/>
                        </a:cubicBezTo>
                        <a:cubicBezTo>
                          <a:pt x="410" y="455"/>
                          <a:pt x="408" y="457"/>
                          <a:pt x="403" y="459"/>
                        </a:cubicBezTo>
                        <a:cubicBezTo>
                          <a:pt x="400" y="463"/>
                          <a:pt x="398" y="463"/>
                          <a:pt x="394" y="466"/>
                        </a:cubicBezTo>
                        <a:cubicBezTo>
                          <a:pt x="381" y="474"/>
                          <a:pt x="372" y="477"/>
                          <a:pt x="359" y="486"/>
                        </a:cubicBezTo>
                        <a:cubicBezTo>
                          <a:pt x="355" y="488"/>
                          <a:pt x="352" y="489"/>
                          <a:pt x="349" y="491"/>
                        </a:cubicBezTo>
                        <a:cubicBezTo>
                          <a:pt x="338" y="500"/>
                          <a:pt x="333" y="507"/>
                          <a:pt x="321" y="514"/>
                        </a:cubicBezTo>
                        <a:cubicBezTo>
                          <a:pt x="314" y="519"/>
                          <a:pt x="311" y="524"/>
                          <a:pt x="307" y="531"/>
                        </a:cubicBezTo>
                        <a:cubicBezTo>
                          <a:pt x="305" y="535"/>
                          <a:pt x="302" y="537"/>
                          <a:pt x="302" y="541"/>
                        </a:cubicBezTo>
                        <a:cubicBezTo>
                          <a:pt x="302" y="544"/>
                          <a:pt x="305" y="545"/>
                          <a:pt x="305" y="548"/>
                        </a:cubicBezTo>
                        <a:cubicBezTo>
                          <a:pt x="305" y="553"/>
                          <a:pt x="301" y="555"/>
                          <a:pt x="299" y="560"/>
                        </a:cubicBezTo>
                        <a:cubicBezTo>
                          <a:pt x="292" y="572"/>
                          <a:pt x="288" y="579"/>
                          <a:pt x="288" y="592"/>
                        </a:cubicBezTo>
                        <a:cubicBezTo>
                          <a:pt x="288" y="597"/>
                          <a:pt x="288" y="597"/>
                          <a:pt x="288" y="597"/>
                        </a:cubicBezTo>
                        <a:cubicBezTo>
                          <a:pt x="291" y="615"/>
                          <a:pt x="291" y="615"/>
                          <a:pt x="291" y="615"/>
                        </a:cubicBezTo>
                        <a:cubicBezTo>
                          <a:pt x="291" y="618"/>
                          <a:pt x="290" y="620"/>
                          <a:pt x="290" y="623"/>
                        </a:cubicBezTo>
                        <a:cubicBezTo>
                          <a:pt x="290" y="626"/>
                          <a:pt x="290" y="628"/>
                          <a:pt x="290" y="632"/>
                        </a:cubicBezTo>
                        <a:cubicBezTo>
                          <a:pt x="290" y="633"/>
                          <a:pt x="290" y="634"/>
                          <a:pt x="290" y="635"/>
                        </a:cubicBezTo>
                        <a:cubicBezTo>
                          <a:pt x="290" y="641"/>
                          <a:pt x="290" y="641"/>
                          <a:pt x="290" y="641"/>
                        </a:cubicBezTo>
                        <a:cubicBezTo>
                          <a:pt x="290" y="651"/>
                          <a:pt x="288" y="657"/>
                          <a:pt x="285" y="664"/>
                        </a:cubicBezTo>
                        <a:cubicBezTo>
                          <a:pt x="285" y="664"/>
                          <a:pt x="285" y="664"/>
                          <a:pt x="285" y="664"/>
                        </a:cubicBezTo>
                        <a:cubicBezTo>
                          <a:pt x="278" y="660"/>
                          <a:pt x="272" y="662"/>
                          <a:pt x="263" y="660"/>
                        </a:cubicBezTo>
                        <a:cubicBezTo>
                          <a:pt x="258" y="659"/>
                          <a:pt x="255" y="657"/>
                          <a:pt x="249" y="656"/>
                        </a:cubicBezTo>
                        <a:cubicBezTo>
                          <a:pt x="245" y="656"/>
                          <a:pt x="243" y="652"/>
                          <a:pt x="240" y="652"/>
                        </a:cubicBezTo>
                        <a:cubicBezTo>
                          <a:pt x="237" y="652"/>
                          <a:pt x="236" y="656"/>
                          <a:pt x="233" y="656"/>
                        </a:cubicBezTo>
                        <a:cubicBezTo>
                          <a:pt x="230" y="656"/>
                          <a:pt x="228" y="654"/>
                          <a:pt x="225" y="654"/>
                        </a:cubicBezTo>
                        <a:cubicBezTo>
                          <a:pt x="220" y="654"/>
                          <a:pt x="220" y="654"/>
                          <a:pt x="220" y="654"/>
                        </a:cubicBezTo>
                        <a:cubicBezTo>
                          <a:pt x="216" y="654"/>
                          <a:pt x="214" y="653"/>
                          <a:pt x="212" y="655"/>
                        </a:cubicBezTo>
                        <a:cubicBezTo>
                          <a:pt x="211" y="656"/>
                          <a:pt x="211" y="659"/>
                          <a:pt x="209" y="659"/>
                        </a:cubicBezTo>
                        <a:cubicBezTo>
                          <a:pt x="208" y="659"/>
                          <a:pt x="208" y="658"/>
                          <a:pt x="207" y="657"/>
                        </a:cubicBezTo>
                        <a:cubicBezTo>
                          <a:pt x="205" y="660"/>
                          <a:pt x="202" y="660"/>
                          <a:pt x="202" y="663"/>
                        </a:cubicBezTo>
                        <a:cubicBezTo>
                          <a:pt x="202" y="665"/>
                          <a:pt x="203" y="665"/>
                          <a:pt x="203" y="666"/>
                        </a:cubicBezTo>
                        <a:cubicBezTo>
                          <a:pt x="203" y="669"/>
                          <a:pt x="200" y="670"/>
                          <a:pt x="198" y="671"/>
                        </a:cubicBezTo>
                        <a:cubicBezTo>
                          <a:pt x="198" y="673"/>
                          <a:pt x="198" y="674"/>
                          <a:pt x="198" y="677"/>
                        </a:cubicBezTo>
                        <a:cubicBezTo>
                          <a:pt x="198" y="678"/>
                          <a:pt x="198" y="678"/>
                          <a:pt x="198" y="678"/>
                        </a:cubicBezTo>
                        <a:cubicBezTo>
                          <a:pt x="198" y="681"/>
                          <a:pt x="198" y="683"/>
                          <a:pt x="198" y="685"/>
                        </a:cubicBezTo>
                        <a:cubicBezTo>
                          <a:pt x="198" y="689"/>
                          <a:pt x="193" y="690"/>
                          <a:pt x="193" y="694"/>
                        </a:cubicBezTo>
                        <a:cubicBezTo>
                          <a:pt x="193" y="696"/>
                          <a:pt x="195" y="697"/>
                          <a:pt x="195" y="699"/>
                        </a:cubicBezTo>
                        <a:cubicBezTo>
                          <a:pt x="195" y="699"/>
                          <a:pt x="195" y="700"/>
                          <a:pt x="195" y="700"/>
                        </a:cubicBezTo>
                        <a:cubicBezTo>
                          <a:pt x="190" y="701"/>
                          <a:pt x="186" y="700"/>
                          <a:pt x="182" y="703"/>
                        </a:cubicBezTo>
                        <a:cubicBezTo>
                          <a:pt x="179" y="705"/>
                          <a:pt x="179" y="709"/>
                          <a:pt x="176" y="709"/>
                        </a:cubicBezTo>
                        <a:cubicBezTo>
                          <a:pt x="173" y="709"/>
                          <a:pt x="171" y="706"/>
                          <a:pt x="168" y="706"/>
                        </a:cubicBezTo>
                        <a:cubicBezTo>
                          <a:pt x="163" y="698"/>
                          <a:pt x="161" y="693"/>
                          <a:pt x="159" y="685"/>
                        </a:cubicBezTo>
                        <a:cubicBezTo>
                          <a:pt x="158" y="682"/>
                          <a:pt x="157" y="681"/>
                          <a:pt x="157" y="678"/>
                        </a:cubicBezTo>
                        <a:cubicBezTo>
                          <a:pt x="157" y="673"/>
                          <a:pt x="163" y="673"/>
                          <a:pt x="163" y="668"/>
                        </a:cubicBezTo>
                        <a:cubicBezTo>
                          <a:pt x="163" y="664"/>
                          <a:pt x="158" y="662"/>
                          <a:pt x="158" y="658"/>
                        </a:cubicBezTo>
                        <a:cubicBezTo>
                          <a:pt x="158" y="658"/>
                          <a:pt x="158" y="658"/>
                          <a:pt x="157" y="658"/>
                        </a:cubicBezTo>
                        <a:cubicBezTo>
                          <a:pt x="147" y="658"/>
                          <a:pt x="143" y="663"/>
                          <a:pt x="133" y="665"/>
                        </a:cubicBezTo>
                        <a:cubicBezTo>
                          <a:pt x="130" y="665"/>
                          <a:pt x="128" y="664"/>
                          <a:pt x="125" y="665"/>
                        </a:cubicBezTo>
                        <a:cubicBezTo>
                          <a:pt x="123" y="665"/>
                          <a:pt x="123" y="666"/>
                          <a:pt x="122" y="666"/>
                        </a:cubicBezTo>
                        <a:cubicBezTo>
                          <a:pt x="116" y="666"/>
                          <a:pt x="118" y="657"/>
                          <a:pt x="114" y="654"/>
                        </a:cubicBezTo>
                        <a:cubicBezTo>
                          <a:pt x="109" y="650"/>
                          <a:pt x="106" y="647"/>
                          <a:pt x="104" y="641"/>
                        </a:cubicBezTo>
                        <a:cubicBezTo>
                          <a:pt x="103" y="639"/>
                          <a:pt x="104" y="637"/>
                          <a:pt x="103" y="634"/>
                        </a:cubicBezTo>
                        <a:cubicBezTo>
                          <a:pt x="101" y="625"/>
                          <a:pt x="96" y="621"/>
                          <a:pt x="96" y="612"/>
                        </a:cubicBezTo>
                        <a:cubicBezTo>
                          <a:pt x="96" y="608"/>
                          <a:pt x="96" y="608"/>
                          <a:pt x="96" y="608"/>
                        </a:cubicBezTo>
                        <a:cubicBezTo>
                          <a:pt x="96" y="605"/>
                          <a:pt x="97" y="603"/>
                          <a:pt x="96" y="600"/>
                        </a:cubicBezTo>
                        <a:cubicBezTo>
                          <a:pt x="94" y="597"/>
                          <a:pt x="90" y="598"/>
                          <a:pt x="87" y="598"/>
                        </a:cubicBezTo>
                        <a:cubicBezTo>
                          <a:pt x="83" y="598"/>
                          <a:pt x="82" y="603"/>
                          <a:pt x="77" y="603"/>
                        </a:cubicBezTo>
                        <a:cubicBezTo>
                          <a:pt x="72" y="603"/>
                          <a:pt x="68" y="600"/>
                          <a:pt x="64" y="596"/>
                        </a:cubicBezTo>
                        <a:cubicBezTo>
                          <a:pt x="64" y="597"/>
                          <a:pt x="63" y="598"/>
                          <a:pt x="63" y="598"/>
                        </a:cubicBezTo>
                        <a:cubicBezTo>
                          <a:pt x="63" y="603"/>
                          <a:pt x="63" y="606"/>
                          <a:pt x="63" y="611"/>
                        </a:cubicBezTo>
                        <a:cubicBezTo>
                          <a:pt x="65" y="613"/>
                          <a:pt x="65" y="614"/>
                          <a:pt x="67" y="616"/>
                        </a:cubicBezTo>
                        <a:cubicBezTo>
                          <a:pt x="64" y="617"/>
                          <a:pt x="63" y="619"/>
                          <a:pt x="60" y="619"/>
                        </a:cubicBezTo>
                        <a:cubicBezTo>
                          <a:pt x="59" y="619"/>
                          <a:pt x="58" y="617"/>
                          <a:pt x="57" y="617"/>
                        </a:cubicBezTo>
                        <a:cubicBezTo>
                          <a:pt x="40" y="617"/>
                          <a:pt x="40" y="617"/>
                          <a:pt x="40" y="617"/>
                        </a:cubicBezTo>
                        <a:cubicBezTo>
                          <a:pt x="35" y="617"/>
                          <a:pt x="33" y="623"/>
                          <a:pt x="28" y="623"/>
                        </a:cubicBezTo>
                        <a:cubicBezTo>
                          <a:pt x="26" y="623"/>
                          <a:pt x="26" y="623"/>
                          <a:pt x="26" y="623"/>
                        </a:cubicBezTo>
                        <a:cubicBezTo>
                          <a:pt x="26" y="620"/>
                          <a:pt x="24" y="619"/>
                          <a:pt x="24" y="616"/>
                        </a:cubicBezTo>
                        <a:cubicBezTo>
                          <a:pt x="23" y="613"/>
                          <a:pt x="23" y="610"/>
                          <a:pt x="21" y="610"/>
                        </a:cubicBezTo>
                        <a:cubicBezTo>
                          <a:pt x="15" y="610"/>
                          <a:pt x="12" y="612"/>
                          <a:pt x="7" y="612"/>
                        </a:cubicBezTo>
                        <a:cubicBezTo>
                          <a:pt x="7" y="613"/>
                          <a:pt x="7" y="613"/>
                          <a:pt x="7" y="614"/>
                        </a:cubicBezTo>
                        <a:cubicBezTo>
                          <a:pt x="7" y="617"/>
                          <a:pt x="7" y="618"/>
                          <a:pt x="7" y="621"/>
                        </a:cubicBezTo>
                        <a:cubicBezTo>
                          <a:pt x="7" y="622"/>
                          <a:pt x="7" y="623"/>
                          <a:pt x="7" y="624"/>
                        </a:cubicBezTo>
                        <a:cubicBezTo>
                          <a:pt x="2" y="618"/>
                          <a:pt x="0" y="613"/>
                          <a:pt x="0" y="606"/>
                        </a:cubicBezTo>
                        <a:cubicBezTo>
                          <a:pt x="0" y="602"/>
                          <a:pt x="4" y="600"/>
                          <a:pt x="4" y="596"/>
                        </a:cubicBezTo>
                        <a:cubicBezTo>
                          <a:pt x="4" y="595"/>
                          <a:pt x="3" y="594"/>
                          <a:pt x="3" y="592"/>
                        </a:cubicBezTo>
                        <a:cubicBezTo>
                          <a:pt x="3" y="590"/>
                          <a:pt x="3" y="589"/>
                          <a:pt x="3" y="587"/>
                        </a:cubicBezTo>
                        <a:cubicBezTo>
                          <a:pt x="3" y="586"/>
                          <a:pt x="2" y="586"/>
                          <a:pt x="2" y="584"/>
                        </a:cubicBezTo>
                        <a:cubicBezTo>
                          <a:pt x="2" y="583"/>
                          <a:pt x="2" y="582"/>
                          <a:pt x="2" y="580"/>
                        </a:cubicBezTo>
                        <a:cubicBezTo>
                          <a:pt x="8" y="576"/>
                          <a:pt x="14" y="580"/>
                          <a:pt x="21" y="576"/>
                        </a:cubicBezTo>
                        <a:cubicBezTo>
                          <a:pt x="23" y="575"/>
                          <a:pt x="23" y="573"/>
                          <a:pt x="24" y="570"/>
                        </a:cubicBezTo>
                        <a:cubicBezTo>
                          <a:pt x="25" y="568"/>
                          <a:pt x="27" y="567"/>
                          <a:pt x="28" y="564"/>
                        </a:cubicBezTo>
                        <a:cubicBezTo>
                          <a:pt x="28" y="562"/>
                          <a:pt x="29" y="562"/>
                          <a:pt x="29" y="560"/>
                        </a:cubicBezTo>
                        <a:cubicBezTo>
                          <a:pt x="29" y="559"/>
                          <a:pt x="29" y="559"/>
                          <a:pt x="29" y="558"/>
                        </a:cubicBezTo>
                        <a:cubicBezTo>
                          <a:pt x="29" y="558"/>
                          <a:pt x="29" y="557"/>
                          <a:pt x="29" y="556"/>
                        </a:cubicBezTo>
                        <a:cubicBezTo>
                          <a:pt x="29" y="554"/>
                          <a:pt x="32" y="554"/>
                          <a:pt x="32" y="551"/>
                        </a:cubicBezTo>
                        <a:cubicBezTo>
                          <a:pt x="32" y="549"/>
                          <a:pt x="34" y="547"/>
                          <a:pt x="34" y="544"/>
                        </a:cubicBezTo>
                        <a:cubicBezTo>
                          <a:pt x="34" y="538"/>
                          <a:pt x="34" y="538"/>
                          <a:pt x="34" y="538"/>
                        </a:cubicBezTo>
                        <a:cubicBezTo>
                          <a:pt x="34" y="535"/>
                          <a:pt x="34" y="534"/>
                          <a:pt x="35" y="531"/>
                        </a:cubicBezTo>
                        <a:cubicBezTo>
                          <a:pt x="35" y="528"/>
                          <a:pt x="35" y="528"/>
                          <a:pt x="35" y="528"/>
                        </a:cubicBezTo>
                        <a:cubicBezTo>
                          <a:pt x="35" y="526"/>
                          <a:pt x="35" y="525"/>
                          <a:pt x="35" y="523"/>
                        </a:cubicBezTo>
                        <a:cubicBezTo>
                          <a:pt x="35" y="513"/>
                          <a:pt x="35" y="513"/>
                          <a:pt x="35" y="513"/>
                        </a:cubicBezTo>
                        <a:cubicBezTo>
                          <a:pt x="35" y="508"/>
                          <a:pt x="30" y="507"/>
                          <a:pt x="30" y="502"/>
                        </a:cubicBezTo>
                        <a:cubicBezTo>
                          <a:pt x="30" y="501"/>
                          <a:pt x="32" y="501"/>
                          <a:pt x="33" y="500"/>
                        </a:cubicBezTo>
                        <a:cubicBezTo>
                          <a:pt x="36" y="495"/>
                          <a:pt x="37" y="492"/>
                          <a:pt x="40" y="488"/>
                        </a:cubicBezTo>
                        <a:cubicBezTo>
                          <a:pt x="41" y="486"/>
                          <a:pt x="42" y="486"/>
                          <a:pt x="43" y="485"/>
                        </a:cubicBezTo>
                        <a:cubicBezTo>
                          <a:pt x="44" y="482"/>
                          <a:pt x="45" y="480"/>
                          <a:pt x="46" y="477"/>
                        </a:cubicBezTo>
                        <a:cubicBezTo>
                          <a:pt x="46" y="475"/>
                          <a:pt x="48" y="475"/>
                          <a:pt x="49" y="474"/>
                        </a:cubicBezTo>
                        <a:cubicBezTo>
                          <a:pt x="50" y="471"/>
                          <a:pt x="51" y="469"/>
                          <a:pt x="53" y="469"/>
                        </a:cubicBezTo>
                        <a:cubicBezTo>
                          <a:pt x="53" y="466"/>
                          <a:pt x="55" y="463"/>
                          <a:pt x="57" y="462"/>
                        </a:cubicBezTo>
                        <a:cubicBezTo>
                          <a:pt x="57" y="461"/>
                          <a:pt x="56" y="461"/>
                          <a:pt x="56" y="459"/>
                        </a:cubicBezTo>
                        <a:cubicBezTo>
                          <a:pt x="56" y="458"/>
                          <a:pt x="57" y="457"/>
                          <a:pt x="57" y="455"/>
                        </a:cubicBezTo>
                        <a:cubicBezTo>
                          <a:pt x="57" y="452"/>
                          <a:pt x="56" y="451"/>
                          <a:pt x="56" y="447"/>
                        </a:cubicBezTo>
                        <a:cubicBezTo>
                          <a:pt x="56" y="447"/>
                          <a:pt x="56" y="447"/>
                          <a:pt x="56" y="447"/>
                        </a:cubicBezTo>
                        <a:cubicBezTo>
                          <a:pt x="59" y="444"/>
                          <a:pt x="62" y="443"/>
                          <a:pt x="64" y="438"/>
                        </a:cubicBezTo>
                        <a:cubicBezTo>
                          <a:pt x="65" y="436"/>
                          <a:pt x="66" y="433"/>
                          <a:pt x="69" y="432"/>
                        </a:cubicBezTo>
                        <a:cubicBezTo>
                          <a:pt x="71" y="432"/>
                          <a:pt x="71" y="429"/>
                          <a:pt x="73" y="428"/>
                        </a:cubicBezTo>
                        <a:cubicBezTo>
                          <a:pt x="74" y="427"/>
                          <a:pt x="75" y="428"/>
                          <a:pt x="76" y="426"/>
                        </a:cubicBezTo>
                        <a:cubicBezTo>
                          <a:pt x="79" y="423"/>
                          <a:pt x="79" y="418"/>
                          <a:pt x="83" y="418"/>
                        </a:cubicBezTo>
                        <a:cubicBezTo>
                          <a:pt x="83" y="418"/>
                          <a:pt x="84" y="419"/>
                          <a:pt x="84" y="419"/>
                        </a:cubicBezTo>
                        <a:cubicBezTo>
                          <a:pt x="86" y="419"/>
                          <a:pt x="85" y="417"/>
                          <a:pt x="86" y="416"/>
                        </a:cubicBezTo>
                        <a:cubicBezTo>
                          <a:pt x="87" y="414"/>
                          <a:pt x="89" y="414"/>
                          <a:pt x="91" y="412"/>
                        </a:cubicBezTo>
                        <a:cubicBezTo>
                          <a:pt x="93" y="409"/>
                          <a:pt x="96" y="409"/>
                          <a:pt x="98" y="406"/>
                        </a:cubicBezTo>
                        <a:cubicBezTo>
                          <a:pt x="101" y="404"/>
                          <a:pt x="100" y="400"/>
                          <a:pt x="102" y="398"/>
                        </a:cubicBezTo>
                        <a:cubicBezTo>
                          <a:pt x="104" y="396"/>
                          <a:pt x="107" y="395"/>
                          <a:pt x="107" y="392"/>
                        </a:cubicBezTo>
                        <a:cubicBezTo>
                          <a:pt x="107" y="388"/>
                          <a:pt x="107" y="388"/>
                          <a:pt x="107" y="388"/>
                        </a:cubicBezTo>
                        <a:cubicBezTo>
                          <a:pt x="107" y="384"/>
                          <a:pt x="112" y="384"/>
                          <a:pt x="115" y="382"/>
                        </a:cubicBezTo>
                        <a:cubicBezTo>
                          <a:pt x="118" y="380"/>
                          <a:pt x="118" y="378"/>
                          <a:pt x="118" y="375"/>
                        </a:cubicBezTo>
                        <a:cubicBezTo>
                          <a:pt x="118" y="372"/>
                          <a:pt x="117" y="371"/>
                          <a:pt x="117" y="368"/>
                        </a:cubicBezTo>
                        <a:cubicBezTo>
                          <a:pt x="117" y="366"/>
                          <a:pt x="121" y="366"/>
                          <a:pt x="123" y="364"/>
                        </a:cubicBezTo>
                        <a:cubicBezTo>
                          <a:pt x="125" y="363"/>
                          <a:pt x="125" y="361"/>
                          <a:pt x="127" y="360"/>
                        </a:cubicBezTo>
                        <a:cubicBezTo>
                          <a:pt x="131" y="358"/>
                          <a:pt x="134" y="358"/>
                          <a:pt x="136" y="354"/>
                        </a:cubicBezTo>
                        <a:cubicBezTo>
                          <a:pt x="137" y="352"/>
                          <a:pt x="137" y="350"/>
                          <a:pt x="138" y="349"/>
                        </a:cubicBezTo>
                        <a:cubicBezTo>
                          <a:pt x="141" y="345"/>
                          <a:pt x="145" y="346"/>
                          <a:pt x="150" y="345"/>
                        </a:cubicBezTo>
                        <a:cubicBezTo>
                          <a:pt x="152" y="345"/>
                          <a:pt x="153" y="343"/>
                          <a:pt x="154" y="343"/>
                        </a:cubicBezTo>
                        <a:cubicBezTo>
                          <a:pt x="157" y="343"/>
                          <a:pt x="157" y="346"/>
                          <a:pt x="160" y="346"/>
                        </a:cubicBezTo>
                        <a:cubicBezTo>
                          <a:pt x="164" y="346"/>
                          <a:pt x="164" y="341"/>
                          <a:pt x="168" y="339"/>
                        </a:cubicBezTo>
                        <a:cubicBezTo>
                          <a:pt x="171" y="337"/>
                          <a:pt x="173" y="337"/>
                          <a:pt x="175" y="334"/>
                        </a:cubicBezTo>
                        <a:cubicBezTo>
                          <a:pt x="177" y="333"/>
                          <a:pt x="176" y="331"/>
                          <a:pt x="178" y="330"/>
                        </a:cubicBezTo>
                        <a:cubicBezTo>
                          <a:pt x="179" y="329"/>
                          <a:pt x="181" y="330"/>
                          <a:pt x="182" y="329"/>
                        </a:cubicBezTo>
                        <a:cubicBezTo>
                          <a:pt x="184" y="328"/>
                          <a:pt x="184" y="325"/>
                          <a:pt x="187" y="325"/>
                        </a:cubicBezTo>
                        <a:cubicBezTo>
                          <a:pt x="189" y="325"/>
                          <a:pt x="190" y="327"/>
                          <a:pt x="192" y="327"/>
                        </a:cubicBezTo>
                        <a:cubicBezTo>
                          <a:pt x="192" y="327"/>
                          <a:pt x="193" y="326"/>
                          <a:pt x="193" y="326"/>
                        </a:cubicBezTo>
                        <a:cubicBezTo>
                          <a:pt x="196" y="326"/>
                          <a:pt x="196" y="330"/>
                          <a:pt x="198" y="330"/>
                        </a:cubicBezTo>
                        <a:cubicBezTo>
                          <a:pt x="201" y="330"/>
                          <a:pt x="201" y="326"/>
                          <a:pt x="202" y="324"/>
                        </a:cubicBezTo>
                        <a:cubicBezTo>
                          <a:pt x="203" y="322"/>
                          <a:pt x="205" y="321"/>
                          <a:pt x="205" y="319"/>
                        </a:cubicBezTo>
                        <a:cubicBezTo>
                          <a:pt x="206" y="317"/>
                          <a:pt x="206" y="315"/>
                          <a:pt x="208" y="313"/>
                        </a:cubicBezTo>
                        <a:cubicBezTo>
                          <a:pt x="211" y="310"/>
                          <a:pt x="216" y="310"/>
                          <a:pt x="216" y="305"/>
                        </a:cubicBezTo>
                        <a:cubicBezTo>
                          <a:pt x="217" y="305"/>
                          <a:pt x="217" y="305"/>
                          <a:pt x="217" y="305"/>
                        </a:cubicBezTo>
                        <a:cubicBezTo>
                          <a:pt x="218" y="305"/>
                          <a:pt x="219" y="305"/>
                          <a:pt x="220" y="305"/>
                        </a:cubicBezTo>
                        <a:cubicBezTo>
                          <a:pt x="223" y="305"/>
                          <a:pt x="224" y="301"/>
                          <a:pt x="227" y="301"/>
                        </a:cubicBezTo>
                        <a:cubicBezTo>
                          <a:pt x="229" y="301"/>
                          <a:pt x="229" y="301"/>
                          <a:pt x="230" y="301"/>
                        </a:cubicBezTo>
                        <a:cubicBezTo>
                          <a:pt x="236" y="301"/>
                          <a:pt x="237" y="296"/>
                          <a:pt x="242" y="294"/>
                        </a:cubicBezTo>
                        <a:cubicBezTo>
                          <a:pt x="242" y="293"/>
                          <a:pt x="242" y="293"/>
                          <a:pt x="242" y="292"/>
                        </a:cubicBezTo>
                        <a:cubicBezTo>
                          <a:pt x="242" y="289"/>
                          <a:pt x="244" y="287"/>
                          <a:pt x="247" y="285"/>
                        </a:cubicBezTo>
                        <a:cubicBezTo>
                          <a:pt x="249" y="283"/>
                          <a:pt x="250" y="280"/>
                          <a:pt x="252" y="280"/>
                        </a:cubicBezTo>
                        <a:cubicBezTo>
                          <a:pt x="254" y="280"/>
                          <a:pt x="255" y="283"/>
                          <a:pt x="255" y="285"/>
                        </a:cubicBezTo>
                        <a:cubicBezTo>
                          <a:pt x="260" y="284"/>
                          <a:pt x="262" y="279"/>
                          <a:pt x="264" y="274"/>
                        </a:cubicBezTo>
                        <a:cubicBezTo>
                          <a:pt x="266" y="272"/>
                          <a:pt x="269" y="272"/>
                          <a:pt x="269" y="269"/>
                        </a:cubicBezTo>
                        <a:cubicBezTo>
                          <a:pt x="269" y="268"/>
                          <a:pt x="268" y="268"/>
                          <a:pt x="268" y="267"/>
                        </a:cubicBezTo>
                        <a:cubicBezTo>
                          <a:pt x="268" y="262"/>
                          <a:pt x="272" y="260"/>
                          <a:pt x="275" y="258"/>
                        </a:cubicBezTo>
                        <a:cubicBezTo>
                          <a:pt x="278" y="257"/>
                          <a:pt x="278" y="254"/>
                          <a:pt x="281" y="254"/>
                        </a:cubicBezTo>
                        <a:cubicBezTo>
                          <a:pt x="282" y="254"/>
                          <a:pt x="282" y="255"/>
                          <a:pt x="283" y="255"/>
                        </a:cubicBezTo>
                        <a:cubicBezTo>
                          <a:pt x="286" y="255"/>
                          <a:pt x="287" y="251"/>
                          <a:pt x="290" y="251"/>
                        </a:cubicBezTo>
                        <a:cubicBezTo>
                          <a:pt x="297" y="248"/>
                          <a:pt x="299" y="241"/>
                          <a:pt x="302" y="234"/>
                        </a:cubicBezTo>
                        <a:cubicBezTo>
                          <a:pt x="304" y="231"/>
                          <a:pt x="306" y="231"/>
                          <a:pt x="309" y="229"/>
                        </a:cubicBezTo>
                        <a:cubicBezTo>
                          <a:pt x="311" y="227"/>
                          <a:pt x="311" y="223"/>
                          <a:pt x="314" y="223"/>
                        </a:cubicBezTo>
                        <a:cubicBezTo>
                          <a:pt x="315" y="223"/>
                          <a:pt x="315" y="224"/>
                          <a:pt x="316" y="224"/>
                        </a:cubicBezTo>
                        <a:cubicBezTo>
                          <a:pt x="318" y="224"/>
                          <a:pt x="320" y="222"/>
                          <a:pt x="322" y="222"/>
                        </a:cubicBezTo>
                        <a:cubicBezTo>
                          <a:pt x="323" y="222"/>
                          <a:pt x="323" y="224"/>
                          <a:pt x="324" y="225"/>
                        </a:cubicBezTo>
                        <a:cubicBezTo>
                          <a:pt x="327" y="223"/>
                          <a:pt x="330" y="222"/>
                          <a:pt x="332" y="219"/>
                        </a:cubicBezTo>
                        <a:cubicBezTo>
                          <a:pt x="333" y="217"/>
                          <a:pt x="333" y="214"/>
                          <a:pt x="335" y="214"/>
                        </a:cubicBezTo>
                        <a:cubicBezTo>
                          <a:pt x="335" y="214"/>
                          <a:pt x="336" y="215"/>
                          <a:pt x="336" y="215"/>
                        </a:cubicBezTo>
                        <a:cubicBezTo>
                          <a:pt x="339" y="215"/>
                          <a:pt x="338" y="210"/>
                          <a:pt x="340" y="208"/>
                        </a:cubicBezTo>
                        <a:cubicBezTo>
                          <a:pt x="341" y="205"/>
                          <a:pt x="343" y="203"/>
                          <a:pt x="343" y="200"/>
                        </a:cubicBezTo>
                        <a:cubicBezTo>
                          <a:pt x="343" y="193"/>
                          <a:pt x="349" y="189"/>
                          <a:pt x="355" y="187"/>
                        </a:cubicBezTo>
                        <a:cubicBezTo>
                          <a:pt x="357" y="187"/>
                          <a:pt x="358" y="184"/>
                          <a:pt x="360" y="184"/>
                        </a:cubicBezTo>
                        <a:cubicBezTo>
                          <a:pt x="364" y="184"/>
                          <a:pt x="366" y="184"/>
                          <a:pt x="369" y="183"/>
                        </a:cubicBezTo>
                        <a:cubicBezTo>
                          <a:pt x="372" y="182"/>
                          <a:pt x="374" y="182"/>
                          <a:pt x="377" y="182"/>
                        </a:cubicBezTo>
                        <a:cubicBezTo>
                          <a:pt x="378" y="182"/>
                          <a:pt x="379" y="183"/>
                          <a:pt x="380" y="183"/>
                        </a:cubicBezTo>
                        <a:cubicBezTo>
                          <a:pt x="387" y="183"/>
                          <a:pt x="394" y="181"/>
                          <a:pt x="395" y="174"/>
                        </a:cubicBezTo>
                        <a:cubicBezTo>
                          <a:pt x="396" y="174"/>
                          <a:pt x="396" y="174"/>
                          <a:pt x="396" y="174"/>
                        </a:cubicBezTo>
                        <a:cubicBezTo>
                          <a:pt x="398" y="174"/>
                          <a:pt x="399" y="175"/>
                          <a:pt x="401" y="175"/>
                        </a:cubicBezTo>
                        <a:cubicBezTo>
                          <a:pt x="407" y="175"/>
                          <a:pt x="406" y="168"/>
                          <a:pt x="410" y="164"/>
                        </a:cubicBezTo>
                        <a:cubicBezTo>
                          <a:pt x="411" y="162"/>
                          <a:pt x="413" y="163"/>
                          <a:pt x="415" y="161"/>
                        </a:cubicBezTo>
                        <a:cubicBezTo>
                          <a:pt x="417" y="160"/>
                          <a:pt x="418" y="157"/>
                          <a:pt x="421" y="157"/>
                        </a:cubicBezTo>
                        <a:cubicBezTo>
                          <a:pt x="425" y="157"/>
                          <a:pt x="427" y="156"/>
                          <a:pt x="430" y="155"/>
                        </a:cubicBezTo>
                        <a:cubicBezTo>
                          <a:pt x="432" y="154"/>
                          <a:pt x="434" y="154"/>
                          <a:pt x="435" y="153"/>
                        </a:cubicBezTo>
                        <a:cubicBezTo>
                          <a:pt x="437" y="148"/>
                          <a:pt x="438" y="145"/>
                          <a:pt x="441" y="140"/>
                        </a:cubicBezTo>
                        <a:cubicBezTo>
                          <a:pt x="443" y="138"/>
                          <a:pt x="446" y="138"/>
                          <a:pt x="448" y="136"/>
                        </a:cubicBezTo>
                        <a:cubicBezTo>
                          <a:pt x="450" y="134"/>
                          <a:pt x="450" y="131"/>
                          <a:pt x="450" y="128"/>
                        </a:cubicBezTo>
                        <a:cubicBezTo>
                          <a:pt x="451" y="125"/>
                          <a:pt x="454" y="124"/>
                          <a:pt x="456" y="123"/>
                        </a:cubicBezTo>
                        <a:cubicBezTo>
                          <a:pt x="458" y="122"/>
                          <a:pt x="457" y="120"/>
                          <a:pt x="458" y="118"/>
                        </a:cubicBezTo>
                        <a:cubicBezTo>
                          <a:pt x="460" y="117"/>
                          <a:pt x="462" y="118"/>
                          <a:pt x="464" y="117"/>
                        </a:cubicBezTo>
                        <a:cubicBezTo>
                          <a:pt x="467" y="116"/>
                          <a:pt x="469" y="114"/>
                          <a:pt x="471" y="111"/>
                        </a:cubicBezTo>
                        <a:cubicBezTo>
                          <a:pt x="474" y="107"/>
                          <a:pt x="475" y="105"/>
                          <a:pt x="479" y="102"/>
                        </a:cubicBezTo>
                        <a:cubicBezTo>
                          <a:pt x="481" y="102"/>
                          <a:pt x="481" y="100"/>
                          <a:pt x="483" y="100"/>
                        </a:cubicBezTo>
                        <a:cubicBezTo>
                          <a:pt x="484" y="100"/>
                          <a:pt x="484" y="101"/>
                          <a:pt x="485" y="101"/>
                        </a:cubicBezTo>
                        <a:cubicBezTo>
                          <a:pt x="489" y="101"/>
                          <a:pt x="490" y="96"/>
                          <a:pt x="491" y="91"/>
                        </a:cubicBezTo>
                        <a:cubicBezTo>
                          <a:pt x="493" y="86"/>
                          <a:pt x="496" y="85"/>
                          <a:pt x="496" y="80"/>
                        </a:cubicBezTo>
                        <a:cubicBezTo>
                          <a:pt x="496" y="80"/>
                          <a:pt x="496" y="80"/>
                          <a:pt x="496" y="80"/>
                        </a:cubicBezTo>
                        <a:cubicBezTo>
                          <a:pt x="497" y="79"/>
                          <a:pt x="497" y="78"/>
                          <a:pt x="498" y="77"/>
                        </a:cubicBezTo>
                        <a:cubicBezTo>
                          <a:pt x="498" y="77"/>
                          <a:pt x="499" y="77"/>
                          <a:pt x="500" y="77"/>
                        </a:cubicBezTo>
                        <a:cubicBezTo>
                          <a:pt x="502" y="77"/>
                          <a:pt x="502" y="75"/>
                          <a:pt x="503" y="74"/>
                        </a:cubicBezTo>
                        <a:cubicBezTo>
                          <a:pt x="505" y="71"/>
                          <a:pt x="507" y="69"/>
                          <a:pt x="510" y="67"/>
                        </a:cubicBezTo>
                        <a:cubicBezTo>
                          <a:pt x="514" y="64"/>
                          <a:pt x="519" y="64"/>
                          <a:pt x="519" y="59"/>
                        </a:cubicBezTo>
                        <a:cubicBezTo>
                          <a:pt x="519" y="58"/>
                          <a:pt x="518" y="57"/>
                          <a:pt x="518" y="56"/>
                        </a:cubicBezTo>
                        <a:cubicBezTo>
                          <a:pt x="518" y="53"/>
                          <a:pt x="520" y="52"/>
                          <a:pt x="520" y="49"/>
                        </a:cubicBezTo>
                        <a:cubicBezTo>
                          <a:pt x="521" y="45"/>
                          <a:pt x="520" y="39"/>
                          <a:pt x="525" y="39"/>
                        </a:cubicBezTo>
                        <a:cubicBezTo>
                          <a:pt x="527" y="39"/>
                          <a:pt x="527" y="40"/>
                          <a:pt x="528" y="41"/>
                        </a:cubicBezTo>
                        <a:cubicBezTo>
                          <a:pt x="531" y="42"/>
                          <a:pt x="533" y="41"/>
                          <a:pt x="535" y="41"/>
                        </a:cubicBezTo>
                        <a:cubicBezTo>
                          <a:pt x="535" y="41"/>
                          <a:pt x="535" y="41"/>
                          <a:pt x="535" y="41"/>
                        </a:cubicBezTo>
                        <a:cubicBezTo>
                          <a:pt x="535" y="42"/>
                          <a:pt x="535" y="42"/>
                          <a:pt x="535" y="42"/>
                        </a:cubicBezTo>
                        <a:cubicBezTo>
                          <a:pt x="535" y="45"/>
                          <a:pt x="536" y="47"/>
                          <a:pt x="536" y="50"/>
                        </a:cubicBezTo>
                        <a:cubicBezTo>
                          <a:pt x="536" y="52"/>
                          <a:pt x="535" y="56"/>
                          <a:pt x="538" y="56"/>
                        </a:cubicBezTo>
                        <a:cubicBezTo>
                          <a:pt x="541" y="56"/>
                          <a:pt x="542" y="55"/>
                          <a:pt x="545" y="54"/>
                        </a:cubicBezTo>
                        <a:cubicBezTo>
                          <a:pt x="545" y="56"/>
                          <a:pt x="546" y="58"/>
                          <a:pt x="547" y="59"/>
                        </a:cubicBezTo>
                        <a:cubicBezTo>
                          <a:pt x="549" y="59"/>
                          <a:pt x="549" y="59"/>
                          <a:pt x="549" y="59"/>
                        </a:cubicBezTo>
                        <a:cubicBezTo>
                          <a:pt x="551" y="59"/>
                          <a:pt x="551" y="60"/>
                          <a:pt x="551" y="62"/>
                        </a:cubicBezTo>
                        <a:cubicBezTo>
                          <a:pt x="551" y="67"/>
                          <a:pt x="551" y="67"/>
                          <a:pt x="551" y="67"/>
                        </a:cubicBezTo>
                        <a:cubicBezTo>
                          <a:pt x="551" y="70"/>
                          <a:pt x="552" y="71"/>
                          <a:pt x="552" y="74"/>
                        </a:cubicBezTo>
                        <a:cubicBezTo>
                          <a:pt x="554" y="74"/>
                          <a:pt x="556" y="74"/>
                          <a:pt x="556" y="76"/>
                        </a:cubicBezTo>
                        <a:cubicBezTo>
                          <a:pt x="556" y="78"/>
                          <a:pt x="554" y="79"/>
                          <a:pt x="554" y="82"/>
                        </a:cubicBezTo>
                        <a:cubicBezTo>
                          <a:pt x="554" y="84"/>
                          <a:pt x="556" y="87"/>
                          <a:pt x="558" y="87"/>
                        </a:cubicBezTo>
                        <a:cubicBezTo>
                          <a:pt x="560" y="87"/>
                          <a:pt x="561" y="85"/>
                          <a:pt x="563" y="85"/>
                        </a:cubicBezTo>
                        <a:cubicBezTo>
                          <a:pt x="566" y="85"/>
                          <a:pt x="565" y="89"/>
                          <a:pt x="566" y="91"/>
                        </a:cubicBezTo>
                        <a:cubicBezTo>
                          <a:pt x="567" y="93"/>
                          <a:pt x="569" y="93"/>
                          <a:pt x="571" y="95"/>
                        </a:cubicBezTo>
                        <a:cubicBezTo>
                          <a:pt x="571" y="97"/>
                          <a:pt x="571" y="98"/>
                          <a:pt x="572" y="100"/>
                        </a:cubicBezTo>
                        <a:cubicBezTo>
                          <a:pt x="573" y="102"/>
                          <a:pt x="576" y="101"/>
                          <a:pt x="576" y="104"/>
                        </a:cubicBezTo>
                        <a:cubicBezTo>
                          <a:pt x="576" y="107"/>
                          <a:pt x="574" y="109"/>
                          <a:pt x="574" y="112"/>
                        </a:cubicBezTo>
                        <a:cubicBezTo>
                          <a:pt x="574" y="114"/>
                          <a:pt x="577" y="115"/>
                          <a:pt x="578" y="117"/>
                        </a:cubicBezTo>
                        <a:cubicBezTo>
                          <a:pt x="579" y="120"/>
                          <a:pt x="577" y="126"/>
                          <a:pt x="581" y="126"/>
                        </a:cubicBezTo>
                        <a:cubicBezTo>
                          <a:pt x="587" y="126"/>
                          <a:pt x="588" y="120"/>
                          <a:pt x="592" y="116"/>
                        </a:cubicBezTo>
                        <a:cubicBezTo>
                          <a:pt x="595" y="113"/>
                          <a:pt x="600" y="117"/>
                          <a:pt x="603" y="114"/>
                        </a:cubicBezTo>
                        <a:cubicBezTo>
                          <a:pt x="604" y="113"/>
                          <a:pt x="604" y="111"/>
                          <a:pt x="605" y="110"/>
                        </a:cubicBezTo>
                        <a:cubicBezTo>
                          <a:pt x="608" y="108"/>
                          <a:pt x="610" y="109"/>
                          <a:pt x="612" y="107"/>
                        </a:cubicBezTo>
                        <a:cubicBezTo>
                          <a:pt x="613" y="105"/>
                          <a:pt x="612" y="104"/>
                          <a:pt x="613" y="102"/>
                        </a:cubicBezTo>
                        <a:cubicBezTo>
                          <a:pt x="615" y="99"/>
                          <a:pt x="617" y="98"/>
                          <a:pt x="617" y="95"/>
                        </a:cubicBezTo>
                        <a:cubicBezTo>
                          <a:pt x="617" y="92"/>
                          <a:pt x="614" y="91"/>
                          <a:pt x="614" y="88"/>
                        </a:cubicBezTo>
                        <a:cubicBezTo>
                          <a:pt x="614" y="85"/>
                          <a:pt x="617" y="85"/>
                          <a:pt x="620" y="83"/>
                        </a:cubicBezTo>
                        <a:cubicBezTo>
                          <a:pt x="624" y="81"/>
                          <a:pt x="626" y="79"/>
                          <a:pt x="626" y="75"/>
                        </a:cubicBezTo>
                        <a:cubicBezTo>
                          <a:pt x="633" y="75"/>
                          <a:pt x="635" y="69"/>
                          <a:pt x="641" y="67"/>
                        </a:cubicBezTo>
                        <a:cubicBezTo>
                          <a:pt x="645" y="66"/>
                          <a:pt x="648" y="64"/>
                          <a:pt x="652" y="61"/>
                        </a:cubicBezTo>
                        <a:cubicBezTo>
                          <a:pt x="653" y="59"/>
                          <a:pt x="656" y="59"/>
                          <a:pt x="656" y="57"/>
                        </a:cubicBezTo>
                        <a:cubicBezTo>
                          <a:pt x="656" y="53"/>
                          <a:pt x="654" y="51"/>
                          <a:pt x="654" y="48"/>
                        </a:cubicBezTo>
                        <a:cubicBezTo>
                          <a:pt x="654" y="47"/>
                          <a:pt x="655" y="46"/>
                          <a:pt x="655" y="45"/>
                        </a:cubicBezTo>
                        <a:cubicBezTo>
                          <a:pt x="658" y="42"/>
                          <a:pt x="657" y="39"/>
                          <a:pt x="660" y="36"/>
                        </a:cubicBezTo>
                        <a:cubicBezTo>
                          <a:pt x="661" y="34"/>
                          <a:pt x="663" y="35"/>
                          <a:pt x="665" y="34"/>
                        </a:cubicBezTo>
                        <a:cubicBezTo>
                          <a:pt x="668" y="33"/>
                          <a:pt x="668" y="30"/>
                          <a:pt x="669" y="28"/>
                        </a:cubicBezTo>
                        <a:cubicBezTo>
                          <a:pt x="671" y="26"/>
                          <a:pt x="674" y="26"/>
                          <a:pt x="676" y="23"/>
                        </a:cubicBezTo>
                        <a:cubicBezTo>
                          <a:pt x="677" y="22"/>
                          <a:pt x="677" y="21"/>
                          <a:pt x="678" y="21"/>
                        </a:cubicBezTo>
                        <a:cubicBezTo>
                          <a:pt x="679" y="21"/>
                          <a:pt x="679" y="22"/>
                          <a:pt x="680" y="22"/>
                        </a:cubicBezTo>
                        <a:cubicBezTo>
                          <a:pt x="683" y="22"/>
                          <a:pt x="684" y="18"/>
                          <a:pt x="686" y="16"/>
                        </a:cubicBezTo>
                        <a:cubicBezTo>
                          <a:pt x="688" y="14"/>
                          <a:pt x="690" y="14"/>
                          <a:pt x="692" y="12"/>
                        </a:cubicBezTo>
                        <a:cubicBezTo>
                          <a:pt x="695" y="10"/>
                          <a:pt x="693" y="7"/>
                          <a:pt x="695" y="4"/>
                        </a:cubicBezTo>
                        <a:cubicBezTo>
                          <a:pt x="696" y="2"/>
                          <a:pt x="699" y="1"/>
                          <a:pt x="702" y="0"/>
                        </a:cubicBezTo>
                        <a:cubicBezTo>
                          <a:pt x="703" y="2"/>
                          <a:pt x="704" y="3"/>
                          <a:pt x="705" y="5"/>
                        </a:cubicBezTo>
                        <a:cubicBezTo>
                          <a:pt x="705" y="6"/>
                          <a:pt x="705" y="9"/>
                          <a:pt x="707" y="9"/>
                        </a:cubicBezTo>
                        <a:cubicBezTo>
                          <a:pt x="710" y="9"/>
                          <a:pt x="710" y="6"/>
                          <a:pt x="712" y="5"/>
                        </a:cubicBezTo>
                        <a:cubicBezTo>
                          <a:pt x="716" y="4"/>
                          <a:pt x="718" y="4"/>
                          <a:pt x="723" y="4"/>
                        </a:cubicBezTo>
                        <a:cubicBezTo>
                          <a:pt x="726" y="3"/>
                          <a:pt x="727" y="2"/>
                          <a:pt x="731" y="2"/>
                        </a:cubicBezTo>
                        <a:cubicBezTo>
                          <a:pt x="734" y="2"/>
                          <a:pt x="735" y="4"/>
                          <a:pt x="739" y="4"/>
                        </a:cubicBezTo>
                        <a:cubicBezTo>
                          <a:pt x="741" y="4"/>
                          <a:pt x="742" y="4"/>
                          <a:pt x="744" y="4"/>
                        </a:cubicBezTo>
                        <a:cubicBezTo>
                          <a:pt x="748" y="4"/>
                          <a:pt x="748" y="8"/>
                          <a:pt x="750" y="1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61" name="Google Shape;61;p4"/>
                  <p:cNvSpPr/>
                  <p:nvPr/>
                </p:nvSpPr>
                <p:spPr>
                  <a:xfrm>
                    <a:off x="4733925" y="3662363"/>
                    <a:ext cx="701676" cy="896938"/>
                  </a:xfrm>
                  <a:custGeom>
                    <a:avLst/>
                    <a:gdLst/>
                    <a:ahLst/>
                    <a:cxnLst/>
                    <a:rect l="l" t="t" r="r" b="b"/>
                    <a:pathLst>
                      <a:path w="481" h="616" extrusionOk="0">
                        <a:moveTo>
                          <a:pt x="27" y="80"/>
                        </a:moveTo>
                        <a:cubicBezTo>
                          <a:pt x="27" y="80"/>
                          <a:pt x="27" y="81"/>
                          <a:pt x="28" y="81"/>
                        </a:cubicBezTo>
                        <a:cubicBezTo>
                          <a:pt x="31" y="81"/>
                          <a:pt x="33" y="80"/>
                          <a:pt x="35" y="82"/>
                        </a:cubicBezTo>
                        <a:cubicBezTo>
                          <a:pt x="36" y="78"/>
                          <a:pt x="37" y="75"/>
                          <a:pt x="40" y="73"/>
                        </a:cubicBezTo>
                        <a:cubicBezTo>
                          <a:pt x="42" y="72"/>
                          <a:pt x="42" y="70"/>
                          <a:pt x="44" y="70"/>
                        </a:cubicBezTo>
                        <a:cubicBezTo>
                          <a:pt x="47" y="70"/>
                          <a:pt x="48" y="73"/>
                          <a:pt x="52" y="74"/>
                        </a:cubicBezTo>
                        <a:cubicBezTo>
                          <a:pt x="54" y="74"/>
                          <a:pt x="55" y="74"/>
                          <a:pt x="57" y="74"/>
                        </a:cubicBezTo>
                        <a:cubicBezTo>
                          <a:pt x="61" y="75"/>
                          <a:pt x="63" y="78"/>
                          <a:pt x="67" y="80"/>
                        </a:cubicBezTo>
                        <a:cubicBezTo>
                          <a:pt x="71" y="82"/>
                          <a:pt x="73" y="81"/>
                          <a:pt x="77" y="81"/>
                        </a:cubicBezTo>
                        <a:cubicBezTo>
                          <a:pt x="83" y="74"/>
                          <a:pt x="86" y="70"/>
                          <a:pt x="91" y="62"/>
                        </a:cubicBezTo>
                        <a:cubicBezTo>
                          <a:pt x="93" y="58"/>
                          <a:pt x="96" y="56"/>
                          <a:pt x="97" y="51"/>
                        </a:cubicBezTo>
                        <a:cubicBezTo>
                          <a:pt x="99" y="44"/>
                          <a:pt x="97" y="40"/>
                          <a:pt x="100" y="33"/>
                        </a:cubicBezTo>
                        <a:cubicBezTo>
                          <a:pt x="101" y="31"/>
                          <a:pt x="103" y="30"/>
                          <a:pt x="105" y="29"/>
                        </a:cubicBezTo>
                        <a:cubicBezTo>
                          <a:pt x="108" y="28"/>
                          <a:pt x="109" y="26"/>
                          <a:pt x="112" y="26"/>
                        </a:cubicBezTo>
                        <a:cubicBezTo>
                          <a:pt x="116" y="26"/>
                          <a:pt x="116" y="26"/>
                          <a:pt x="116" y="26"/>
                        </a:cubicBezTo>
                        <a:cubicBezTo>
                          <a:pt x="118" y="26"/>
                          <a:pt x="119" y="24"/>
                          <a:pt x="121" y="22"/>
                        </a:cubicBezTo>
                        <a:cubicBezTo>
                          <a:pt x="122" y="21"/>
                          <a:pt x="124" y="21"/>
                          <a:pt x="125" y="20"/>
                        </a:cubicBezTo>
                        <a:cubicBezTo>
                          <a:pt x="127" y="18"/>
                          <a:pt x="128" y="15"/>
                          <a:pt x="131" y="14"/>
                        </a:cubicBezTo>
                        <a:cubicBezTo>
                          <a:pt x="135" y="15"/>
                          <a:pt x="135" y="15"/>
                          <a:pt x="135" y="15"/>
                        </a:cubicBezTo>
                        <a:cubicBezTo>
                          <a:pt x="138" y="14"/>
                          <a:pt x="137" y="11"/>
                          <a:pt x="140" y="9"/>
                        </a:cubicBezTo>
                        <a:cubicBezTo>
                          <a:pt x="144" y="7"/>
                          <a:pt x="147" y="8"/>
                          <a:pt x="151" y="6"/>
                        </a:cubicBezTo>
                        <a:cubicBezTo>
                          <a:pt x="153" y="4"/>
                          <a:pt x="153" y="0"/>
                          <a:pt x="156" y="0"/>
                        </a:cubicBezTo>
                        <a:cubicBezTo>
                          <a:pt x="157" y="0"/>
                          <a:pt x="157" y="2"/>
                          <a:pt x="158" y="3"/>
                        </a:cubicBezTo>
                        <a:cubicBezTo>
                          <a:pt x="159" y="4"/>
                          <a:pt x="160" y="5"/>
                          <a:pt x="162" y="7"/>
                        </a:cubicBezTo>
                        <a:cubicBezTo>
                          <a:pt x="165" y="11"/>
                          <a:pt x="169" y="13"/>
                          <a:pt x="174" y="13"/>
                        </a:cubicBezTo>
                        <a:cubicBezTo>
                          <a:pt x="180" y="13"/>
                          <a:pt x="180" y="4"/>
                          <a:pt x="186" y="4"/>
                        </a:cubicBezTo>
                        <a:cubicBezTo>
                          <a:pt x="189" y="4"/>
                          <a:pt x="189" y="7"/>
                          <a:pt x="192" y="8"/>
                        </a:cubicBezTo>
                        <a:cubicBezTo>
                          <a:pt x="195" y="9"/>
                          <a:pt x="197" y="9"/>
                          <a:pt x="199" y="11"/>
                        </a:cubicBezTo>
                        <a:cubicBezTo>
                          <a:pt x="201" y="12"/>
                          <a:pt x="202" y="13"/>
                          <a:pt x="203" y="13"/>
                        </a:cubicBezTo>
                        <a:cubicBezTo>
                          <a:pt x="208" y="13"/>
                          <a:pt x="208" y="13"/>
                          <a:pt x="208" y="13"/>
                        </a:cubicBezTo>
                        <a:cubicBezTo>
                          <a:pt x="208" y="13"/>
                          <a:pt x="208" y="14"/>
                          <a:pt x="208" y="14"/>
                        </a:cubicBezTo>
                        <a:cubicBezTo>
                          <a:pt x="208" y="15"/>
                          <a:pt x="208" y="15"/>
                          <a:pt x="208" y="15"/>
                        </a:cubicBezTo>
                        <a:cubicBezTo>
                          <a:pt x="208" y="16"/>
                          <a:pt x="208" y="17"/>
                          <a:pt x="209" y="17"/>
                        </a:cubicBezTo>
                        <a:cubicBezTo>
                          <a:pt x="210" y="17"/>
                          <a:pt x="210" y="17"/>
                          <a:pt x="211" y="16"/>
                        </a:cubicBezTo>
                        <a:cubicBezTo>
                          <a:pt x="213" y="17"/>
                          <a:pt x="213" y="17"/>
                          <a:pt x="213" y="17"/>
                        </a:cubicBezTo>
                        <a:cubicBezTo>
                          <a:pt x="213" y="19"/>
                          <a:pt x="212" y="23"/>
                          <a:pt x="215" y="23"/>
                        </a:cubicBezTo>
                        <a:cubicBezTo>
                          <a:pt x="220" y="23"/>
                          <a:pt x="222" y="20"/>
                          <a:pt x="226" y="17"/>
                        </a:cubicBezTo>
                        <a:cubicBezTo>
                          <a:pt x="228" y="15"/>
                          <a:pt x="230" y="16"/>
                          <a:pt x="231" y="15"/>
                        </a:cubicBezTo>
                        <a:cubicBezTo>
                          <a:pt x="233" y="13"/>
                          <a:pt x="233" y="10"/>
                          <a:pt x="236" y="10"/>
                        </a:cubicBezTo>
                        <a:cubicBezTo>
                          <a:pt x="242" y="10"/>
                          <a:pt x="242" y="10"/>
                          <a:pt x="242" y="10"/>
                        </a:cubicBezTo>
                        <a:cubicBezTo>
                          <a:pt x="244" y="10"/>
                          <a:pt x="244" y="8"/>
                          <a:pt x="246" y="8"/>
                        </a:cubicBezTo>
                        <a:cubicBezTo>
                          <a:pt x="249" y="8"/>
                          <a:pt x="249" y="11"/>
                          <a:pt x="252" y="11"/>
                        </a:cubicBezTo>
                        <a:cubicBezTo>
                          <a:pt x="252" y="11"/>
                          <a:pt x="252" y="11"/>
                          <a:pt x="252" y="11"/>
                        </a:cubicBezTo>
                        <a:cubicBezTo>
                          <a:pt x="252" y="15"/>
                          <a:pt x="253" y="16"/>
                          <a:pt x="253" y="19"/>
                        </a:cubicBezTo>
                        <a:cubicBezTo>
                          <a:pt x="253" y="21"/>
                          <a:pt x="252" y="22"/>
                          <a:pt x="252" y="23"/>
                        </a:cubicBezTo>
                        <a:cubicBezTo>
                          <a:pt x="252" y="25"/>
                          <a:pt x="253" y="25"/>
                          <a:pt x="253" y="26"/>
                        </a:cubicBezTo>
                        <a:cubicBezTo>
                          <a:pt x="251" y="27"/>
                          <a:pt x="249" y="30"/>
                          <a:pt x="249" y="33"/>
                        </a:cubicBezTo>
                        <a:cubicBezTo>
                          <a:pt x="247" y="33"/>
                          <a:pt x="246" y="35"/>
                          <a:pt x="245" y="38"/>
                        </a:cubicBezTo>
                        <a:cubicBezTo>
                          <a:pt x="244" y="39"/>
                          <a:pt x="242" y="39"/>
                          <a:pt x="242" y="41"/>
                        </a:cubicBezTo>
                        <a:cubicBezTo>
                          <a:pt x="241" y="44"/>
                          <a:pt x="240" y="46"/>
                          <a:pt x="239" y="49"/>
                        </a:cubicBezTo>
                        <a:cubicBezTo>
                          <a:pt x="238" y="50"/>
                          <a:pt x="237" y="50"/>
                          <a:pt x="236" y="52"/>
                        </a:cubicBezTo>
                        <a:cubicBezTo>
                          <a:pt x="233" y="56"/>
                          <a:pt x="232" y="59"/>
                          <a:pt x="229" y="64"/>
                        </a:cubicBezTo>
                        <a:cubicBezTo>
                          <a:pt x="228" y="65"/>
                          <a:pt x="226" y="65"/>
                          <a:pt x="226" y="66"/>
                        </a:cubicBezTo>
                        <a:cubicBezTo>
                          <a:pt x="226" y="71"/>
                          <a:pt x="231" y="72"/>
                          <a:pt x="231" y="77"/>
                        </a:cubicBezTo>
                        <a:cubicBezTo>
                          <a:pt x="231" y="87"/>
                          <a:pt x="231" y="87"/>
                          <a:pt x="231" y="87"/>
                        </a:cubicBezTo>
                        <a:cubicBezTo>
                          <a:pt x="231" y="89"/>
                          <a:pt x="231" y="90"/>
                          <a:pt x="231" y="92"/>
                        </a:cubicBezTo>
                        <a:cubicBezTo>
                          <a:pt x="231" y="95"/>
                          <a:pt x="231" y="95"/>
                          <a:pt x="231" y="95"/>
                        </a:cubicBezTo>
                        <a:cubicBezTo>
                          <a:pt x="230" y="98"/>
                          <a:pt x="230" y="99"/>
                          <a:pt x="230" y="102"/>
                        </a:cubicBezTo>
                        <a:cubicBezTo>
                          <a:pt x="230" y="108"/>
                          <a:pt x="230" y="108"/>
                          <a:pt x="230" y="108"/>
                        </a:cubicBezTo>
                        <a:cubicBezTo>
                          <a:pt x="230" y="111"/>
                          <a:pt x="228" y="113"/>
                          <a:pt x="228" y="115"/>
                        </a:cubicBezTo>
                        <a:cubicBezTo>
                          <a:pt x="228" y="118"/>
                          <a:pt x="225" y="118"/>
                          <a:pt x="225" y="120"/>
                        </a:cubicBezTo>
                        <a:cubicBezTo>
                          <a:pt x="225" y="121"/>
                          <a:pt x="225" y="122"/>
                          <a:pt x="225" y="122"/>
                        </a:cubicBezTo>
                        <a:cubicBezTo>
                          <a:pt x="225" y="123"/>
                          <a:pt x="225" y="123"/>
                          <a:pt x="225" y="124"/>
                        </a:cubicBezTo>
                        <a:cubicBezTo>
                          <a:pt x="225" y="126"/>
                          <a:pt x="224" y="126"/>
                          <a:pt x="224" y="128"/>
                        </a:cubicBezTo>
                        <a:cubicBezTo>
                          <a:pt x="223" y="131"/>
                          <a:pt x="221" y="132"/>
                          <a:pt x="220" y="134"/>
                        </a:cubicBezTo>
                        <a:cubicBezTo>
                          <a:pt x="219" y="137"/>
                          <a:pt x="219" y="139"/>
                          <a:pt x="217" y="140"/>
                        </a:cubicBezTo>
                        <a:cubicBezTo>
                          <a:pt x="210" y="144"/>
                          <a:pt x="204" y="140"/>
                          <a:pt x="198" y="144"/>
                        </a:cubicBezTo>
                        <a:cubicBezTo>
                          <a:pt x="198" y="146"/>
                          <a:pt x="198" y="147"/>
                          <a:pt x="198" y="148"/>
                        </a:cubicBezTo>
                        <a:cubicBezTo>
                          <a:pt x="198" y="150"/>
                          <a:pt x="199" y="150"/>
                          <a:pt x="199" y="151"/>
                        </a:cubicBezTo>
                        <a:cubicBezTo>
                          <a:pt x="199" y="153"/>
                          <a:pt x="199" y="154"/>
                          <a:pt x="199" y="156"/>
                        </a:cubicBezTo>
                        <a:cubicBezTo>
                          <a:pt x="199" y="158"/>
                          <a:pt x="200" y="159"/>
                          <a:pt x="200" y="160"/>
                        </a:cubicBezTo>
                        <a:cubicBezTo>
                          <a:pt x="200" y="164"/>
                          <a:pt x="196" y="166"/>
                          <a:pt x="196" y="170"/>
                        </a:cubicBezTo>
                        <a:cubicBezTo>
                          <a:pt x="196" y="177"/>
                          <a:pt x="198" y="182"/>
                          <a:pt x="203" y="188"/>
                        </a:cubicBezTo>
                        <a:cubicBezTo>
                          <a:pt x="203" y="187"/>
                          <a:pt x="203" y="186"/>
                          <a:pt x="203" y="185"/>
                        </a:cubicBezTo>
                        <a:cubicBezTo>
                          <a:pt x="203" y="182"/>
                          <a:pt x="203" y="181"/>
                          <a:pt x="203" y="178"/>
                        </a:cubicBezTo>
                        <a:cubicBezTo>
                          <a:pt x="203" y="177"/>
                          <a:pt x="203" y="177"/>
                          <a:pt x="203" y="176"/>
                        </a:cubicBezTo>
                        <a:cubicBezTo>
                          <a:pt x="208" y="176"/>
                          <a:pt x="211" y="174"/>
                          <a:pt x="217" y="174"/>
                        </a:cubicBezTo>
                        <a:cubicBezTo>
                          <a:pt x="219" y="174"/>
                          <a:pt x="219" y="177"/>
                          <a:pt x="220" y="180"/>
                        </a:cubicBezTo>
                        <a:cubicBezTo>
                          <a:pt x="220" y="183"/>
                          <a:pt x="222" y="184"/>
                          <a:pt x="222" y="187"/>
                        </a:cubicBezTo>
                        <a:cubicBezTo>
                          <a:pt x="224" y="187"/>
                          <a:pt x="224" y="187"/>
                          <a:pt x="224" y="187"/>
                        </a:cubicBezTo>
                        <a:cubicBezTo>
                          <a:pt x="229" y="187"/>
                          <a:pt x="231" y="181"/>
                          <a:pt x="236" y="181"/>
                        </a:cubicBezTo>
                        <a:cubicBezTo>
                          <a:pt x="253" y="181"/>
                          <a:pt x="253" y="181"/>
                          <a:pt x="253" y="181"/>
                        </a:cubicBezTo>
                        <a:cubicBezTo>
                          <a:pt x="254" y="181"/>
                          <a:pt x="255" y="183"/>
                          <a:pt x="256" y="183"/>
                        </a:cubicBezTo>
                        <a:cubicBezTo>
                          <a:pt x="259" y="183"/>
                          <a:pt x="260" y="181"/>
                          <a:pt x="263" y="180"/>
                        </a:cubicBezTo>
                        <a:cubicBezTo>
                          <a:pt x="261" y="178"/>
                          <a:pt x="261" y="177"/>
                          <a:pt x="259" y="175"/>
                        </a:cubicBezTo>
                        <a:cubicBezTo>
                          <a:pt x="259" y="170"/>
                          <a:pt x="259" y="167"/>
                          <a:pt x="259" y="162"/>
                        </a:cubicBezTo>
                        <a:cubicBezTo>
                          <a:pt x="259" y="162"/>
                          <a:pt x="260" y="161"/>
                          <a:pt x="260" y="160"/>
                        </a:cubicBezTo>
                        <a:cubicBezTo>
                          <a:pt x="264" y="164"/>
                          <a:pt x="268" y="167"/>
                          <a:pt x="273" y="167"/>
                        </a:cubicBezTo>
                        <a:cubicBezTo>
                          <a:pt x="278" y="167"/>
                          <a:pt x="279" y="162"/>
                          <a:pt x="283" y="162"/>
                        </a:cubicBezTo>
                        <a:cubicBezTo>
                          <a:pt x="286" y="162"/>
                          <a:pt x="290" y="161"/>
                          <a:pt x="292" y="164"/>
                        </a:cubicBezTo>
                        <a:cubicBezTo>
                          <a:pt x="293" y="167"/>
                          <a:pt x="292" y="169"/>
                          <a:pt x="292" y="172"/>
                        </a:cubicBezTo>
                        <a:cubicBezTo>
                          <a:pt x="292" y="176"/>
                          <a:pt x="292" y="176"/>
                          <a:pt x="292" y="176"/>
                        </a:cubicBezTo>
                        <a:cubicBezTo>
                          <a:pt x="292" y="185"/>
                          <a:pt x="297" y="189"/>
                          <a:pt x="299" y="198"/>
                        </a:cubicBezTo>
                        <a:cubicBezTo>
                          <a:pt x="300" y="201"/>
                          <a:pt x="299" y="203"/>
                          <a:pt x="300" y="205"/>
                        </a:cubicBezTo>
                        <a:cubicBezTo>
                          <a:pt x="302" y="211"/>
                          <a:pt x="305" y="214"/>
                          <a:pt x="310" y="218"/>
                        </a:cubicBezTo>
                        <a:cubicBezTo>
                          <a:pt x="314" y="221"/>
                          <a:pt x="312" y="230"/>
                          <a:pt x="318" y="230"/>
                        </a:cubicBezTo>
                        <a:cubicBezTo>
                          <a:pt x="319" y="230"/>
                          <a:pt x="319" y="229"/>
                          <a:pt x="321" y="229"/>
                        </a:cubicBezTo>
                        <a:cubicBezTo>
                          <a:pt x="324" y="228"/>
                          <a:pt x="326" y="229"/>
                          <a:pt x="329" y="229"/>
                        </a:cubicBezTo>
                        <a:cubicBezTo>
                          <a:pt x="339" y="227"/>
                          <a:pt x="343" y="222"/>
                          <a:pt x="353" y="222"/>
                        </a:cubicBezTo>
                        <a:cubicBezTo>
                          <a:pt x="354" y="222"/>
                          <a:pt x="354" y="222"/>
                          <a:pt x="354" y="222"/>
                        </a:cubicBezTo>
                        <a:cubicBezTo>
                          <a:pt x="354" y="226"/>
                          <a:pt x="359" y="228"/>
                          <a:pt x="359" y="232"/>
                        </a:cubicBezTo>
                        <a:cubicBezTo>
                          <a:pt x="359" y="237"/>
                          <a:pt x="353" y="237"/>
                          <a:pt x="353" y="242"/>
                        </a:cubicBezTo>
                        <a:cubicBezTo>
                          <a:pt x="353" y="245"/>
                          <a:pt x="354" y="246"/>
                          <a:pt x="355" y="249"/>
                        </a:cubicBezTo>
                        <a:cubicBezTo>
                          <a:pt x="357" y="257"/>
                          <a:pt x="359" y="262"/>
                          <a:pt x="364" y="270"/>
                        </a:cubicBezTo>
                        <a:cubicBezTo>
                          <a:pt x="367" y="270"/>
                          <a:pt x="369" y="273"/>
                          <a:pt x="372" y="273"/>
                        </a:cubicBezTo>
                        <a:cubicBezTo>
                          <a:pt x="375" y="273"/>
                          <a:pt x="375" y="269"/>
                          <a:pt x="378" y="267"/>
                        </a:cubicBezTo>
                        <a:cubicBezTo>
                          <a:pt x="382" y="264"/>
                          <a:pt x="386" y="265"/>
                          <a:pt x="391" y="264"/>
                        </a:cubicBezTo>
                        <a:cubicBezTo>
                          <a:pt x="391" y="264"/>
                          <a:pt x="391" y="263"/>
                          <a:pt x="391" y="263"/>
                        </a:cubicBezTo>
                        <a:cubicBezTo>
                          <a:pt x="391" y="261"/>
                          <a:pt x="389" y="260"/>
                          <a:pt x="389" y="258"/>
                        </a:cubicBezTo>
                        <a:cubicBezTo>
                          <a:pt x="389" y="254"/>
                          <a:pt x="394" y="253"/>
                          <a:pt x="394" y="249"/>
                        </a:cubicBezTo>
                        <a:cubicBezTo>
                          <a:pt x="394" y="247"/>
                          <a:pt x="394" y="245"/>
                          <a:pt x="394" y="242"/>
                        </a:cubicBezTo>
                        <a:cubicBezTo>
                          <a:pt x="394" y="241"/>
                          <a:pt x="394" y="241"/>
                          <a:pt x="394" y="241"/>
                        </a:cubicBezTo>
                        <a:cubicBezTo>
                          <a:pt x="394" y="238"/>
                          <a:pt x="394" y="237"/>
                          <a:pt x="394" y="235"/>
                        </a:cubicBezTo>
                        <a:cubicBezTo>
                          <a:pt x="396" y="234"/>
                          <a:pt x="399" y="233"/>
                          <a:pt x="399" y="230"/>
                        </a:cubicBezTo>
                        <a:cubicBezTo>
                          <a:pt x="399" y="229"/>
                          <a:pt x="398" y="229"/>
                          <a:pt x="398" y="227"/>
                        </a:cubicBezTo>
                        <a:cubicBezTo>
                          <a:pt x="398" y="224"/>
                          <a:pt x="401" y="224"/>
                          <a:pt x="403" y="221"/>
                        </a:cubicBezTo>
                        <a:cubicBezTo>
                          <a:pt x="404" y="222"/>
                          <a:pt x="404" y="223"/>
                          <a:pt x="405" y="223"/>
                        </a:cubicBezTo>
                        <a:cubicBezTo>
                          <a:pt x="407" y="223"/>
                          <a:pt x="407" y="220"/>
                          <a:pt x="408" y="219"/>
                        </a:cubicBezTo>
                        <a:cubicBezTo>
                          <a:pt x="410" y="217"/>
                          <a:pt x="412" y="218"/>
                          <a:pt x="416" y="218"/>
                        </a:cubicBezTo>
                        <a:cubicBezTo>
                          <a:pt x="421" y="218"/>
                          <a:pt x="421" y="218"/>
                          <a:pt x="421" y="218"/>
                        </a:cubicBezTo>
                        <a:cubicBezTo>
                          <a:pt x="424" y="218"/>
                          <a:pt x="426" y="220"/>
                          <a:pt x="429" y="220"/>
                        </a:cubicBezTo>
                        <a:cubicBezTo>
                          <a:pt x="432" y="220"/>
                          <a:pt x="433" y="216"/>
                          <a:pt x="436" y="216"/>
                        </a:cubicBezTo>
                        <a:cubicBezTo>
                          <a:pt x="439" y="216"/>
                          <a:pt x="441" y="220"/>
                          <a:pt x="445" y="220"/>
                        </a:cubicBezTo>
                        <a:cubicBezTo>
                          <a:pt x="451" y="221"/>
                          <a:pt x="454" y="223"/>
                          <a:pt x="459" y="224"/>
                        </a:cubicBezTo>
                        <a:cubicBezTo>
                          <a:pt x="468" y="226"/>
                          <a:pt x="474" y="224"/>
                          <a:pt x="481" y="228"/>
                        </a:cubicBezTo>
                        <a:cubicBezTo>
                          <a:pt x="481" y="228"/>
                          <a:pt x="481" y="228"/>
                          <a:pt x="481" y="228"/>
                        </a:cubicBezTo>
                        <a:cubicBezTo>
                          <a:pt x="480" y="231"/>
                          <a:pt x="479" y="234"/>
                          <a:pt x="478" y="237"/>
                        </a:cubicBezTo>
                        <a:cubicBezTo>
                          <a:pt x="474" y="246"/>
                          <a:pt x="469" y="249"/>
                          <a:pt x="462" y="256"/>
                        </a:cubicBezTo>
                        <a:cubicBezTo>
                          <a:pt x="458" y="259"/>
                          <a:pt x="455" y="260"/>
                          <a:pt x="453" y="265"/>
                        </a:cubicBezTo>
                        <a:cubicBezTo>
                          <a:pt x="455" y="265"/>
                          <a:pt x="455" y="265"/>
                          <a:pt x="457" y="265"/>
                        </a:cubicBezTo>
                        <a:cubicBezTo>
                          <a:pt x="457" y="266"/>
                          <a:pt x="457" y="266"/>
                          <a:pt x="457" y="266"/>
                        </a:cubicBezTo>
                        <a:cubicBezTo>
                          <a:pt x="457" y="269"/>
                          <a:pt x="454" y="270"/>
                          <a:pt x="451" y="271"/>
                        </a:cubicBezTo>
                        <a:cubicBezTo>
                          <a:pt x="448" y="272"/>
                          <a:pt x="448" y="274"/>
                          <a:pt x="446" y="277"/>
                        </a:cubicBezTo>
                        <a:cubicBezTo>
                          <a:pt x="443" y="282"/>
                          <a:pt x="441" y="285"/>
                          <a:pt x="439" y="290"/>
                        </a:cubicBezTo>
                        <a:cubicBezTo>
                          <a:pt x="437" y="296"/>
                          <a:pt x="436" y="300"/>
                          <a:pt x="434" y="306"/>
                        </a:cubicBezTo>
                        <a:cubicBezTo>
                          <a:pt x="432" y="310"/>
                          <a:pt x="431" y="313"/>
                          <a:pt x="431" y="317"/>
                        </a:cubicBezTo>
                        <a:cubicBezTo>
                          <a:pt x="431" y="321"/>
                          <a:pt x="431" y="321"/>
                          <a:pt x="431" y="321"/>
                        </a:cubicBezTo>
                        <a:cubicBezTo>
                          <a:pt x="433" y="321"/>
                          <a:pt x="433" y="321"/>
                          <a:pt x="433" y="321"/>
                        </a:cubicBezTo>
                        <a:cubicBezTo>
                          <a:pt x="434" y="321"/>
                          <a:pt x="434" y="320"/>
                          <a:pt x="435" y="320"/>
                        </a:cubicBezTo>
                        <a:cubicBezTo>
                          <a:pt x="436" y="320"/>
                          <a:pt x="436" y="320"/>
                          <a:pt x="436" y="320"/>
                        </a:cubicBezTo>
                        <a:cubicBezTo>
                          <a:pt x="436" y="326"/>
                          <a:pt x="436" y="326"/>
                          <a:pt x="436" y="326"/>
                        </a:cubicBezTo>
                        <a:cubicBezTo>
                          <a:pt x="436" y="329"/>
                          <a:pt x="435" y="332"/>
                          <a:pt x="432" y="333"/>
                        </a:cubicBezTo>
                        <a:cubicBezTo>
                          <a:pt x="428" y="336"/>
                          <a:pt x="428" y="340"/>
                          <a:pt x="428" y="345"/>
                        </a:cubicBezTo>
                        <a:cubicBezTo>
                          <a:pt x="428" y="346"/>
                          <a:pt x="430" y="347"/>
                          <a:pt x="430" y="348"/>
                        </a:cubicBezTo>
                        <a:cubicBezTo>
                          <a:pt x="430" y="349"/>
                          <a:pt x="430" y="349"/>
                          <a:pt x="430" y="350"/>
                        </a:cubicBezTo>
                        <a:cubicBezTo>
                          <a:pt x="430" y="354"/>
                          <a:pt x="427" y="356"/>
                          <a:pt x="423" y="358"/>
                        </a:cubicBezTo>
                        <a:cubicBezTo>
                          <a:pt x="419" y="361"/>
                          <a:pt x="417" y="365"/>
                          <a:pt x="416" y="371"/>
                        </a:cubicBezTo>
                        <a:cubicBezTo>
                          <a:pt x="415" y="375"/>
                          <a:pt x="415" y="377"/>
                          <a:pt x="412" y="380"/>
                        </a:cubicBezTo>
                        <a:cubicBezTo>
                          <a:pt x="411" y="382"/>
                          <a:pt x="409" y="381"/>
                          <a:pt x="407" y="382"/>
                        </a:cubicBezTo>
                        <a:cubicBezTo>
                          <a:pt x="404" y="384"/>
                          <a:pt x="403" y="386"/>
                          <a:pt x="403" y="389"/>
                        </a:cubicBezTo>
                        <a:cubicBezTo>
                          <a:pt x="403" y="393"/>
                          <a:pt x="401" y="396"/>
                          <a:pt x="398" y="398"/>
                        </a:cubicBezTo>
                        <a:cubicBezTo>
                          <a:pt x="397" y="400"/>
                          <a:pt x="394" y="401"/>
                          <a:pt x="394" y="404"/>
                        </a:cubicBezTo>
                        <a:cubicBezTo>
                          <a:pt x="394" y="406"/>
                          <a:pt x="395" y="407"/>
                          <a:pt x="395" y="409"/>
                        </a:cubicBezTo>
                        <a:cubicBezTo>
                          <a:pt x="399" y="409"/>
                          <a:pt x="401" y="413"/>
                          <a:pt x="405" y="413"/>
                        </a:cubicBezTo>
                        <a:cubicBezTo>
                          <a:pt x="406" y="413"/>
                          <a:pt x="407" y="413"/>
                          <a:pt x="408" y="413"/>
                        </a:cubicBezTo>
                        <a:cubicBezTo>
                          <a:pt x="409" y="413"/>
                          <a:pt x="409" y="413"/>
                          <a:pt x="410" y="413"/>
                        </a:cubicBezTo>
                        <a:cubicBezTo>
                          <a:pt x="410" y="414"/>
                          <a:pt x="410" y="415"/>
                          <a:pt x="410" y="416"/>
                        </a:cubicBezTo>
                        <a:cubicBezTo>
                          <a:pt x="410" y="417"/>
                          <a:pt x="410" y="417"/>
                          <a:pt x="410" y="418"/>
                        </a:cubicBezTo>
                        <a:cubicBezTo>
                          <a:pt x="410" y="419"/>
                          <a:pt x="410" y="419"/>
                          <a:pt x="410" y="419"/>
                        </a:cubicBezTo>
                        <a:cubicBezTo>
                          <a:pt x="406" y="421"/>
                          <a:pt x="403" y="421"/>
                          <a:pt x="400" y="424"/>
                        </a:cubicBezTo>
                        <a:cubicBezTo>
                          <a:pt x="398" y="426"/>
                          <a:pt x="399" y="428"/>
                          <a:pt x="398" y="430"/>
                        </a:cubicBezTo>
                        <a:cubicBezTo>
                          <a:pt x="398" y="430"/>
                          <a:pt x="399" y="431"/>
                          <a:pt x="399" y="431"/>
                        </a:cubicBezTo>
                        <a:cubicBezTo>
                          <a:pt x="402" y="431"/>
                          <a:pt x="402" y="428"/>
                          <a:pt x="404" y="427"/>
                        </a:cubicBezTo>
                        <a:cubicBezTo>
                          <a:pt x="408" y="423"/>
                          <a:pt x="411" y="422"/>
                          <a:pt x="414" y="418"/>
                        </a:cubicBezTo>
                        <a:cubicBezTo>
                          <a:pt x="415" y="417"/>
                          <a:pt x="415" y="417"/>
                          <a:pt x="415" y="417"/>
                        </a:cubicBezTo>
                        <a:cubicBezTo>
                          <a:pt x="415" y="420"/>
                          <a:pt x="415" y="420"/>
                          <a:pt x="415" y="420"/>
                        </a:cubicBezTo>
                        <a:cubicBezTo>
                          <a:pt x="415" y="422"/>
                          <a:pt x="416" y="424"/>
                          <a:pt x="416" y="426"/>
                        </a:cubicBezTo>
                        <a:cubicBezTo>
                          <a:pt x="416" y="427"/>
                          <a:pt x="414" y="427"/>
                          <a:pt x="414" y="429"/>
                        </a:cubicBezTo>
                        <a:cubicBezTo>
                          <a:pt x="414" y="433"/>
                          <a:pt x="417" y="436"/>
                          <a:pt x="417" y="440"/>
                        </a:cubicBezTo>
                        <a:cubicBezTo>
                          <a:pt x="417" y="442"/>
                          <a:pt x="417" y="443"/>
                          <a:pt x="415" y="443"/>
                        </a:cubicBezTo>
                        <a:cubicBezTo>
                          <a:pt x="413" y="443"/>
                          <a:pt x="412" y="442"/>
                          <a:pt x="410" y="442"/>
                        </a:cubicBezTo>
                        <a:cubicBezTo>
                          <a:pt x="409" y="442"/>
                          <a:pt x="408" y="442"/>
                          <a:pt x="408" y="442"/>
                        </a:cubicBezTo>
                        <a:cubicBezTo>
                          <a:pt x="408" y="446"/>
                          <a:pt x="408" y="446"/>
                          <a:pt x="408" y="446"/>
                        </a:cubicBezTo>
                        <a:cubicBezTo>
                          <a:pt x="408" y="448"/>
                          <a:pt x="405" y="448"/>
                          <a:pt x="403" y="448"/>
                        </a:cubicBezTo>
                        <a:cubicBezTo>
                          <a:pt x="402" y="448"/>
                          <a:pt x="401" y="447"/>
                          <a:pt x="399" y="447"/>
                        </a:cubicBezTo>
                        <a:cubicBezTo>
                          <a:pt x="394" y="447"/>
                          <a:pt x="391" y="449"/>
                          <a:pt x="386" y="449"/>
                        </a:cubicBezTo>
                        <a:cubicBezTo>
                          <a:pt x="379" y="449"/>
                          <a:pt x="379" y="449"/>
                          <a:pt x="379" y="449"/>
                        </a:cubicBezTo>
                        <a:cubicBezTo>
                          <a:pt x="374" y="449"/>
                          <a:pt x="372" y="453"/>
                          <a:pt x="367" y="454"/>
                        </a:cubicBezTo>
                        <a:cubicBezTo>
                          <a:pt x="360" y="455"/>
                          <a:pt x="356" y="456"/>
                          <a:pt x="350" y="459"/>
                        </a:cubicBezTo>
                        <a:cubicBezTo>
                          <a:pt x="348" y="461"/>
                          <a:pt x="345" y="461"/>
                          <a:pt x="344" y="464"/>
                        </a:cubicBezTo>
                        <a:cubicBezTo>
                          <a:pt x="340" y="467"/>
                          <a:pt x="339" y="470"/>
                          <a:pt x="337" y="474"/>
                        </a:cubicBezTo>
                        <a:cubicBezTo>
                          <a:pt x="335" y="477"/>
                          <a:pt x="332" y="479"/>
                          <a:pt x="332" y="483"/>
                        </a:cubicBezTo>
                        <a:cubicBezTo>
                          <a:pt x="331" y="489"/>
                          <a:pt x="332" y="493"/>
                          <a:pt x="330" y="499"/>
                        </a:cubicBezTo>
                        <a:cubicBezTo>
                          <a:pt x="326" y="507"/>
                          <a:pt x="321" y="510"/>
                          <a:pt x="314" y="516"/>
                        </a:cubicBezTo>
                        <a:cubicBezTo>
                          <a:pt x="311" y="519"/>
                          <a:pt x="308" y="519"/>
                          <a:pt x="305" y="522"/>
                        </a:cubicBezTo>
                        <a:cubicBezTo>
                          <a:pt x="301" y="524"/>
                          <a:pt x="300" y="527"/>
                          <a:pt x="297" y="530"/>
                        </a:cubicBezTo>
                        <a:cubicBezTo>
                          <a:pt x="294" y="532"/>
                          <a:pt x="291" y="533"/>
                          <a:pt x="288" y="536"/>
                        </a:cubicBezTo>
                        <a:cubicBezTo>
                          <a:pt x="284" y="540"/>
                          <a:pt x="281" y="543"/>
                          <a:pt x="275" y="546"/>
                        </a:cubicBezTo>
                        <a:cubicBezTo>
                          <a:pt x="270" y="549"/>
                          <a:pt x="265" y="552"/>
                          <a:pt x="265" y="558"/>
                        </a:cubicBezTo>
                        <a:cubicBezTo>
                          <a:pt x="265" y="562"/>
                          <a:pt x="267" y="564"/>
                          <a:pt x="267" y="567"/>
                        </a:cubicBezTo>
                        <a:cubicBezTo>
                          <a:pt x="267" y="572"/>
                          <a:pt x="267" y="572"/>
                          <a:pt x="267" y="572"/>
                        </a:cubicBezTo>
                        <a:cubicBezTo>
                          <a:pt x="267" y="574"/>
                          <a:pt x="265" y="574"/>
                          <a:pt x="264" y="575"/>
                        </a:cubicBezTo>
                        <a:cubicBezTo>
                          <a:pt x="262" y="578"/>
                          <a:pt x="260" y="579"/>
                          <a:pt x="258" y="581"/>
                        </a:cubicBezTo>
                        <a:cubicBezTo>
                          <a:pt x="256" y="582"/>
                          <a:pt x="255" y="582"/>
                          <a:pt x="255" y="583"/>
                        </a:cubicBezTo>
                        <a:cubicBezTo>
                          <a:pt x="255" y="586"/>
                          <a:pt x="252" y="588"/>
                          <a:pt x="249" y="589"/>
                        </a:cubicBezTo>
                        <a:cubicBezTo>
                          <a:pt x="246" y="591"/>
                          <a:pt x="244" y="593"/>
                          <a:pt x="241" y="594"/>
                        </a:cubicBezTo>
                        <a:cubicBezTo>
                          <a:pt x="239" y="595"/>
                          <a:pt x="238" y="594"/>
                          <a:pt x="236" y="595"/>
                        </a:cubicBezTo>
                        <a:cubicBezTo>
                          <a:pt x="234" y="597"/>
                          <a:pt x="235" y="601"/>
                          <a:pt x="233" y="604"/>
                        </a:cubicBezTo>
                        <a:cubicBezTo>
                          <a:pt x="230" y="602"/>
                          <a:pt x="228" y="599"/>
                          <a:pt x="225" y="599"/>
                        </a:cubicBezTo>
                        <a:cubicBezTo>
                          <a:pt x="219" y="599"/>
                          <a:pt x="219" y="599"/>
                          <a:pt x="219" y="599"/>
                        </a:cubicBezTo>
                        <a:cubicBezTo>
                          <a:pt x="217" y="600"/>
                          <a:pt x="217" y="600"/>
                          <a:pt x="217" y="600"/>
                        </a:cubicBezTo>
                        <a:cubicBezTo>
                          <a:pt x="218" y="603"/>
                          <a:pt x="214" y="604"/>
                          <a:pt x="212" y="605"/>
                        </a:cubicBezTo>
                        <a:cubicBezTo>
                          <a:pt x="210" y="606"/>
                          <a:pt x="211" y="608"/>
                          <a:pt x="209" y="608"/>
                        </a:cubicBezTo>
                        <a:cubicBezTo>
                          <a:pt x="207" y="610"/>
                          <a:pt x="205" y="610"/>
                          <a:pt x="202" y="610"/>
                        </a:cubicBezTo>
                        <a:cubicBezTo>
                          <a:pt x="201" y="610"/>
                          <a:pt x="201" y="609"/>
                          <a:pt x="201" y="609"/>
                        </a:cubicBezTo>
                        <a:cubicBezTo>
                          <a:pt x="199" y="610"/>
                          <a:pt x="197" y="610"/>
                          <a:pt x="195" y="610"/>
                        </a:cubicBezTo>
                        <a:cubicBezTo>
                          <a:pt x="195" y="613"/>
                          <a:pt x="193" y="616"/>
                          <a:pt x="191" y="616"/>
                        </a:cubicBezTo>
                        <a:cubicBezTo>
                          <a:pt x="187" y="616"/>
                          <a:pt x="186" y="615"/>
                          <a:pt x="182" y="615"/>
                        </a:cubicBezTo>
                        <a:cubicBezTo>
                          <a:pt x="182" y="615"/>
                          <a:pt x="182" y="615"/>
                          <a:pt x="182" y="615"/>
                        </a:cubicBezTo>
                        <a:cubicBezTo>
                          <a:pt x="182" y="609"/>
                          <a:pt x="179" y="606"/>
                          <a:pt x="179" y="601"/>
                        </a:cubicBezTo>
                        <a:cubicBezTo>
                          <a:pt x="179" y="601"/>
                          <a:pt x="180" y="600"/>
                          <a:pt x="180" y="600"/>
                        </a:cubicBezTo>
                        <a:cubicBezTo>
                          <a:pt x="185" y="602"/>
                          <a:pt x="189" y="602"/>
                          <a:pt x="195" y="602"/>
                        </a:cubicBezTo>
                        <a:cubicBezTo>
                          <a:pt x="199" y="602"/>
                          <a:pt x="201" y="599"/>
                          <a:pt x="205" y="596"/>
                        </a:cubicBezTo>
                        <a:cubicBezTo>
                          <a:pt x="202" y="589"/>
                          <a:pt x="195" y="588"/>
                          <a:pt x="188" y="586"/>
                        </a:cubicBezTo>
                        <a:cubicBezTo>
                          <a:pt x="185" y="585"/>
                          <a:pt x="183" y="584"/>
                          <a:pt x="181" y="582"/>
                        </a:cubicBezTo>
                        <a:cubicBezTo>
                          <a:pt x="176" y="580"/>
                          <a:pt x="173" y="581"/>
                          <a:pt x="169" y="579"/>
                        </a:cubicBezTo>
                        <a:cubicBezTo>
                          <a:pt x="168" y="578"/>
                          <a:pt x="168" y="576"/>
                          <a:pt x="166" y="575"/>
                        </a:cubicBezTo>
                        <a:cubicBezTo>
                          <a:pt x="162" y="573"/>
                          <a:pt x="158" y="574"/>
                          <a:pt x="155" y="570"/>
                        </a:cubicBezTo>
                        <a:cubicBezTo>
                          <a:pt x="161" y="570"/>
                          <a:pt x="161" y="570"/>
                          <a:pt x="161" y="570"/>
                        </a:cubicBezTo>
                        <a:cubicBezTo>
                          <a:pt x="163" y="570"/>
                          <a:pt x="163" y="570"/>
                          <a:pt x="163" y="570"/>
                        </a:cubicBezTo>
                        <a:cubicBezTo>
                          <a:pt x="164" y="570"/>
                          <a:pt x="164" y="570"/>
                          <a:pt x="165" y="570"/>
                        </a:cubicBezTo>
                        <a:cubicBezTo>
                          <a:pt x="165" y="567"/>
                          <a:pt x="167" y="565"/>
                          <a:pt x="167" y="561"/>
                        </a:cubicBezTo>
                        <a:cubicBezTo>
                          <a:pt x="167" y="558"/>
                          <a:pt x="162" y="557"/>
                          <a:pt x="162" y="553"/>
                        </a:cubicBezTo>
                        <a:cubicBezTo>
                          <a:pt x="162" y="551"/>
                          <a:pt x="165" y="550"/>
                          <a:pt x="167" y="548"/>
                        </a:cubicBezTo>
                        <a:cubicBezTo>
                          <a:pt x="169" y="546"/>
                          <a:pt x="171" y="543"/>
                          <a:pt x="171" y="539"/>
                        </a:cubicBezTo>
                        <a:cubicBezTo>
                          <a:pt x="171" y="537"/>
                          <a:pt x="170" y="536"/>
                          <a:pt x="170" y="534"/>
                        </a:cubicBezTo>
                        <a:cubicBezTo>
                          <a:pt x="171" y="527"/>
                          <a:pt x="171" y="527"/>
                          <a:pt x="171" y="527"/>
                        </a:cubicBezTo>
                        <a:cubicBezTo>
                          <a:pt x="171" y="524"/>
                          <a:pt x="171" y="522"/>
                          <a:pt x="171" y="518"/>
                        </a:cubicBezTo>
                        <a:cubicBezTo>
                          <a:pt x="171" y="515"/>
                          <a:pt x="169" y="513"/>
                          <a:pt x="167" y="511"/>
                        </a:cubicBezTo>
                        <a:cubicBezTo>
                          <a:pt x="166" y="509"/>
                          <a:pt x="166" y="507"/>
                          <a:pt x="165" y="506"/>
                        </a:cubicBezTo>
                        <a:cubicBezTo>
                          <a:pt x="163" y="504"/>
                          <a:pt x="161" y="503"/>
                          <a:pt x="161" y="501"/>
                        </a:cubicBezTo>
                        <a:cubicBezTo>
                          <a:pt x="161" y="497"/>
                          <a:pt x="166" y="496"/>
                          <a:pt x="166" y="492"/>
                        </a:cubicBezTo>
                        <a:cubicBezTo>
                          <a:pt x="166" y="489"/>
                          <a:pt x="163" y="488"/>
                          <a:pt x="162" y="486"/>
                        </a:cubicBezTo>
                        <a:cubicBezTo>
                          <a:pt x="164" y="485"/>
                          <a:pt x="164" y="483"/>
                          <a:pt x="164" y="481"/>
                        </a:cubicBezTo>
                        <a:cubicBezTo>
                          <a:pt x="164" y="479"/>
                          <a:pt x="161" y="480"/>
                          <a:pt x="159" y="479"/>
                        </a:cubicBezTo>
                        <a:cubicBezTo>
                          <a:pt x="157" y="477"/>
                          <a:pt x="156" y="475"/>
                          <a:pt x="154" y="473"/>
                        </a:cubicBezTo>
                        <a:cubicBezTo>
                          <a:pt x="153" y="470"/>
                          <a:pt x="151" y="469"/>
                          <a:pt x="151" y="466"/>
                        </a:cubicBezTo>
                        <a:cubicBezTo>
                          <a:pt x="151" y="465"/>
                          <a:pt x="152" y="465"/>
                          <a:pt x="153" y="464"/>
                        </a:cubicBezTo>
                        <a:cubicBezTo>
                          <a:pt x="153" y="461"/>
                          <a:pt x="155" y="460"/>
                          <a:pt x="155" y="457"/>
                        </a:cubicBezTo>
                        <a:cubicBezTo>
                          <a:pt x="155" y="455"/>
                          <a:pt x="153" y="455"/>
                          <a:pt x="152" y="453"/>
                        </a:cubicBezTo>
                        <a:cubicBezTo>
                          <a:pt x="155" y="442"/>
                          <a:pt x="155" y="442"/>
                          <a:pt x="155" y="442"/>
                        </a:cubicBezTo>
                        <a:cubicBezTo>
                          <a:pt x="153" y="440"/>
                          <a:pt x="153" y="436"/>
                          <a:pt x="150" y="436"/>
                        </a:cubicBezTo>
                        <a:cubicBezTo>
                          <a:pt x="147" y="436"/>
                          <a:pt x="146" y="438"/>
                          <a:pt x="144" y="438"/>
                        </a:cubicBezTo>
                        <a:cubicBezTo>
                          <a:pt x="144" y="438"/>
                          <a:pt x="143" y="438"/>
                          <a:pt x="143" y="438"/>
                        </a:cubicBezTo>
                        <a:cubicBezTo>
                          <a:pt x="143" y="434"/>
                          <a:pt x="143" y="434"/>
                          <a:pt x="143" y="434"/>
                        </a:cubicBezTo>
                        <a:cubicBezTo>
                          <a:pt x="143" y="433"/>
                          <a:pt x="144" y="432"/>
                          <a:pt x="144" y="431"/>
                        </a:cubicBezTo>
                        <a:cubicBezTo>
                          <a:pt x="144" y="427"/>
                          <a:pt x="142" y="425"/>
                          <a:pt x="142" y="421"/>
                        </a:cubicBezTo>
                        <a:cubicBezTo>
                          <a:pt x="142" y="410"/>
                          <a:pt x="142" y="410"/>
                          <a:pt x="142" y="410"/>
                        </a:cubicBezTo>
                        <a:cubicBezTo>
                          <a:pt x="142" y="409"/>
                          <a:pt x="141" y="407"/>
                          <a:pt x="141" y="406"/>
                        </a:cubicBezTo>
                        <a:cubicBezTo>
                          <a:pt x="141" y="401"/>
                          <a:pt x="143" y="399"/>
                          <a:pt x="144" y="395"/>
                        </a:cubicBezTo>
                        <a:cubicBezTo>
                          <a:pt x="144" y="394"/>
                          <a:pt x="144" y="392"/>
                          <a:pt x="145" y="391"/>
                        </a:cubicBezTo>
                        <a:cubicBezTo>
                          <a:pt x="146" y="389"/>
                          <a:pt x="148" y="389"/>
                          <a:pt x="149" y="388"/>
                        </a:cubicBezTo>
                        <a:cubicBezTo>
                          <a:pt x="152" y="380"/>
                          <a:pt x="154" y="375"/>
                          <a:pt x="157" y="368"/>
                        </a:cubicBezTo>
                        <a:cubicBezTo>
                          <a:pt x="159" y="360"/>
                          <a:pt x="161" y="356"/>
                          <a:pt x="163" y="348"/>
                        </a:cubicBezTo>
                        <a:cubicBezTo>
                          <a:pt x="164" y="346"/>
                          <a:pt x="163" y="344"/>
                          <a:pt x="164" y="343"/>
                        </a:cubicBezTo>
                        <a:cubicBezTo>
                          <a:pt x="165" y="341"/>
                          <a:pt x="168" y="342"/>
                          <a:pt x="170" y="341"/>
                        </a:cubicBezTo>
                        <a:cubicBezTo>
                          <a:pt x="173" y="339"/>
                          <a:pt x="173" y="336"/>
                          <a:pt x="173" y="333"/>
                        </a:cubicBezTo>
                        <a:cubicBezTo>
                          <a:pt x="173" y="330"/>
                          <a:pt x="168" y="331"/>
                          <a:pt x="167" y="328"/>
                        </a:cubicBezTo>
                        <a:cubicBezTo>
                          <a:pt x="166" y="324"/>
                          <a:pt x="167" y="320"/>
                          <a:pt x="164" y="318"/>
                        </a:cubicBezTo>
                        <a:cubicBezTo>
                          <a:pt x="161" y="316"/>
                          <a:pt x="158" y="316"/>
                          <a:pt x="157" y="313"/>
                        </a:cubicBezTo>
                        <a:cubicBezTo>
                          <a:pt x="155" y="309"/>
                          <a:pt x="154" y="306"/>
                          <a:pt x="151" y="302"/>
                        </a:cubicBezTo>
                        <a:cubicBezTo>
                          <a:pt x="139" y="311"/>
                          <a:pt x="135" y="319"/>
                          <a:pt x="129" y="332"/>
                        </a:cubicBezTo>
                        <a:cubicBezTo>
                          <a:pt x="126" y="339"/>
                          <a:pt x="127" y="344"/>
                          <a:pt x="121" y="348"/>
                        </a:cubicBezTo>
                        <a:cubicBezTo>
                          <a:pt x="120" y="348"/>
                          <a:pt x="120" y="348"/>
                          <a:pt x="120" y="348"/>
                        </a:cubicBezTo>
                        <a:cubicBezTo>
                          <a:pt x="119" y="344"/>
                          <a:pt x="116" y="344"/>
                          <a:pt x="115" y="340"/>
                        </a:cubicBezTo>
                        <a:cubicBezTo>
                          <a:pt x="114" y="340"/>
                          <a:pt x="113" y="342"/>
                          <a:pt x="111" y="342"/>
                        </a:cubicBezTo>
                        <a:cubicBezTo>
                          <a:pt x="110" y="342"/>
                          <a:pt x="109" y="340"/>
                          <a:pt x="108" y="339"/>
                        </a:cubicBezTo>
                        <a:cubicBezTo>
                          <a:pt x="105" y="340"/>
                          <a:pt x="105" y="343"/>
                          <a:pt x="102" y="345"/>
                        </a:cubicBezTo>
                        <a:cubicBezTo>
                          <a:pt x="96" y="344"/>
                          <a:pt x="96" y="344"/>
                          <a:pt x="96" y="344"/>
                        </a:cubicBezTo>
                        <a:cubicBezTo>
                          <a:pt x="95" y="344"/>
                          <a:pt x="94" y="345"/>
                          <a:pt x="93" y="345"/>
                        </a:cubicBezTo>
                        <a:cubicBezTo>
                          <a:pt x="90" y="345"/>
                          <a:pt x="92" y="341"/>
                          <a:pt x="90" y="339"/>
                        </a:cubicBezTo>
                        <a:cubicBezTo>
                          <a:pt x="88" y="337"/>
                          <a:pt x="87" y="336"/>
                          <a:pt x="85" y="334"/>
                        </a:cubicBezTo>
                        <a:cubicBezTo>
                          <a:pt x="84" y="333"/>
                          <a:pt x="82" y="334"/>
                          <a:pt x="80" y="333"/>
                        </a:cubicBezTo>
                        <a:cubicBezTo>
                          <a:pt x="76" y="332"/>
                          <a:pt x="73" y="331"/>
                          <a:pt x="69" y="328"/>
                        </a:cubicBezTo>
                        <a:cubicBezTo>
                          <a:pt x="67" y="326"/>
                          <a:pt x="66" y="323"/>
                          <a:pt x="62" y="323"/>
                        </a:cubicBezTo>
                        <a:cubicBezTo>
                          <a:pt x="61" y="323"/>
                          <a:pt x="61" y="327"/>
                          <a:pt x="60" y="327"/>
                        </a:cubicBezTo>
                        <a:cubicBezTo>
                          <a:pt x="56" y="327"/>
                          <a:pt x="54" y="326"/>
                          <a:pt x="52" y="324"/>
                        </a:cubicBezTo>
                        <a:cubicBezTo>
                          <a:pt x="50" y="321"/>
                          <a:pt x="51" y="319"/>
                          <a:pt x="51" y="315"/>
                        </a:cubicBezTo>
                        <a:cubicBezTo>
                          <a:pt x="47" y="316"/>
                          <a:pt x="45" y="315"/>
                          <a:pt x="41" y="315"/>
                        </a:cubicBezTo>
                        <a:cubicBezTo>
                          <a:pt x="39" y="315"/>
                          <a:pt x="38" y="316"/>
                          <a:pt x="36" y="316"/>
                        </a:cubicBezTo>
                        <a:cubicBezTo>
                          <a:pt x="33" y="316"/>
                          <a:pt x="33" y="316"/>
                          <a:pt x="33" y="316"/>
                        </a:cubicBezTo>
                        <a:cubicBezTo>
                          <a:pt x="32" y="309"/>
                          <a:pt x="32" y="306"/>
                          <a:pt x="30" y="299"/>
                        </a:cubicBezTo>
                        <a:cubicBezTo>
                          <a:pt x="30" y="298"/>
                          <a:pt x="28" y="298"/>
                          <a:pt x="28" y="296"/>
                        </a:cubicBezTo>
                        <a:cubicBezTo>
                          <a:pt x="28" y="294"/>
                          <a:pt x="29" y="293"/>
                          <a:pt x="28" y="291"/>
                        </a:cubicBezTo>
                        <a:cubicBezTo>
                          <a:pt x="26" y="288"/>
                          <a:pt x="22" y="289"/>
                          <a:pt x="22" y="286"/>
                        </a:cubicBezTo>
                        <a:cubicBezTo>
                          <a:pt x="20" y="281"/>
                          <a:pt x="21" y="275"/>
                          <a:pt x="16" y="274"/>
                        </a:cubicBezTo>
                        <a:cubicBezTo>
                          <a:pt x="18" y="269"/>
                          <a:pt x="23" y="268"/>
                          <a:pt x="23" y="263"/>
                        </a:cubicBezTo>
                        <a:cubicBezTo>
                          <a:pt x="23" y="261"/>
                          <a:pt x="25" y="261"/>
                          <a:pt x="27" y="259"/>
                        </a:cubicBezTo>
                        <a:cubicBezTo>
                          <a:pt x="28" y="257"/>
                          <a:pt x="28" y="255"/>
                          <a:pt x="28" y="253"/>
                        </a:cubicBezTo>
                        <a:cubicBezTo>
                          <a:pt x="28" y="251"/>
                          <a:pt x="27" y="251"/>
                          <a:pt x="28" y="249"/>
                        </a:cubicBezTo>
                        <a:cubicBezTo>
                          <a:pt x="17" y="250"/>
                          <a:pt x="12" y="247"/>
                          <a:pt x="2" y="246"/>
                        </a:cubicBezTo>
                        <a:cubicBezTo>
                          <a:pt x="2" y="224"/>
                          <a:pt x="2" y="224"/>
                          <a:pt x="2" y="224"/>
                        </a:cubicBezTo>
                        <a:cubicBezTo>
                          <a:pt x="2" y="220"/>
                          <a:pt x="0" y="216"/>
                          <a:pt x="3" y="213"/>
                        </a:cubicBezTo>
                        <a:cubicBezTo>
                          <a:pt x="5" y="212"/>
                          <a:pt x="7" y="211"/>
                          <a:pt x="7" y="209"/>
                        </a:cubicBezTo>
                        <a:cubicBezTo>
                          <a:pt x="7" y="208"/>
                          <a:pt x="6" y="208"/>
                          <a:pt x="6" y="208"/>
                        </a:cubicBezTo>
                        <a:cubicBezTo>
                          <a:pt x="6" y="203"/>
                          <a:pt x="9" y="200"/>
                          <a:pt x="11" y="196"/>
                        </a:cubicBezTo>
                        <a:cubicBezTo>
                          <a:pt x="12" y="191"/>
                          <a:pt x="13" y="185"/>
                          <a:pt x="19" y="185"/>
                        </a:cubicBezTo>
                        <a:cubicBezTo>
                          <a:pt x="23" y="185"/>
                          <a:pt x="23" y="185"/>
                          <a:pt x="23" y="185"/>
                        </a:cubicBezTo>
                        <a:cubicBezTo>
                          <a:pt x="26" y="186"/>
                          <a:pt x="26" y="186"/>
                          <a:pt x="26" y="186"/>
                        </a:cubicBezTo>
                        <a:cubicBezTo>
                          <a:pt x="29" y="185"/>
                          <a:pt x="29" y="181"/>
                          <a:pt x="29" y="179"/>
                        </a:cubicBezTo>
                        <a:cubicBezTo>
                          <a:pt x="29" y="175"/>
                          <a:pt x="29" y="172"/>
                          <a:pt x="27" y="169"/>
                        </a:cubicBezTo>
                        <a:cubicBezTo>
                          <a:pt x="22" y="163"/>
                          <a:pt x="16" y="161"/>
                          <a:pt x="16" y="154"/>
                        </a:cubicBezTo>
                        <a:cubicBezTo>
                          <a:pt x="16" y="151"/>
                          <a:pt x="18" y="149"/>
                          <a:pt x="18" y="146"/>
                        </a:cubicBezTo>
                        <a:cubicBezTo>
                          <a:pt x="18" y="142"/>
                          <a:pt x="12" y="142"/>
                          <a:pt x="12" y="138"/>
                        </a:cubicBezTo>
                        <a:cubicBezTo>
                          <a:pt x="12" y="135"/>
                          <a:pt x="15" y="135"/>
                          <a:pt x="16" y="133"/>
                        </a:cubicBezTo>
                        <a:cubicBezTo>
                          <a:pt x="19" y="128"/>
                          <a:pt x="19" y="125"/>
                          <a:pt x="19" y="119"/>
                        </a:cubicBezTo>
                        <a:cubicBezTo>
                          <a:pt x="19" y="117"/>
                          <a:pt x="16" y="117"/>
                          <a:pt x="14" y="115"/>
                        </a:cubicBezTo>
                        <a:cubicBezTo>
                          <a:pt x="16" y="106"/>
                          <a:pt x="16" y="106"/>
                          <a:pt x="16" y="106"/>
                        </a:cubicBezTo>
                        <a:cubicBezTo>
                          <a:pt x="16" y="102"/>
                          <a:pt x="16" y="102"/>
                          <a:pt x="16" y="102"/>
                        </a:cubicBezTo>
                        <a:cubicBezTo>
                          <a:pt x="16" y="100"/>
                          <a:pt x="14" y="99"/>
                          <a:pt x="14" y="96"/>
                        </a:cubicBezTo>
                        <a:cubicBezTo>
                          <a:pt x="14" y="91"/>
                          <a:pt x="17" y="88"/>
                          <a:pt x="21" y="85"/>
                        </a:cubicBezTo>
                        <a:cubicBezTo>
                          <a:pt x="23" y="84"/>
                          <a:pt x="24" y="81"/>
                          <a:pt x="27" y="8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FFFFFF"/>
                      </a:solidFill>
                      <a:latin typeface="Calibri"/>
                      <a:ea typeface="Calibri"/>
                      <a:cs typeface="Calibri"/>
                      <a:sym typeface="Calibri"/>
                    </a:endParaRPr>
                  </a:p>
                </p:txBody>
              </p:sp>
            </p:grpSp>
          </p:grpSp>
          <p:grpSp>
            <p:nvGrpSpPr>
              <p:cNvPr id="62" name="Google Shape;62;p4"/>
              <p:cNvGrpSpPr/>
              <p:nvPr/>
            </p:nvGrpSpPr>
            <p:grpSpPr>
              <a:xfrm rot="-121115">
                <a:off x="4897799" y="2660669"/>
                <a:ext cx="288215" cy="288269"/>
                <a:chOff x="1472375" y="1917097"/>
                <a:chExt cx="540000" cy="540000"/>
              </a:xfrm>
            </p:grpSpPr>
            <p:sp>
              <p:nvSpPr>
                <p:cNvPr id="63" name="Google Shape;63;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4" name="Google Shape;64;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5" name="Google Shape;65;p4"/>
              <p:cNvGrpSpPr/>
              <p:nvPr/>
            </p:nvGrpSpPr>
            <p:grpSpPr>
              <a:xfrm rot="-121115">
                <a:off x="6455278" y="3268562"/>
                <a:ext cx="288215" cy="288269"/>
                <a:chOff x="1472375" y="1917097"/>
                <a:chExt cx="540000" cy="540000"/>
              </a:xfrm>
            </p:grpSpPr>
            <p:sp>
              <p:nvSpPr>
                <p:cNvPr id="66" name="Google Shape;66;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67" name="Google Shape;67;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68" name="Google Shape;68;p4"/>
              <p:cNvGrpSpPr/>
              <p:nvPr/>
            </p:nvGrpSpPr>
            <p:grpSpPr>
              <a:xfrm rot="-121115">
                <a:off x="6357931" y="2925209"/>
                <a:ext cx="288215" cy="288269"/>
                <a:chOff x="1472375" y="1917097"/>
                <a:chExt cx="540000" cy="540000"/>
              </a:xfrm>
            </p:grpSpPr>
            <p:sp>
              <p:nvSpPr>
                <p:cNvPr id="69" name="Google Shape;69;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0" name="Google Shape;70;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1" name="Google Shape;71;p4"/>
              <p:cNvGrpSpPr/>
              <p:nvPr/>
            </p:nvGrpSpPr>
            <p:grpSpPr>
              <a:xfrm rot="-121115">
                <a:off x="6667102" y="2645703"/>
                <a:ext cx="288215" cy="288269"/>
                <a:chOff x="1472375" y="1917097"/>
                <a:chExt cx="540000" cy="540000"/>
              </a:xfrm>
            </p:grpSpPr>
            <p:sp>
              <p:nvSpPr>
                <p:cNvPr id="72" name="Google Shape;72;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3" name="Google Shape;73;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4" name="Google Shape;74;p4"/>
              <p:cNvGrpSpPr/>
              <p:nvPr/>
            </p:nvGrpSpPr>
            <p:grpSpPr>
              <a:xfrm rot="-121115">
                <a:off x="6442532" y="1866486"/>
                <a:ext cx="288215" cy="288269"/>
                <a:chOff x="1472375" y="1917097"/>
                <a:chExt cx="540000" cy="540000"/>
              </a:xfrm>
            </p:grpSpPr>
            <p:sp>
              <p:nvSpPr>
                <p:cNvPr id="75" name="Google Shape;7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6" name="Google Shape;7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77" name="Google Shape;77;p4"/>
              <p:cNvGrpSpPr/>
              <p:nvPr/>
            </p:nvGrpSpPr>
            <p:grpSpPr>
              <a:xfrm rot="-121115">
                <a:off x="6747410" y="2244632"/>
                <a:ext cx="288215" cy="288269"/>
                <a:chOff x="1472375" y="1917097"/>
                <a:chExt cx="540000" cy="540000"/>
              </a:xfrm>
            </p:grpSpPr>
            <p:sp>
              <p:nvSpPr>
                <p:cNvPr id="78" name="Google Shape;78;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79" name="Google Shape;79;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0" name="Google Shape;80;p4"/>
              <p:cNvGrpSpPr/>
              <p:nvPr/>
            </p:nvGrpSpPr>
            <p:grpSpPr>
              <a:xfrm rot="-121115">
                <a:off x="7464321" y="2935190"/>
                <a:ext cx="288215" cy="288269"/>
                <a:chOff x="1649011" y="2143831"/>
                <a:chExt cx="540000" cy="540000"/>
              </a:xfrm>
            </p:grpSpPr>
            <p:sp>
              <p:nvSpPr>
                <p:cNvPr id="81" name="Google Shape;81;p4"/>
                <p:cNvSpPr/>
                <p:nvPr/>
              </p:nvSpPr>
              <p:spPr>
                <a:xfrm>
                  <a:off x="1649011" y="2143831"/>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2" name="Google Shape;82;p4"/>
                <p:cNvSpPr/>
                <p:nvPr/>
              </p:nvSpPr>
              <p:spPr>
                <a:xfrm>
                  <a:off x="1829011" y="2323831"/>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grpSp>
            <p:nvGrpSpPr>
              <p:cNvPr id="83" name="Google Shape;83;p4"/>
              <p:cNvGrpSpPr/>
              <p:nvPr/>
            </p:nvGrpSpPr>
            <p:grpSpPr>
              <a:xfrm rot="-121115">
                <a:off x="7252249" y="3312908"/>
                <a:ext cx="288215" cy="288269"/>
                <a:chOff x="1436659" y="2929405"/>
                <a:chExt cx="540000" cy="540000"/>
              </a:xfrm>
            </p:grpSpPr>
            <p:sp>
              <p:nvSpPr>
                <p:cNvPr id="84" name="Google Shape;84;p4"/>
                <p:cNvSpPr/>
                <p:nvPr/>
              </p:nvSpPr>
              <p:spPr>
                <a:xfrm>
                  <a:off x="1436659" y="2929405"/>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85" name="Google Shape;85;p4"/>
                <p:cNvSpPr/>
                <p:nvPr/>
              </p:nvSpPr>
              <p:spPr>
                <a:xfrm>
                  <a:off x="1616659" y="3109405"/>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86" name="Google Shape;86;p4"/>
              <p:cNvSpPr txBox="1"/>
              <p:nvPr/>
            </p:nvSpPr>
            <p:spPr>
              <a:xfrm rot="-1338">
                <a:off x="6650439" y="3078029"/>
                <a:ext cx="771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Melbourne</a:t>
                </a:r>
                <a:endParaRPr sz="800">
                  <a:solidFill>
                    <a:srgbClr val="FFFFFF"/>
                  </a:solidFill>
                  <a:latin typeface="Archivo SemiBold"/>
                  <a:ea typeface="Archivo SemiBold"/>
                  <a:cs typeface="Archivo SemiBold"/>
                  <a:sym typeface="Archivo SemiBold"/>
                </a:endParaRPr>
              </a:p>
            </p:txBody>
          </p:sp>
          <p:sp>
            <p:nvSpPr>
              <p:cNvPr id="87" name="Google Shape;87;p4"/>
              <p:cNvSpPr txBox="1"/>
              <p:nvPr/>
            </p:nvSpPr>
            <p:spPr>
              <a:xfrm rot="-1383">
                <a:off x="6901342" y="2726049"/>
                <a:ext cx="7458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Sydney</a:t>
                </a:r>
                <a:endParaRPr sz="800">
                  <a:solidFill>
                    <a:srgbClr val="FFFFFF"/>
                  </a:solidFill>
                  <a:latin typeface="Archivo SemiBold"/>
                  <a:ea typeface="Archivo SemiBold"/>
                  <a:cs typeface="Archivo SemiBold"/>
                  <a:sym typeface="Archivo SemiBold"/>
                </a:endParaRPr>
              </a:p>
            </p:txBody>
          </p:sp>
          <p:sp>
            <p:nvSpPr>
              <p:cNvPr id="88" name="Google Shape;88;p4"/>
              <p:cNvSpPr txBox="1"/>
              <p:nvPr/>
            </p:nvSpPr>
            <p:spPr>
              <a:xfrm rot="-1319">
                <a:off x="6995919" y="2326734"/>
                <a:ext cx="7821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Brisbane</a:t>
                </a:r>
                <a:endParaRPr sz="800">
                  <a:solidFill>
                    <a:srgbClr val="FFFFFF"/>
                  </a:solidFill>
                  <a:latin typeface="Archivo SemiBold"/>
                  <a:ea typeface="Archivo SemiBold"/>
                  <a:cs typeface="Archivo SemiBold"/>
                  <a:sym typeface="Archivo SemiBold"/>
                </a:endParaRPr>
              </a:p>
            </p:txBody>
          </p:sp>
          <p:sp>
            <p:nvSpPr>
              <p:cNvPr id="89" name="Google Shape;89;p4"/>
              <p:cNvSpPr txBox="1"/>
              <p:nvPr/>
            </p:nvSpPr>
            <p:spPr>
              <a:xfrm rot="-1273">
                <a:off x="7697776" y="3017022"/>
                <a:ext cx="810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Auckland</a:t>
                </a:r>
                <a:endParaRPr sz="800">
                  <a:solidFill>
                    <a:srgbClr val="FFFFFF"/>
                  </a:solidFill>
                  <a:latin typeface="Archivo SemiBold"/>
                  <a:ea typeface="Archivo SemiBold"/>
                  <a:cs typeface="Archivo SemiBold"/>
                  <a:sym typeface="Archivo SemiBold"/>
                </a:endParaRPr>
              </a:p>
            </p:txBody>
          </p:sp>
          <p:sp>
            <p:nvSpPr>
              <p:cNvPr id="90" name="Google Shape;90;p4"/>
              <p:cNvSpPr txBox="1"/>
              <p:nvPr/>
            </p:nvSpPr>
            <p:spPr>
              <a:xfrm rot="-1030">
                <a:off x="7482903" y="3382760"/>
                <a:ext cx="10017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Queenstown</a:t>
                </a:r>
                <a:endParaRPr sz="800">
                  <a:solidFill>
                    <a:srgbClr val="FFFFFF"/>
                  </a:solidFill>
                  <a:latin typeface="Archivo SemiBold"/>
                  <a:ea typeface="Archivo SemiBold"/>
                  <a:cs typeface="Archivo SemiBold"/>
                  <a:sym typeface="Archivo SemiBold"/>
                </a:endParaRPr>
              </a:p>
            </p:txBody>
          </p:sp>
          <p:sp>
            <p:nvSpPr>
              <p:cNvPr id="91" name="Google Shape;91;p4"/>
              <p:cNvSpPr txBox="1"/>
              <p:nvPr/>
            </p:nvSpPr>
            <p:spPr>
              <a:xfrm rot="-2019">
                <a:off x="6708922" y="3340408"/>
                <a:ext cx="510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Hobart</a:t>
                </a:r>
                <a:endParaRPr sz="800">
                  <a:solidFill>
                    <a:srgbClr val="FFFFFF"/>
                  </a:solidFill>
                  <a:latin typeface="Archivo SemiBold"/>
                  <a:ea typeface="Archivo SemiBold"/>
                  <a:cs typeface="Archivo SemiBold"/>
                  <a:sym typeface="Archivo SemiBold"/>
                </a:endParaRPr>
              </a:p>
            </p:txBody>
          </p:sp>
          <p:sp>
            <p:nvSpPr>
              <p:cNvPr id="92" name="Google Shape;92;p4"/>
              <p:cNvSpPr txBox="1"/>
              <p:nvPr/>
            </p:nvSpPr>
            <p:spPr>
              <a:xfrm rot="-920">
                <a:off x="6704086" y="1926838"/>
                <a:ext cx="11214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Magnetic Island</a:t>
                </a:r>
                <a:endParaRPr sz="800">
                  <a:solidFill>
                    <a:srgbClr val="FFFFFF"/>
                  </a:solidFill>
                  <a:latin typeface="Archivo SemiBold"/>
                  <a:ea typeface="Archivo SemiBold"/>
                  <a:cs typeface="Archivo SemiBold"/>
                  <a:sym typeface="Archivo SemiBold"/>
                </a:endParaRPr>
              </a:p>
            </p:txBody>
          </p:sp>
          <p:sp>
            <p:nvSpPr>
              <p:cNvPr id="93" name="Google Shape;93;p4"/>
              <p:cNvSpPr txBox="1"/>
              <p:nvPr/>
            </p:nvSpPr>
            <p:spPr>
              <a:xfrm rot="-2882">
                <a:off x="4634426" y="2724987"/>
                <a:ext cx="357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800">
                    <a:solidFill>
                      <a:srgbClr val="FFFFFF"/>
                    </a:solidFill>
                    <a:latin typeface="Archivo SemiBold"/>
                    <a:ea typeface="Archivo SemiBold"/>
                    <a:cs typeface="Archivo SemiBold"/>
                    <a:sym typeface="Archivo SemiBold"/>
                  </a:rPr>
                  <a:t>Perth</a:t>
                </a:r>
                <a:endParaRPr sz="800">
                  <a:solidFill>
                    <a:srgbClr val="FFFFFF"/>
                  </a:solidFill>
                  <a:latin typeface="Archivo SemiBold"/>
                  <a:ea typeface="Archivo SemiBold"/>
                  <a:cs typeface="Archivo SemiBold"/>
                  <a:sym typeface="Archivo SemiBold"/>
                </a:endParaRPr>
              </a:p>
            </p:txBody>
          </p:sp>
        </p:grpSp>
        <p:grpSp>
          <p:nvGrpSpPr>
            <p:cNvPr id="94" name="Google Shape;94;p4"/>
            <p:cNvGrpSpPr/>
            <p:nvPr/>
          </p:nvGrpSpPr>
          <p:grpSpPr>
            <a:xfrm rot="-120890">
              <a:off x="6350913" y="1946065"/>
              <a:ext cx="256497" cy="256551"/>
              <a:chOff x="1472375" y="1917097"/>
              <a:chExt cx="540000" cy="540000"/>
            </a:xfrm>
          </p:grpSpPr>
          <p:sp>
            <p:nvSpPr>
              <p:cNvPr id="95" name="Google Shape;9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96" name="Google Shape;9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97" name="Google Shape;97;p4"/>
            <p:cNvSpPr txBox="1"/>
            <p:nvPr/>
          </p:nvSpPr>
          <p:spPr>
            <a:xfrm rot="-1503">
              <a:off x="5638946" y="2018981"/>
              <a:ext cx="686100" cy="110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800">
                  <a:solidFill>
                    <a:srgbClr val="FFFFFF"/>
                  </a:solidFill>
                  <a:latin typeface="Archivo SemiBold"/>
                  <a:ea typeface="Archivo SemiBold"/>
                  <a:cs typeface="Archivo SemiBold"/>
                  <a:sym typeface="Archivo SemiBold"/>
                </a:rPr>
                <a:t>Adelaide</a:t>
              </a:r>
              <a:endParaRPr sz="800">
                <a:solidFill>
                  <a:srgbClr val="FFFFFF"/>
                </a:solidFill>
                <a:latin typeface="Archivo SemiBold"/>
                <a:ea typeface="Archivo SemiBold"/>
                <a:cs typeface="Archivo SemiBold"/>
                <a:sym typeface="Archivo SemiBold"/>
              </a:endParaRPr>
            </a:p>
          </p:txBody>
        </p:sp>
      </p:grpSp>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438547" y="1888274"/>
            <a:ext cx="2725274" cy="1366954"/>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endParaRPr lang="en-US" sz="1050"/>
          </a:p>
        </p:txBody>
      </p:sp>
    </p:spTree>
    <p:extLst>
      <p:ext uri="{BB962C8B-B14F-4D97-AF65-F5344CB8AC3E}">
        <p14:creationId xmlns:p14="http://schemas.microsoft.com/office/powerpoint/2010/main" val="12579417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bwMode="white">
          <a:xfrm>
            <a:off x="438150" y="1728788"/>
            <a:ext cx="4183380" cy="921545"/>
          </a:xfrm>
          <a:noFill/>
        </p:spPr>
        <p:txBody>
          <a:bodyPr vert="horz" wrap="square" lIns="0" tIns="0" rIns="0" bIns="0" rtlCol="0" anchor="b" anchorCtr="0">
            <a:spAutoFit/>
          </a:bodyPr>
          <a:lstStyle>
            <a:lvl1pPr>
              <a:defRPr lang="en-US" sz="3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438150" y="2971801"/>
            <a:ext cx="4183380" cy="207749"/>
          </a:xfrm>
          <a:noFill/>
        </p:spPr>
        <p:txBody>
          <a:bodyPr wrap="square" lIns="0" tIns="0" rIns="0" bIns="0">
            <a:spAutoFit/>
          </a:bodyPr>
          <a:lstStyle>
            <a:lvl1pPr marL="0" indent="0">
              <a:spcBef>
                <a:spcPts val="0"/>
              </a:spcBef>
              <a:buNone/>
              <a:defRPr sz="135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71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188668"/>
            <a:ext cx="6858000" cy="461665"/>
          </a:xfrm>
          <a:noFill/>
        </p:spPr>
        <p:txBody>
          <a:bodyPr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6858000" cy="207749"/>
          </a:xfrm>
          <a:noFill/>
        </p:spPr>
        <p:txBody>
          <a:bodyPr wrap="square" lIns="0" tIns="0" rIns="0" bIns="0">
            <a:spAutoFit/>
          </a:bodyPr>
          <a:lstStyle>
            <a:lvl1pPr marL="0" indent="0">
              <a:spcBef>
                <a:spcPts val="0"/>
              </a:spcBef>
              <a:buNone/>
              <a:defRPr sz="13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818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636498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4578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89888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21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052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27111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051259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5 - Mantel Group logo">
  <p:cSld name="TITLE_1_1_1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4"/>
        <p:cNvGrpSpPr/>
        <p:nvPr/>
      </p:nvGrpSpPr>
      <p:grpSpPr>
        <a:xfrm>
          <a:off x="0" y="0"/>
          <a:ext cx="0" cy="0"/>
          <a:chOff x="0" y="0"/>
          <a:chExt cx="0" cy="0"/>
        </a:xfrm>
      </p:grpSpPr>
      <p:pic>
        <p:nvPicPr>
          <p:cNvPr id="175" name="Google Shape;175;p6"/>
          <p:cNvPicPr preferRelativeResize="0"/>
          <p:nvPr/>
        </p:nvPicPr>
        <p:blipFill>
          <a:blip r:embed="rId2">
            <a:alphaModFix/>
          </a:blip>
          <a:stretch>
            <a:fillRect/>
          </a:stretch>
        </p:blipFill>
        <p:spPr>
          <a:xfrm>
            <a:off x="3047325" y="2021600"/>
            <a:ext cx="3049349" cy="11003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717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1035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743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32234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99720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43110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35075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906860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472827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622141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5 - Mantel Group logo 1">
  <p:cSld name="TITLE_1_1_1_1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2549400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428616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170211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60550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7559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539840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12674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548977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118570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578772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1 - Section slide + logo and tagline">
  <p:cSld name="SECTION_HEADER_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7"/>
        <p:cNvGrpSpPr/>
        <p:nvPr/>
      </p:nvGrpSpPr>
      <p:grpSpPr>
        <a:xfrm>
          <a:off x="0" y="0"/>
          <a:ext cx="0" cy="0"/>
          <a:chOff x="0" y="0"/>
          <a:chExt cx="0" cy="0"/>
        </a:xfrm>
      </p:grpSpPr>
      <p:sp>
        <p:nvSpPr>
          <p:cNvPr id="178" name="Google Shape;178;p8"/>
          <p:cNvSpPr txBox="1">
            <a:spLocks noGrp="1"/>
          </p:cNvSpPr>
          <p:nvPr>
            <p:ph type="title"/>
          </p:nvPr>
        </p:nvSpPr>
        <p:spPr>
          <a:xfrm>
            <a:off x="450000" y="900000"/>
            <a:ext cx="8244000" cy="2232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9" name="Google Shape;179;p8"/>
          <p:cNvSpPr txBox="1">
            <a:spLocks noGrp="1"/>
          </p:cNvSpPr>
          <p:nvPr>
            <p:ph type="subTitle" idx="1"/>
          </p:nvPr>
        </p:nvSpPr>
        <p:spPr>
          <a:xfrm>
            <a:off x="450000" y="3132000"/>
            <a:ext cx="8382300" cy="89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algn="ctr" rtl="0">
              <a:lnSpc>
                <a:spcPct val="100000"/>
              </a:lnSpc>
              <a:spcBef>
                <a:spcPts val="0"/>
              </a:spcBef>
              <a:spcAft>
                <a:spcPts val="0"/>
              </a:spcAft>
              <a:buSzPts val="2800"/>
              <a:buFont typeface="Archivo"/>
              <a:buNone/>
              <a:defRPr sz="2800" b="1">
                <a:latin typeface="Archivo"/>
                <a:ea typeface="Archivo"/>
                <a:cs typeface="Archivo"/>
                <a:sym typeface="Archivo"/>
              </a:defRPr>
            </a:lvl2pPr>
            <a:lvl3pPr lvl="2" algn="ctr" rtl="0">
              <a:lnSpc>
                <a:spcPct val="100000"/>
              </a:lnSpc>
              <a:spcBef>
                <a:spcPts val="0"/>
              </a:spcBef>
              <a:spcAft>
                <a:spcPts val="0"/>
              </a:spcAft>
              <a:buSzPts val="2800"/>
              <a:buFont typeface="Archivo"/>
              <a:buNone/>
              <a:defRPr sz="2800" b="1">
                <a:latin typeface="Archivo"/>
                <a:ea typeface="Archivo"/>
                <a:cs typeface="Archivo"/>
                <a:sym typeface="Archivo"/>
              </a:defRPr>
            </a:lvl3pPr>
            <a:lvl4pPr lvl="3" algn="ctr" rtl="0">
              <a:lnSpc>
                <a:spcPct val="100000"/>
              </a:lnSpc>
              <a:spcBef>
                <a:spcPts val="0"/>
              </a:spcBef>
              <a:spcAft>
                <a:spcPts val="0"/>
              </a:spcAft>
              <a:buSzPts val="2800"/>
              <a:buFont typeface="Archivo"/>
              <a:buNone/>
              <a:defRPr sz="2800" b="1">
                <a:latin typeface="Archivo"/>
                <a:ea typeface="Archivo"/>
                <a:cs typeface="Archivo"/>
                <a:sym typeface="Archivo"/>
              </a:defRPr>
            </a:lvl4pPr>
            <a:lvl5pPr lvl="4" algn="ctr" rtl="0">
              <a:lnSpc>
                <a:spcPct val="100000"/>
              </a:lnSpc>
              <a:spcBef>
                <a:spcPts val="0"/>
              </a:spcBef>
              <a:spcAft>
                <a:spcPts val="0"/>
              </a:spcAft>
              <a:buSzPts val="2800"/>
              <a:buFont typeface="Archivo"/>
              <a:buNone/>
              <a:defRPr sz="2800" b="1">
                <a:latin typeface="Archivo"/>
                <a:ea typeface="Archivo"/>
                <a:cs typeface="Archivo"/>
                <a:sym typeface="Archivo"/>
              </a:defRPr>
            </a:lvl5pPr>
            <a:lvl6pPr lvl="5" algn="ctr" rtl="0">
              <a:lnSpc>
                <a:spcPct val="100000"/>
              </a:lnSpc>
              <a:spcBef>
                <a:spcPts val="0"/>
              </a:spcBef>
              <a:spcAft>
                <a:spcPts val="0"/>
              </a:spcAft>
              <a:buSzPts val="2800"/>
              <a:buFont typeface="Archivo"/>
              <a:buNone/>
              <a:defRPr sz="2800" b="1">
                <a:latin typeface="Archivo"/>
                <a:ea typeface="Archivo"/>
                <a:cs typeface="Archivo"/>
                <a:sym typeface="Archivo"/>
              </a:defRPr>
            </a:lvl6pPr>
            <a:lvl7pPr lvl="6" algn="ctr" rtl="0">
              <a:lnSpc>
                <a:spcPct val="100000"/>
              </a:lnSpc>
              <a:spcBef>
                <a:spcPts val="0"/>
              </a:spcBef>
              <a:spcAft>
                <a:spcPts val="0"/>
              </a:spcAft>
              <a:buSzPts val="2800"/>
              <a:buFont typeface="Archivo"/>
              <a:buNone/>
              <a:defRPr sz="2800" b="1">
                <a:latin typeface="Archivo"/>
                <a:ea typeface="Archivo"/>
                <a:cs typeface="Archivo"/>
                <a:sym typeface="Archivo"/>
              </a:defRPr>
            </a:lvl7pPr>
            <a:lvl8pPr lvl="7" algn="ctr" rtl="0">
              <a:lnSpc>
                <a:spcPct val="100000"/>
              </a:lnSpc>
              <a:spcBef>
                <a:spcPts val="0"/>
              </a:spcBef>
              <a:spcAft>
                <a:spcPts val="0"/>
              </a:spcAft>
              <a:buSzPts val="2800"/>
              <a:buFont typeface="Archivo"/>
              <a:buNone/>
              <a:defRPr sz="2800" b="1">
                <a:latin typeface="Archivo"/>
                <a:ea typeface="Archivo"/>
                <a:cs typeface="Archivo"/>
                <a:sym typeface="Archivo"/>
              </a:defRPr>
            </a:lvl8pPr>
            <a:lvl9pPr lvl="8" algn="ctr" rtl="0">
              <a:lnSpc>
                <a:spcPct val="100000"/>
              </a:lnSpc>
              <a:spcBef>
                <a:spcPts val="0"/>
              </a:spcBef>
              <a:spcAft>
                <a:spcPts val="0"/>
              </a:spcAft>
              <a:buSzPts val="2800"/>
              <a:buFont typeface="Archivo"/>
              <a:buNone/>
              <a:defRPr sz="2800" b="1">
                <a:latin typeface="Archivo"/>
                <a:ea typeface="Archivo"/>
                <a:cs typeface="Archivo"/>
                <a:sym typeface="Archivo"/>
              </a:defRPr>
            </a:lvl9pPr>
          </a:lstStyle>
          <a:p>
            <a:endParaRPr/>
          </a:p>
        </p:txBody>
      </p:sp>
      <p:pic>
        <p:nvPicPr>
          <p:cNvPr id="180" name="Google Shape;180;p8"/>
          <p:cNvPicPr preferRelativeResize="0"/>
          <p:nvPr/>
        </p:nvPicPr>
        <p:blipFill>
          <a:blip r:embed="rId2">
            <a:alphaModFix/>
          </a:blip>
          <a:stretch>
            <a:fillRect/>
          </a:stretch>
        </p:blipFill>
        <p:spPr>
          <a:xfrm>
            <a:off x="7318078" y="4197018"/>
            <a:ext cx="1375923" cy="4964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75975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1447989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180955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14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24788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860493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2366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194815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0824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2575401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2a - Heading, subheading and body + image + logo and tagline">
  <p:cSld name="TITLE_AND_BODY_2">
    <p:spTree>
      <p:nvGrpSpPr>
        <p:cNvPr id="1" name="Shape 181"/>
        <p:cNvGrpSpPr/>
        <p:nvPr/>
      </p:nvGrpSpPr>
      <p:grpSpPr>
        <a:xfrm>
          <a:off x="0" y="0"/>
          <a:ext cx="0" cy="0"/>
          <a:chOff x="0" y="0"/>
          <a:chExt cx="0" cy="0"/>
        </a:xfrm>
      </p:grpSpPr>
      <p:sp>
        <p:nvSpPr>
          <p:cNvPr id="182" name="Google Shape;182;p9"/>
          <p:cNvSpPr txBox="1">
            <a:spLocks noGrp="1"/>
          </p:cNvSpPr>
          <p:nvPr>
            <p:ph type="body" idx="1"/>
          </p:nvPr>
        </p:nvSpPr>
        <p:spPr>
          <a:xfrm>
            <a:off x="450000" y="1800000"/>
            <a:ext cx="4705200" cy="18921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183" name="Google Shape;183;p9"/>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184" name="Google Shape;184;p9"/>
          <p:cNvPicPr preferRelativeResize="0"/>
          <p:nvPr/>
        </p:nvPicPr>
        <p:blipFill>
          <a:blip r:embed="rId2">
            <a:alphaModFix/>
          </a:blip>
          <a:stretch>
            <a:fillRect/>
          </a:stretch>
        </p:blipFill>
        <p:spPr>
          <a:xfrm>
            <a:off x="8358862" y="247191"/>
            <a:ext cx="562826" cy="203125"/>
          </a:xfrm>
          <a:prstGeom prst="rect">
            <a:avLst/>
          </a:prstGeom>
          <a:noFill/>
          <a:ln>
            <a:noFill/>
          </a:ln>
        </p:spPr>
      </p:pic>
      <p:sp>
        <p:nvSpPr>
          <p:cNvPr id="185" name="Google Shape;185;p9"/>
          <p:cNvSpPr>
            <a:spLocks noGrp="1"/>
          </p:cNvSpPr>
          <p:nvPr>
            <p:ph type="pic" idx="2"/>
          </p:nvPr>
        </p:nvSpPr>
        <p:spPr>
          <a:xfrm>
            <a:off x="5584200" y="1800000"/>
            <a:ext cx="3109800" cy="2893800"/>
          </a:xfrm>
          <a:prstGeom prst="rect">
            <a:avLst/>
          </a:prstGeom>
          <a:noFill/>
          <a:ln>
            <a:noFill/>
          </a:ln>
        </p:spPr>
      </p:sp>
      <p:sp>
        <p:nvSpPr>
          <p:cNvPr id="186" name="Google Shape;186;p9"/>
          <p:cNvSpPr txBox="1">
            <a:spLocks noGrp="1"/>
          </p:cNvSpPr>
          <p:nvPr>
            <p:ph type="title"/>
          </p:nvPr>
        </p:nvSpPr>
        <p:spPr>
          <a:xfrm>
            <a:off x="450000" y="247200"/>
            <a:ext cx="74241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187" name="Google Shape;187;p9"/>
          <p:cNvSpPr txBox="1">
            <a:spLocks noGrp="1"/>
          </p:cNvSpPr>
          <p:nvPr>
            <p:ph type="subTitle" idx="3"/>
          </p:nvPr>
        </p:nvSpPr>
        <p:spPr>
          <a:xfrm>
            <a:off x="450000" y="553200"/>
            <a:ext cx="71829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a:xfrm>
            <a:off x="438912" y="2233367"/>
            <a:ext cx="46634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663440" cy="207749"/>
          </a:xfrm>
          <a:noFill/>
        </p:spPr>
        <p:txBody>
          <a:bodyPr lIns="0" tIns="0" rIns="0" bIns="0">
            <a:spAutoFit/>
          </a:bodyPr>
          <a:lstStyle>
            <a:lvl1pPr marL="0" indent="0">
              <a:spcBef>
                <a:spcPts val="0"/>
              </a:spcBef>
              <a:spcAft>
                <a:spcPts val="0"/>
              </a:spcAft>
              <a:buFont typeface="Arial" panose="020B0604020202020204" pitchFamily="34" charset="0"/>
              <a:buNone/>
              <a:defRPr sz="13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207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3367"/>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07749"/>
          </a:xfrm>
          <a:noFill/>
        </p:spPr>
        <p:txBody>
          <a:bodyPr lIns="0" tIns="0" rIns="0" bIns="0">
            <a:spAutoFit/>
          </a:bodyPr>
          <a:lstStyle>
            <a:lvl1pPr marL="0" indent="0">
              <a:spcBef>
                <a:spcPts val="0"/>
              </a:spcBef>
              <a:spcAft>
                <a:spcPts val="0"/>
              </a:spcAft>
              <a:buFont typeface="Arial" panose="020B0604020202020204" pitchFamily="34" charset="0"/>
              <a:buNone/>
              <a:defRPr sz="13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6964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a:xfrm>
            <a:off x="438912" y="2235306"/>
            <a:ext cx="500634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0849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5306"/>
            <a:ext cx="6858000" cy="415499"/>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8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08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990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603666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712429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8253957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7262" y="-101411"/>
            <a:ext cx="9504576" cy="5346324"/>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555322" y="599791"/>
            <a:ext cx="4180733" cy="4009916"/>
          </a:xfrm>
        </p:spPr>
        <p:txBody>
          <a:bodyPr lIns="0" tIns="0" bIns="0" anchor="t">
            <a:noAutofit/>
          </a:bodyPr>
          <a:lstStyle>
            <a:lvl1pPr>
              <a:defRPr sz="4500">
                <a:solidFill>
                  <a:schemeClr val="tx1"/>
                </a:solidFill>
                <a:latin typeface="Segoe Sans Display Semibold" pitchFamily="2" charset="0"/>
                <a:cs typeface="Segoe Sans Display Semibold" pitchFamily="2" charset="0"/>
              </a:defRPr>
            </a:lvl1pPr>
          </a:lstStyle>
          <a:p>
            <a:r>
              <a:rPr lang="en-US" dirty="0"/>
              <a:t>Click to edit Master title style</a:t>
            </a:r>
          </a:p>
        </p:txBody>
      </p:sp>
    </p:spTree>
    <p:extLst>
      <p:ext uri="{BB962C8B-B14F-4D97-AF65-F5344CB8AC3E}">
        <p14:creationId xmlns:p14="http://schemas.microsoft.com/office/powerpoint/2010/main" val="288270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02b - Heading (2 rows), subheading and body + image + logo and tagline">
  <p:cSld name="TITLE_AND_BODY_1_1_2_2">
    <p:spTree>
      <p:nvGrpSpPr>
        <p:cNvPr id="1" name="Shape 188"/>
        <p:cNvGrpSpPr/>
        <p:nvPr/>
      </p:nvGrpSpPr>
      <p:grpSpPr>
        <a:xfrm>
          <a:off x="0" y="0"/>
          <a:ext cx="0" cy="0"/>
          <a:chOff x="0" y="0"/>
          <a:chExt cx="0" cy="0"/>
        </a:xfrm>
      </p:grpSpPr>
      <p:sp>
        <p:nvSpPr>
          <p:cNvPr id="189" name="Google Shape;189;p10"/>
          <p:cNvSpPr txBox="1">
            <a:spLocks noGrp="1"/>
          </p:cNvSpPr>
          <p:nvPr>
            <p:ph type="body" idx="1"/>
          </p:nvPr>
        </p:nvSpPr>
        <p:spPr>
          <a:xfrm>
            <a:off x="450000" y="1800000"/>
            <a:ext cx="4705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2A41"/>
              </a:buClr>
              <a:buSzPts val="1200"/>
              <a:buChar char="●"/>
              <a:defRPr>
                <a:solidFill>
                  <a:srgbClr val="002A41"/>
                </a:solidFill>
              </a:defRPr>
            </a:lvl1pPr>
            <a:lvl2pPr marL="914400" lvl="1" indent="-304800" rtl="0">
              <a:lnSpc>
                <a:spcPct val="115000"/>
              </a:lnSpc>
              <a:spcBef>
                <a:spcPts val="800"/>
              </a:spcBef>
              <a:spcAft>
                <a:spcPts val="0"/>
              </a:spcAft>
              <a:buClr>
                <a:srgbClr val="002A41"/>
              </a:buClr>
              <a:buSzPts val="1200"/>
              <a:buChar char="○"/>
              <a:defRPr>
                <a:solidFill>
                  <a:srgbClr val="002A41"/>
                </a:solidFill>
              </a:defRPr>
            </a:lvl2pPr>
            <a:lvl3pPr marL="1371600" lvl="2" indent="-304800" rtl="0">
              <a:lnSpc>
                <a:spcPct val="115000"/>
              </a:lnSpc>
              <a:spcBef>
                <a:spcPts val="800"/>
              </a:spcBef>
              <a:spcAft>
                <a:spcPts val="0"/>
              </a:spcAft>
              <a:buClr>
                <a:srgbClr val="002A41"/>
              </a:buClr>
              <a:buSzPts val="1200"/>
              <a:buChar char="■"/>
              <a:defRPr>
                <a:solidFill>
                  <a:srgbClr val="002A41"/>
                </a:solidFill>
              </a:defRPr>
            </a:lvl3pPr>
            <a:lvl4pPr marL="1828800" lvl="3" indent="-304800" rtl="0">
              <a:lnSpc>
                <a:spcPct val="115000"/>
              </a:lnSpc>
              <a:spcBef>
                <a:spcPts val="800"/>
              </a:spcBef>
              <a:spcAft>
                <a:spcPts val="0"/>
              </a:spcAft>
              <a:buClr>
                <a:srgbClr val="002A41"/>
              </a:buClr>
              <a:buSzPts val="1200"/>
              <a:buChar char="●"/>
              <a:defRPr>
                <a:solidFill>
                  <a:srgbClr val="002A41"/>
                </a:solidFill>
              </a:defRPr>
            </a:lvl4pPr>
            <a:lvl5pPr marL="2286000" lvl="4" indent="-304800" rtl="0">
              <a:lnSpc>
                <a:spcPct val="115000"/>
              </a:lnSpc>
              <a:spcBef>
                <a:spcPts val="800"/>
              </a:spcBef>
              <a:spcAft>
                <a:spcPts val="0"/>
              </a:spcAft>
              <a:buClr>
                <a:srgbClr val="002A41"/>
              </a:buClr>
              <a:buSzPts val="1200"/>
              <a:buChar char="○"/>
              <a:defRPr>
                <a:solidFill>
                  <a:srgbClr val="002A41"/>
                </a:solidFill>
              </a:defRPr>
            </a:lvl5pPr>
            <a:lvl6pPr marL="2743200" lvl="5" indent="-304800" rtl="0">
              <a:lnSpc>
                <a:spcPct val="115000"/>
              </a:lnSpc>
              <a:spcBef>
                <a:spcPts val="800"/>
              </a:spcBef>
              <a:spcAft>
                <a:spcPts val="0"/>
              </a:spcAft>
              <a:buClr>
                <a:srgbClr val="002A41"/>
              </a:buClr>
              <a:buSzPts val="1200"/>
              <a:buChar char="■"/>
              <a:defRPr>
                <a:solidFill>
                  <a:srgbClr val="002A41"/>
                </a:solidFill>
              </a:defRPr>
            </a:lvl6pPr>
            <a:lvl7pPr marL="3200400" lvl="6" indent="-304800" rtl="0">
              <a:lnSpc>
                <a:spcPct val="115000"/>
              </a:lnSpc>
              <a:spcBef>
                <a:spcPts val="800"/>
              </a:spcBef>
              <a:spcAft>
                <a:spcPts val="0"/>
              </a:spcAft>
              <a:buClr>
                <a:srgbClr val="002A41"/>
              </a:buClr>
              <a:buSzPts val="1200"/>
              <a:buChar char="●"/>
              <a:defRPr>
                <a:solidFill>
                  <a:srgbClr val="002A41"/>
                </a:solidFill>
              </a:defRPr>
            </a:lvl7pPr>
            <a:lvl8pPr marL="3657600" lvl="7" indent="-304800" rtl="0">
              <a:lnSpc>
                <a:spcPct val="115000"/>
              </a:lnSpc>
              <a:spcBef>
                <a:spcPts val="800"/>
              </a:spcBef>
              <a:spcAft>
                <a:spcPts val="0"/>
              </a:spcAft>
              <a:buClr>
                <a:srgbClr val="002A41"/>
              </a:buClr>
              <a:buSzPts val="1200"/>
              <a:buChar char="○"/>
              <a:defRPr>
                <a:solidFill>
                  <a:srgbClr val="002A41"/>
                </a:solidFill>
              </a:defRPr>
            </a:lvl8pPr>
            <a:lvl9pPr marL="4114800" lvl="8" indent="-304800" rtl="0">
              <a:lnSpc>
                <a:spcPct val="115000"/>
              </a:lnSpc>
              <a:spcBef>
                <a:spcPts val="800"/>
              </a:spcBef>
              <a:spcAft>
                <a:spcPts val="800"/>
              </a:spcAft>
              <a:buClr>
                <a:srgbClr val="002A41"/>
              </a:buClr>
              <a:buSzPts val="1200"/>
              <a:buChar char="■"/>
              <a:defRPr>
                <a:solidFill>
                  <a:srgbClr val="002A41"/>
                </a:solidFill>
              </a:defRPr>
            </a:lvl9pPr>
          </a:lstStyle>
          <a:p>
            <a:endParaRPr/>
          </a:p>
        </p:txBody>
      </p:sp>
      <p:sp>
        <p:nvSpPr>
          <p:cNvPr id="190" name="Google Shape;190;p10"/>
          <p:cNvSpPr>
            <a:spLocks noGrp="1"/>
          </p:cNvSpPr>
          <p:nvPr>
            <p:ph type="pic" idx="2"/>
          </p:nvPr>
        </p:nvSpPr>
        <p:spPr>
          <a:xfrm>
            <a:off x="5584200" y="1800000"/>
            <a:ext cx="3109800" cy="2893800"/>
          </a:xfrm>
          <a:prstGeom prst="rect">
            <a:avLst/>
          </a:prstGeom>
          <a:noFill/>
          <a:ln>
            <a:noFill/>
          </a:ln>
        </p:spPr>
      </p:sp>
      <p:sp>
        <p:nvSpPr>
          <p:cNvPr id="191" name="Google Shape;191;p10"/>
          <p:cNvSpPr txBox="1">
            <a:spLocks noGrp="1"/>
          </p:cNvSpPr>
          <p:nvPr>
            <p:ph type="title"/>
          </p:nvPr>
        </p:nvSpPr>
        <p:spPr>
          <a:xfrm>
            <a:off x="450000" y="247200"/>
            <a:ext cx="51342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192" name="Google Shape;192;p10"/>
          <p:cNvSpPr txBox="1">
            <a:spLocks noGrp="1"/>
          </p:cNvSpPr>
          <p:nvPr>
            <p:ph type="subTitle" idx="3"/>
          </p:nvPr>
        </p:nvSpPr>
        <p:spPr>
          <a:xfrm>
            <a:off x="450000" y="845175"/>
            <a:ext cx="51342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193" name="Google Shape;193;p10"/>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pic>
        <p:nvPicPr>
          <p:cNvPr id="194" name="Google Shape;194;p10"/>
          <p:cNvPicPr preferRelativeResize="0"/>
          <p:nvPr/>
        </p:nvPicPr>
        <p:blipFill>
          <a:blip r:embed="rId2">
            <a:alphaModFix/>
          </a:blip>
          <a:stretch>
            <a:fillRect/>
          </a:stretch>
        </p:blipFill>
        <p:spPr>
          <a:xfrm>
            <a:off x="8358862" y="247191"/>
            <a:ext cx="562826" cy="2031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152958"/>
            <a:ext cx="431208" cy="115416"/>
          </a:xfrm>
          <a:prstGeom prst="rect">
            <a:avLst/>
          </a:prstGeom>
          <a:noFill/>
        </p:spPr>
        <p:txBody>
          <a:bodyPr wrap="none" lIns="0" tIns="0" rIns="0" bIns="0" rtlCol="0">
            <a:spAutoFit/>
          </a:bodyPr>
          <a:lstStyle/>
          <a:p>
            <a:pPr marL="0" marR="0" lvl="0" indent="0" algn="l" defTabSz="685775"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21354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04a - Heading, subheading and body + half-image + logo and tagline">
  <p:cSld name="TITLE_AND_BODY_1_1_1_1_2">
    <p:spTree>
      <p:nvGrpSpPr>
        <p:cNvPr id="1" name="Shape 211"/>
        <p:cNvGrpSpPr/>
        <p:nvPr/>
      </p:nvGrpSpPr>
      <p:grpSpPr>
        <a:xfrm>
          <a:off x="0" y="0"/>
          <a:ext cx="0" cy="0"/>
          <a:chOff x="0" y="0"/>
          <a:chExt cx="0" cy="0"/>
        </a:xfrm>
      </p:grpSpPr>
      <p:sp>
        <p:nvSpPr>
          <p:cNvPr id="212" name="Google Shape;212;p13"/>
          <p:cNvSpPr>
            <a:spLocks noGrp="1"/>
          </p:cNvSpPr>
          <p:nvPr>
            <p:ph type="pic" idx="2"/>
          </p:nvPr>
        </p:nvSpPr>
        <p:spPr>
          <a:xfrm>
            <a:off x="4359600" y="9800"/>
            <a:ext cx="4810500" cy="4683600"/>
          </a:xfrm>
          <a:prstGeom prst="rect">
            <a:avLst/>
          </a:prstGeom>
          <a:noFill/>
          <a:ln>
            <a:noFill/>
          </a:ln>
        </p:spPr>
      </p:sp>
      <p:sp>
        <p:nvSpPr>
          <p:cNvPr id="213" name="Google Shape;213;p13"/>
          <p:cNvSpPr txBox="1">
            <a:spLocks noGrp="1"/>
          </p:cNvSpPr>
          <p:nvPr>
            <p:ph type="body" idx="1"/>
          </p:nvPr>
        </p:nvSpPr>
        <p:spPr>
          <a:xfrm>
            <a:off x="450000" y="1800000"/>
            <a:ext cx="3481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pic>
        <p:nvPicPr>
          <p:cNvPr id="214" name="Google Shape;214;p13"/>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15" name="Google Shape;215;p13"/>
          <p:cNvSpPr txBox="1">
            <a:spLocks noGrp="1"/>
          </p:cNvSpPr>
          <p:nvPr>
            <p:ph type="title"/>
          </p:nvPr>
        </p:nvSpPr>
        <p:spPr>
          <a:xfrm>
            <a:off x="450000" y="247200"/>
            <a:ext cx="35778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16" name="Google Shape;216;p13"/>
          <p:cNvSpPr txBox="1">
            <a:spLocks noGrp="1"/>
          </p:cNvSpPr>
          <p:nvPr>
            <p:ph type="subTitle" idx="3"/>
          </p:nvPr>
        </p:nvSpPr>
        <p:spPr>
          <a:xfrm>
            <a:off x="450000" y="553200"/>
            <a:ext cx="34617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17" name="Google Shape;217;p13"/>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4b - Heading (2 rows), subheading and body + half-image + logo and tagline">
  <p:cSld name="TITLE_AND_BODY_1_1_1_1_1_1_2_2">
    <p:spTree>
      <p:nvGrpSpPr>
        <p:cNvPr id="1" name="Shape 218"/>
        <p:cNvGrpSpPr/>
        <p:nvPr/>
      </p:nvGrpSpPr>
      <p:grpSpPr>
        <a:xfrm>
          <a:off x="0" y="0"/>
          <a:ext cx="0" cy="0"/>
          <a:chOff x="0" y="0"/>
          <a:chExt cx="0" cy="0"/>
        </a:xfrm>
      </p:grpSpPr>
      <p:sp>
        <p:nvSpPr>
          <p:cNvPr id="219" name="Google Shape;219;p14"/>
          <p:cNvSpPr txBox="1">
            <a:spLocks noGrp="1"/>
          </p:cNvSpPr>
          <p:nvPr>
            <p:ph type="body" idx="1"/>
          </p:nvPr>
        </p:nvSpPr>
        <p:spPr>
          <a:xfrm>
            <a:off x="450000" y="1800000"/>
            <a:ext cx="3481200" cy="1893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a:lvl1pPr>
            <a:lvl2pPr marL="914400" lvl="1" indent="-304800" rtl="0">
              <a:lnSpc>
                <a:spcPct val="115000"/>
              </a:lnSpc>
              <a:spcBef>
                <a:spcPts val="800"/>
              </a:spcBef>
              <a:spcAft>
                <a:spcPts val="0"/>
              </a:spcAft>
              <a:buSzPts val="1200"/>
              <a:buChar char="○"/>
              <a:defRPr/>
            </a:lvl2pPr>
            <a:lvl3pPr marL="1371600" lvl="2" indent="-304800" rtl="0">
              <a:lnSpc>
                <a:spcPct val="115000"/>
              </a:lnSpc>
              <a:spcBef>
                <a:spcPts val="800"/>
              </a:spcBef>
              <a:spcAft>
                <a:spcPts val="0"/>
              </a:spcAft>
              <a:buSzPts val="1200"/>
              <a:buChar char="■"/>
              <a:defRPr/>
            </a:lvl3pPr>
            <a:lvl4pPr marL="1828800" lvl="3" indent="-304800" rtl="0">
              <a:lnSpc>
                <a:spcPct val="115000"/>
              </a:lnSpc>
              <a:spcBef>
                <a:spcPts val="800"/>
              </a:spcBef>
              <a:spcAft>
                <a:spcPts val="0"/>
              </a:spcAft>
              <a:buSzPts val="1200"/>
              <a:buChar char="●"/>
              <a:defRPr/>
            </a:lvl4pPr>
            <a:lvl5pPr marL="2286000" lvl="4" indent="-304800" rtl="0">
              <a:lnSpc>
                <a:spcPct val="115000"/>
              </a:lnSpc>
              <a:spcBef>
                <a:spcPts val="800"/>
              </a:spcBef>
              <a:spcAft>
                <a:spcPts val="0"/>
              </a:spcAft>
              <a:buSzPts val="1200"/>
              <a:buChar char="○"/>
              <a:defRPr/>
            </a:lvl5pPr>
            <a:lvl6pPr marL="2743200" lvl="5" indent="-304800" rtl="0">
              <a:lnSpc>
                <a:spcPct val="115000"/>
              </a:lnSpc>
              <a:spcBef>
                <a:spcPts val="800"/>
              </a:spcBef>
              <a:spcAft>
                <a:spcPts val="0"/>
              </a:spcAft>
              <a:buSzPts val="1200"/>
              <a:buChar char="■"/>
              <a:defRPr/>
            </a:lvl6pPr>
            <a:lvl7pPr marL="3200400" lvl="6" indent="-304800" rtl="0">
              <a:lnSpc>
                <a:spcPct val="115000"/>
              </a:lnSpc>
              <a:spcBef>
                <a:spcPts val="800"/>
              </a:spcBef>
              <a:spcAft>
                <a:spcPts val="0"/>
              </a:spcAft>
              <a:buSzPts val="1200"/>
              <a:buChar char="●"/>
              <a:defRPr/>
            </a:lvl7pPr>
            <a:lvl8pPr marL="3657600" lvl="7" indent="-304800" rtl="0">
              <a:lnSpc>
                <a:spcPct val="115000"/>
              </a:lnSpc>
              <a:spcBef>
                <a:spcPts val="800"/>
              </a:spcBef>
              <a:spcAft>
                <a:spcPts val="0"/>
              </a:spcAft>
              <a:buSzPts val="1200"/>
              <a:buChar char="○"/>
              <a:defRPr/>
            </a:lvl8pPr>
            <a:lvl9pPr marL="4114800" lvl="8" indent="-304800" rtl="0">
              <a:lnSpc>
                <a:spcPct val="115000"/>
              </a:lnSpc>
              <a:spcBef>
                <a:spcPts val="800"/>
              </a:spcBef>
              <a:spcAft>
                <a:spcPts val="800"/>
              </a:spcAft>
              <a:buSzPts val="1200"/>
              <a:buChar char="■"/>
              <a:defRPr/>
            </a:lvl9pPr>
          </a:lstStyle>
          <a:p>
            <a:endParaRPr/>
          </a:p>
        </p:txBody>
      </p:sp>
      <p:sp>
        <p:nvSpPr>
          <p:cNvPr id="220" name="Google Shape;220;p14"/>
          <p:cNvSpPr>
            <a:spLocks noGrp="1"/>
          </p:cNvSpPr>
          <p:nvPr>
            <p:ph type="pic" idx="2"/>
          </p:nvPr>
        </p:nvSpPr>
        <p:spPr>
          <a:xfrm>
            <a:off x="4359600" y="9800"/>
            <a:ext cx="4810500" cy="4683600"/>
          </a:xfrm>
          <a:prstGeom prst="rect">
            <a:avLst/>
          </a:prstGeom>
          <a:noFill/>
          <a:ln>
            <a:noFill/>
          </a:ln>
        </p:spPr>
      </p:sp>
      <p:sp>
        <p:nvSpPr>
          <p:cNvPr id="221" name="Google Shape;221;p14"/>
          <p:cNvSpPr txBox="1">
            <a:spLocks noGrp="1"/>
          </p:cNvSpPr>
          <p:nvPr>
            <p:ph type="title"/>
          </p:nvPr>
        </p:nvSpPr>
        <p:spPr>
          <a:xfrm>
            <a:off x="450000" y="247200"/>
            <a:ext cx="3577800" cy="30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000"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22" name="Google Shape;222;p14"/>
          <p:cNvSpPr txBox="1">
            <a:spLocks noGrp="1"/>
          </p:cNvSpPr>
          <p:nvPr>
            <p:ph type="subTitle" idx="3"/>
          </p:nvPr>
        </p:nvSpPr>
        <p:spPr>
          <a:xfrm>
            <a:off x="450000" y="553200"/>
            <a:ext cx="3461700" cy="222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2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pic>
        <p:nvPicPr>
          <p:cNvPr id="223" name="Google Shape;223;p14"/>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24" name="Google Shape;224;p14"/>
          <p:cNvSpPr txBox="1"/>
          <p:nvPr/>
        </p:nvSpPr>
        <p:spPr>
          <a:xfrm>
            <a:off x="6498600" y="4869483"/>
            <a:ext cx="2423100" cy="10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800">
                <a:solidFill>
                  <a:srgbClr val="1E5E82"/>
                </a:solidFill>
                <a:latin typeface="Inter SemiBold"/>
                <a:ea typeface="Inter SemiBold"/>
                <a:cs typeface="Inter SemiBold"/>
                <a:sym typeface="Inter SemiBold"/>
              </a:rPr>
              <a:t>Changing how the world works for the </a:t>
            </a:r>
            <a:r>
              <a:rPr lang="en-GB" sz="800">
                <a:solidFill>
                  <a:srgbClr val="D86E89"/>
                </a:solidFill>
                <a:latin typeface="Inter SemiBold"/>
                <a:ea typeface="Inter SemiBold"/>
                <a:cs typeface="Inter SemiBold"/>
                <a:sym typeface="Inter SemiBold"/>
              </a:rPr>
              <a:t>better.</a:t>
            </a:r>
            <a:endParaRPr sz="800">
              <a:solidFill>
                <a:srgbClr val="D86E89"/>
              </a:solidFill>
              <a:latin typeface="Inter SemiBold"/>
              <a:ea typeface="Inter SemiBold"/>
              <a:cs typeface="Inter SemiBold"/>
              <a:sym typeface="Inter SemiBold"/>
            </a:endParaRPr>
          </a:p>
        </p:txBody>
      </p:sp>
    </p:spTree>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50" Type="http://schemas.openxmlformats.org/officeDocument/2006/relationships/slideLayout" Target="../slideLayouts/slideLayout69.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53" Type="http://schemas.openxmlformats.org/officeDocument/2006/relationships/image" Target="../media/image3.png"/><Relationship Id="rId5" Type="http://schemas.openxmlformats.org/officeDocument/2006/relationships/slideLayout" Target="../slideLayouts/slideLayout2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54" Type="http://schemas.openxmlformats.org/officeDocument/2006/relationships/image" Target="../media/image4.svg"/><Relationship Id="rId1" Type="http://schemas.openxmlformats.org/officeDocument/2006/relationships/slideLayout" Target="../slideLayouts/slideLayout20.xml"/><Relationship Id="rId6" Type="http://schemas.openxmlformats.org/officeDocument/2006/relationships/slideLayout" Target="../slideLayouts/slideLayout25.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0000" y="293575"/>
            <a:ext cx="8244000" cy="4500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2000"/>
              <a:buFont typeface="Inter"/>
              <a:buNone/>
              <a:defRPr sz="20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2pPr>
            <a:lvl3pPr lvl="2"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3pPr>
            <a:lvl4pPr lvl="3"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4pPr>
            <a:lvl5pPr lvl="4"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5pPr>
            <a:lvl6pPr lvl="5"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6pPr>
            <a:lvl7pPr lvl="6"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7pPr>
            <a:lvl8pPr lvl="7"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8pPr>
            <a:lvl9pPr lvl="8"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9pPr>
          </a:lstStyle>
          <a:p>
            <a:endParaRPr/>
          </a:p>
        </p:txBody>
      </p:sp>
      <p:sp>
        <p:nvSpPr>
          <p:cNvPr id="7" name="Google Shape;7;p1"/>
          <p:cNvSpPr txBox="1">
            <a:spLocks noGrp="1"/>
          </p:cNvSpPr>
          <p:nvPr>
            <p:ph type="body" idx="1"/>
          </p:nvPr>
        </p:nvSpPr>
        <p:spPr>
          <a:xfrm>
            <a:off x="450000" y="1352550"/>
            <a:ext cx="6396300" cy="28935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1"/>
              </a:buClr>
              <a:buSzPts val="1200"/>
              <a:buFont typeface="Inter"/>
              <a:buChar char="●"/>
              <a:defRPr sz="1200">
                <a:solidFill>
                  <a:srgbClr val="002A41"/>
                </a:solidFill>
                <a:latin typeface="Inter"/>
                <a:ea typeface="Inter"/>
                <a:cs typeface="Inter"/>
                <a:sym typeface="Inter"/>
              </a:defRPr>
            </a:lvl1pPr>
            <a:lvl2pPr marL="914400" lvl="1"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2pPr>
            <a:lvl3pPr marL="1371600" lvl="2"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3pPr>
            <a:lvl4pPr marL="1828800" lvl="3"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4pPr>
            <a:lvl5pPr marL="2286000" lvl="4"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5pPr>
            <a:lvl6pPr marL="2743200" lvl="5"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6pPr>
            <a:lvl7pPr marL="3200400" lvl="6"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7pPr>
            <a:lvl8pPr marL="3657600" lvl="7"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8pPr>
            <a:lvl9pPr marL="4114800" lvl="8" indent="-304800" rtl="0">
              <a:lnSpc>
                <a:spcPct val="115000"/>
              </a:lnSpc>
              <a:spcBef>
                <a:spcPts val="800"/>
              </a:spcBef>
              <a:spcAft>
                <a:spcPts val="800"/>
              </a:spcAft>
              <a:buClr>
                <a:srgbClr val="002A41"/>
              </a:buClr>
              <a:buSzPts val="1200"/>
              <a:buFont typeface="Inter"/>
              <a:buChar char="■"/>
              <a:defRPr sz="1200">
                <a:solidFill>
                  <a:srgbClr val="002A4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9" r:id="rId8"/>
    <p:sldLayoutId id="2147483660" r:id="rId9"/>
    <p:sldLayoutId id="2147483661" r:id="rId10"/>
    <p:sldLayoutId id="2147483663" r:id="rId11"/>
    <p:sldLayoutId id="2147483664" r:id="rId12"/>
    <p:sldLayoutId id="2147483668" r:id="rId13"/>
    <p:sldLayoutId id="2147483671" r:id="rId14"/>
    <p:sldLayoutId id="2147483690" r:id="rId15"/>
    <p:sldLayoutId id="2147483691" r:id="rId16"/>
    <p:sldLayoutId id="2147483693" r:id="rId17"/>
    <p:sldLayoutId id="2147483694" r:id="rId18"/>
    <p:sldLayoutId id="214748374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
          <p15:clr>
            <a:srgbClr val="E46962"/>
          </p15:clr>
        </p15:guide>
        <p15:guide id="2" pos="5477">
          <p15:clr>
            <a:srgbClr val="E46962"/>
          </p15:clr>
        </p15:guide>
        <p15:guide id="3" orient="horz" pos="283">
          <p15:clr>
            <a:srgbClr val="E46962"/>
          </p15:clr>
        </p15:guide>
        <p15:guide id="4" orient="horz" pos="2957">
          <p15:clr>
            <a:srgbClr val="E46962"/>
          </p15:clr>
        </p15:guide>
        <p15:guide id="5" orient="horz" pos="567">
          <p15:clr>
            <a:srgbClr val="E46962"/>
          </p15:clr>
        </p15:guide>
        <p15:guide id="6" orient="horz" pos="1134">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7132439" y="2057400"/>
            <a:ext cx="5143500" cy="1028700"/>
          </a:xfrm>
          <a:prstGeom prst="rect">
            <a:avLst/>
          </a:prstGeom>
        </p:spPr>
      </p:pic>
    </p:spTree>
    <p:extLst>
      <p:ext uri="{BB962C8B-B14F-4D97-AF65-F5344CB8AC3E}">
        <p14:creationId xmlns:p14="http://schemas.microsoft.com/office/powerpoint/2010/main" val="3706938965"/>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 id="2147483744" r:id="rId49"/>
    <p:sldLayoutId id="2147483745" r:id="rId50"/>
    <p:sldLayoutId id="2147483746" r:id="rId5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4.xml"/><Relationship Id="rId11" Type="http://schemas.openxmlformats.org/officeDocument/2006/relationships/image" Target="../media/image56.svg"/><Relationship Id="rId5" Type="http://schemas.openxmlformats.org/officeDocument/2006/relationships/diagramQuickStyle" Target="../diagrams/quickStyle4.xml"/><Relationship Id="rId10" Type="http://schemas.openxmlformats.org/officeDocument/2006/relationships/image" Target="../media/image55.png"/><Relationship Id="rId4" Type="http://schemas.openxmlformats.org/officeDocument/2006/relationships/diagramLayout" Target="../diagrams/layout4.xml"/><Relationship Id="rId9" Type="http://schemas.openxmlformats.org/officeDocument/2006/relationships/image" Target="../media/image5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5.xml"/><Relationship Id="rId11" Type="http://schemas.openxmlformats.org/officeDocument/2006/relationships/image" Target="../media/image56.svg"/><Relationship Id="rId5" Type="http://schemas.openxmlformats.org/officeDocument/2006/relationships/diagramQuickStyle" Target="../diagrams/quickStyle5.xml"/><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diagramLayout" Target="../diagrams/layout5.xml"/><Relationship Id="rId9" Type="http://schemas.openxmlformats.org/officeDocument/2006/relationships/image" Target="../media/image54.svg"/><Relationship Id="rId1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5.png"/><Relationship Id="rId7"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6.svg"/><Relationship Id="rId9"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53.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notesSlide" Target="../notesSlides/notesSlide17.xml"/><Relationship Id="rId16" Type="http://schemas.openxmlformats.org/officeDocument/2006/relationships/image" Target="../media/image89.svg"/><Relationship Id="rId1" Type="http://schemas.openxmlformats.org/officeDocument/2006/relationships/slideLayout" Target="../slideLayouts/slideLayout19.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54.svg"/><Relationship Id="rId9" Type="http://schemas.openxmlformats.org/officeDocument/2006/relationships/image" Target="../media/image82.png"/><Relationship Id="rId14" Type="http://schemas.openxmlformats.org/officeDocument/2006/relationships/image" Target="../media/image87.sv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hyperlink" Target="https://aka.ms/PECapabilitySurvey" TargetMode="External"/><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39.xml.rels><?xml version="1.0" encoding="UTF-8" standalone="yes"?>
<Relationships xmlns="http://schemas.openxmlformats.org/package/2006/relationships"><Relationship Id="rId3" Type="http://schemas.openxmlformats.org/officeDocument/2006/relationships/image" Target="../media/image100.emf"/><Relationship Id="rId7" Type="http://schemas.openxmlformats.org/officeDocument/2006/relationships/hyperlink" Target="https://aka.ms/PECapabilitySurvey"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hyperlink" Target="https://aka.ms/PECapabilitySurvey"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sv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1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ctrTitle"/>
          </p:nvPr>
        </p:nvSpPr>
        <p:spPr>
          <a:xfrm>
            <a:off x="450000" y="1527825"/>
            <a:ext cx="8481300" cy="133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Cloud-Native Platform Engineering on Azure</a:t>
            </a:r>
            <a:endParaRPr b="1" dirty="0">
              <a:latin typeface="Inter"/>
              <a:ea typeface="Inter"/>
              <a:cs typeface="Inter"/>
              <a:sym typeface="Inter"/>
            </a:endParaRPr>
          </a:p>
        </p:txBody>
      </p:sp>
      <p:sp>
        <p:nvSpPr>
          <p:cNvPr id="470" name="Google Shape;470;p46"/>
          <p:cNvSpPr txBox="1">
            <a:spLocks noGrp="1"/>
          </p:cNvSpPr>
          <p:nvPr>
            <p:ph type="subTitle" idx="1"/>
          </p:nvPr>
        </p:nvSpPr>
        <p:spPr>
          <a:xfrm>
            <a:off x="450000" y="3035350"/>
            <a:ext cx="6380700" cy="362700"/>
          </a:xfrm>
          <a:prstGeom prst="rect">
            <a:avLst/>
          </a:prstGeom>
        </p:spPr>
        <p:txBody>
          <a:bodyPr spcFirstLastPara="1" wrap="square" lIns="0" tIns="0" rIns="0" bIns="0" anchor="t" anchorCtr="0">
            <a:noAutofit/>
          </a:bodyPr>
          <a:lstStyle/>
          <a:p>
            <a:r>
              <a:rPr lang="en-AU" dirty="0"/>
              <a:t>Will Velida | @willvelida</a:t>
            </a:r>
          </a:p>
          <a:p>
            <a:r>
              <a:rPr lang="en-AU" dirty="0"/>
              <a:t>Lead Software Engineer and Microsoft MVP</a:t>
            </a:r>
            <a:endParaRPr b="0" dirty="0">
              <a:latin typeface="Inter Medium"/>
              <a:ea typeface="Inter Medium"/>
              <a:cs typeface="Inter Medium"/>
              <a:sym typeface="Inter Medium"/>
            </a:endParaRPr>
          </a:p>
        </p:txBody>
      </p:sp>
      <p:sp>
        <p:nvSpPr>
          <p:cNvPr id="471" name="Google Shape;471;p46"/>
          <p:cNvSpPr txBox="1">
            <a:spLocks noGrp="1"/>
          </p:cNvSpPr>
          <p:nvPr>
            <p:ph type="subTitle" idx="2"/>
          </p:nvPr>
        </p:nvSpPr>
        <p:spPr>
          <a:xfrm>
            <a:off x="450000" y="4213500"/>
            <a:ext cx="4318500" cy="4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March 2025</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A80BB9EA-488F-8419-984E-ACC91B0F7B27}"/>
              </a:ext>
            </a:extLst>
          </p:cNvPr>
          <p:cNvGraphicFramePr/>
          <p:nvPr>
            <p:extLst>
              <p:ext uri="{D42A27DB-BD31-4B8C-83A1-F6EECF244321}">
                <p14:modId xmlns:p14="http://schemas.microsoft.com/office/powerpoint/2010/main" val="2762922993"/>
              </p:ext>
            </p:extLst>
          </p:nvPr>
        </p:nvGraphicFramePr>
        <p:xfrm>
          <a:off x="-719767" y="669216"/>
          <a:ext cx="10583534" cy="4227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a:extLst>
              <a:ext uri="{FF2B5EF4-FFF2-40B4-BE49-F238E27FC236}">
                <a16:creationId xmlns:a16="http://schemas.microsoft.com/office/drawing/2014/main" id="{0C9FA088-783B-5D2B-AF21-B153D14DB7D3}"/>
              </a:ext>
            </a:extLst>
          </p:cNvPr>
          <p:cNvSpPr>
            <a:spLocks noGrp="1"/>
          </p:cNvSpPr>
          <p:nvPr>
            <p:ph type="title"/>
          </p:nvPr>
        </p:nvSpPr>
        <p:spPr/>
        <p:txBody>
          <a:bodyPr/>
          <a:lstStyle/>
          <a:p>
            <a:r>
              <a:rPr lang="en-AU" dirty="0"/>
              <a:t>The Principles that drive Platform Engineering</a:t>
            </a:r>
          </a:p>
        </p:txBody>
      </p:sp>
    </p:spTree>
    <p:extLst>
      <p:ext uri="{BB962C8B-B14F-4D97-AF65-F5344CB8AC3E}">
        <p14:creationId xmlns:p14="http://schemas.microsoft.com/office/powerpoint/2010/main" val="893776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4C34FD-ACD9-FA77-6086-723C9431D67E}"/>
              </a:ext>
            </a:extLst>
          </p:cNvPr>
          <p:cNvSpPr>
            <a:spLocks noGrp="1"/>
          </p:cNvSpPr>
          <p:nvPr>
            <p:ph type="title"/>
          </p:nvPr>
        </p:nvSpPr>
        <p:spPr/>
        <p:txBody>
          <a:bodyPr/>
          <a:lstStyle/>
          <a:p>
            <a:r>
              <a:rPr lang="en-AU" dirty="0"/>
              <a:t>Each “customer” is important</a:t>
            </a:r>
          </a:p>
        </p:txBody>
      </p:sp>
      <p:sp>
        <p:nvSpPr>
          <p:cNvPr id="8" name="Subtitle 7">
            <a:extLst>
              <a:ext uri="{FF2B5EF4-FFF2-40B4-BE49-F238E27FC236}">
                <a16:creationId xmlns:a16="http://schemas.microsoft.com/office/drawing/2014/main" id="{DCF78D57-AA1B-0B60-A996-52906AD1C6E0}"/>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61998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68DB3F19-574F-1DF4-6BF3-7ADEA9E8A412}"/>
              </a:ext>
            </a:extLst>
          </p:cNvPr>
          <p:cNvGraphicFramePr/>
          <p:nvPr>
            <p:extLst>
              <p:ext uri="{D42A27DB-BD31-4B8C-83A1-F6EECF244321}">
                <p14:modId xmlns:p14="http://schemas.microsoft.com/office/powerpoint/2010/main" val="3298319751"/>
              </p:ext>
            </p:extLst>
          </p:nvPr>
        </p:nvGraphicFramePr>
        <p:xfrm>
          <a:off x="903656" y="942476"/>
          <a:ext cx="6000419" cy="3263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2F22CBDC-F059-C247-80F9-399AA7A20825}"/>
              </a:ext>
            </a:extLst>
          </p:cNvPr>
          <p:cNvSpPr>
            <a:spLocks noGrp="1"/>
          </p:cNvSpPr>
          <p:nvPr>
            <p:ph type="title"/>
          </p:nvPr>
        </p:nvSpPr>
        <p:spPr/>
        <p:txBody>
          <a:bodyPr/>
          <a:lstStyle/>
          <a:p>
            <a:r>
              <a:rPr lang="en-AU" dirty="0"/>
              <a:t>Congrats! Developers have been promoted to customers!</a:t>
            </a:r>
          </a:p>
        </p:txBody>
      </p:sp>
      <p:sp>
        <p:nvSpPr>
          <p:cNvPr id="11" name="Subtitle 10">
            <a:extLst>
              <a:ext uri="{FF2B5EF4-FFF2-40B4-BE49-F238E27FC236}">
                <a16:creationId xmlns:a16="http://schemas.microsoft.com/office/drawing/2014/main" id="{44A2E7D3-FE9E-FCBF-3E9E-6F8AABA72539}"/>
              </a:ext>
            </a:extLst>
          </p:cNvPr>
          <p:cNvSpPr>
            <a:spLocks noGrp="1"/>
          </p:cNvSpPr>
          <p:nvPr>
            <p:ph type="subTitle" idx="4"/>
          </p:nvPr>
        </p:nvSpPr>
        <p:spPr/>
        <p:txBody>
          <a:bodyPr/>
          <a:lstStyle/>
          <a:p>
            <a:endParaRPr lang="en-AU"/>
          </a:p>
        </p:txBody>
      </p:sp>
      <p:pic>
        <p:nvPicPr>
          <p:cNvPr id="13" name="Graphic 12" descr="Programmer female with solid fill">
            <a:extLst>
              <a:ext uri="{FF2B5EF4-FFF2-40B4-BE49-F238E27FC236}">
                <a16:creationId xmlns:a16="http://schemas.microsoft.com/office/drawing/2014/main" id="{39BED3DF-0FFA-1D0C-BD49-9324DFCD08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300" y="942476"/>
            <a:ext cx="1371600" cy="1371600"/>
          </a:xfrm>
          <a:prstGeom prst="rect">
            <a:avLst/>
          </a:prstGeom>
        </p:spPr>
      </p:pic>
      <p:pic>
        <p:nvPicPr>
          <p:cNvPr id="15" name="Graphic 14" descr="Programmer male with solid fill">
            <a:extLst>
              <a:ext uri="{FF2B5EF4-FFF2-40B4-BE49-F238E27FC236}">
                <a16:creationId xmlns:a16="http://schemas.microsoft.com/office/drawing/2014/main" id="{72DC9BC2-2416-84D0-7D44-3185CBD3C7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00" y="2703352"/>
            <a:ext cx="1371600" cy="1371600"/>
          </a:xfrm>
          <a:prstGeom prst="rect">
            <a:avLst/>
          </a:prstGeom>
        </p:spPr>
      </p:pic>
    </p:spTree>
    <p:extLst>
      <p:ext uri="{BB962C8B-B14F-4D97-AF65-F5344CB8AC3E}">
        <p14:creationId xmlns:p14="http://schemas.microsoft.com/office/powerpoint/2010/main" val="3774929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7895A0-2DAA-D11B-5DD4-4FF4EAC1EBE3}"/>
              </a:ext>
            </a:extLst>
          </p:cNvPr>
          <p:cNvSpPr>
            <a:spLocks noGrp="1"/>
          </p:cNvSpPr>
          <p:nvPr>
            <p:ph type="body" idx="1"/>
          </p:nvPr>
        </p:nvSpPr>
        <p:spPr>
          <a:xfrm>
            <a:off x="450000" y="1081800"/>
            <a:ext cx="8204902" cy="1893600"/>
          </a:xfrm>
        </p:spPr>
        <p:txBody>
          <a:bodyPr/>
          <a:lstStyle/>
          <a:p>
            <a:r>
              <a:rPr lang="en-AU" sz="1600" dirty="0"/>
              <a:t>Be clear on what your organization wants to gain from platform engineering.</a:t>
            </a:r>
          </a:p>
          <a:p>
            <a:r>
              <a:rPr lang="en-AU" sz="1600" dirty="0"/>
              <a:t>Scope them to business objectives, rather than just development teams.</a:t>
            </a:r>
          </a:p>
          <a:p>
            <a:r>
              <a:rPr lang="en-AU" sz="1600" dirty="0"/>
              <a:t>At a high level, this could be:</a:t>
            </a:r>
          </a:p>
          <a:p>
            <a:pPr lvl="1"/>
            <a:r>
              <a:rPr lang="en-AU" sz="1600" dirty="0"/>
              <a:t>Increase app quality, reduce bugs and issues.</a:t>
            </a:r>
          </a:p>
          <a:p>
            <a:pPr lvl="1"/>
            <a:r>
              <a:rPr lang="en-AU" sz="1600" dirty="0"/>
              <a:t>Improve security, reduce security incidents, or detected CVEs.</a:t>
            </a:r>
          </a:p>
          <a:p>
            <a:pPr lvl="1"/>
            <a:r>
              <a:rPr lang="en-AU" sz="1600" dirty="0"/>
              <a:t>Decrease risk through better compliance.</a:t>
            </a:r>
          </a:p>
          <a:p>
            <a:pPr lvl="1"/>
            <a:r>
              <a:rPr lang="en-AU" sz="1600" dirty="0"/>
              <a:t>Accelerate delivery times.</a:t>
            </a:r>
          </a:p>
          <a:p>
            <a:pPr lvl="1"/>
            <a:r>
              <a:rPr lang="en-AU" sz="1600" dirty="0"/>
              <a:t>Reduce costs through improved automation</a:t>
            </a:r>
          </a:p>
          <a:p>
            <a:r>
              <a:rPr lang="en-AU" sz="1600" dirty="0"/>
              <a:t>Agreeing on OKRs with leadership and developers helps drive the direction of your internal platform </a:t>
            </a:r>
          </a:p>
        </p:txBody>
      </p:sp>
      <p:sp>
        <p:nvSpPr>
          <p:cNvPr id="5" name="Title 4">
            <a:extLst>
              <a:ext uri="{FF2B5EF4-FFF2-40B4-BE49-F238E27FC236}">
                <a16:creationId xmlns:a16="http://schemas.microsoft.com/office/drawing/2014/main" id="{8D962DAB-002F-0A00-2D2E-A4BA9858743E}"/>
              </a:ext>
            </a:extLst>
          </p:cNvPr>
          <p:cNvSpPr>
            <a:spLocks noGrp="1"/>
          </p:cNvSpPr>
          <p:nvPr>
            <p:ph type="title"/>
          </p:nvPr>
        </p:nvSpPr>
        <p:spPr/>
        <p:txBody>
          <a:bodyPr/>
          <a:lstStyle/>
          <a:p>
            <a:r>
              <a:rPr lang="en-AU" dirty="0"/>
              <a:t>What are we trying to achieve here?</a:t>
            </a:r>
          </a:p>
        </p:txBody>
      </p:sp>
      <p:sp>
        <p:nvSpPr>
          <p:cNvPr id="9" name="Subtitle 8">
            <a:extLst>
              <a:ext uri="{FF2B5EF4-FFF2-40B4-BE49-F238E27FC236}">
                <a16:creationId xmlns:a16="http://schemas.microsoft.com/office/drawing/2014/main" id="{DF52D32C-45C0-0D48-6CBB-42ACDEEA4423}"/>
              </a:ext>
            </a:extLst>
          </p:cNvPr>
          <p:cNvSpPr>
            <a:spLocks noGrp="1"/>
          </p:cNvSpPr>
          <p:nvPr>
            <p:ph type="subTitle" idx="4"/>
          </p:nvPr>
        </p:nvSpPr>
        <p:spPr/>
        <p:txBody>
          <a:bodyPr/>
          <a:lstStyle/>
          <a:p>
            <a:endParaRPr lang="en-AU"/>
          </a:p>
        </p:txBody>
      </p:sp>
    </p:spTree>
    <p:extLst>
      <p:ext uri="{BB962C8B-B14F-4D97-AF65-F5344CB8AC3E}">
        <p14:creationId xmlns:p14="http://schemas.microsoft.com/office/powerpoint/2010/main" val="2814788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BF50C430-10E9-D252-5BB6-3F74AB1A7DEA}"/>
              </a:ext>
            </a:extLst>
          </p:cNvPr>
          <p:cNvGraphicFramePr/>
          <p:nvPr>
            <p:extLst>
              <p:ext uri="{D42A27DB-BD31-4B8C-83A1-F6EECF244321}">
                <p14:modId xmlns:p14="http://schemas.microsoft.com/office/powerpoint/2010/main" val="2479910485"/>
              </p:ext>
            </p:extLst>
          </p:nvPr>
        </p:nvGraphicFramePr>
        <p:xfrm>
          <a:off x="1022442" y="1501182"/>
          <a:ext cx="7099116" cy="2141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42A648CF-49D0-81BD-B446-481C87DB5329}"/>
              </a:ext>
            </a:extLst>
          </p:cNvPr>
          <p:cNvSpPr>
            <a:spLocks noGrp="1"/>
          </p:cNvSpPr>
          <p:nvPr>
            <p:ph type="title"/>
          </p:nvPr>
        </p:nvSpPr>
        <p:spPr/>
        <p:txBody>
          <a:bodyPr/>
          <a:lstStyle/>
          <a:p>
            <a:r>
              <a:rPr lang="en-AU" dirty="0"/>
              <a:t>What’s your desired path?</a:t>
            </a:r>
          </a:p>
        </p:txBody>
      </p:sp>
      <p:sp>
        <p:nvSpPr>
          <p:cNvPr id="6" name="Subtitle 5">
            <a:extLst>
              <a:ext uri="{FF2B5EF4-FFF2-40B4-BE49-F238E27FC236}">
                <a16:creationId xmlns:a16="http://schemas.microsoft.com/office/drawing/2014/main" id="{C8BC486A-8F34-C098-DA5E-56211CFE1246}"/>
              </a:ext>
            </a:extLst>
          </p:cNvPr>
          <p:cNvSpPr>
            <a:spLocks noGrp="1"/>
          </p:cNvSpPr>
          <p:nvPr>
            <p:ph type="subTitle" idx="4"/>
          </p:nvPr>
        </p:nvSpPr>
        <p:spPr/>
        <p:txBody>
          <a:bodyPr/>
          <a:lstStyle/>
          <a:p>
            <a:r>
              <a:rPr lang="en-AU" dirty="0"/>
              <a:t>How do we want to get this into production?</a:t>
            </a:r>
          </a:p>
        </p:txBody>
      </p:sp>
      <p:pic>
        <p:nvPicPr>
          <p:cNvPr id="9" name="Graphic 8" descr="Programmer female with solid fill">
            <a:extLst>
              <a:ext uri="{FF2B5EF4-FFF2-40B4-BE49-F238E27FC236}">
                <a16:creationId xmlns:a16="http://schemas.microsoft.com/office/drawing/2014/main" id="{26F4E4D4-8A06-34CA-3126-C3E13D9462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042" y="1501182"/>
            <a:ext cx="914400" cy="914400"/>
          </a:xfrm>
          <a:prstGeom prst="rect">
            <a:avLst/>
          </a:prstGeom>
        </p:spPr>
      </p:pic>
      <p:pic>
        <p:nvPicPr>
          <p:cNvPr id="11" name="Graphic 10" descr="Programmer male with solid fill">
            <a:extLst>
              <a:ext uri="{FF2B5EF4-FFF2-40B4-BE49-F238E27FC236}">
                <a16:creationId xmlns:a16="http://schemas.microsoft.com/office/drawing/2014/main" id="{17F0630B-1A0E-5C4F-9BAC-B849573301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042" y="2415582"/>
            <a:ext cx="914400" cy="914400"/>
          </a:xfrm>
          <a:prstGeom prst="rect">
            <a:avLst/>
          </a:prstGeom>
        </p:spPr>
      </p:pic>
      <p:pic>
        <p:nvPicPr>
          <p:cNvPr id="13" name="Graphic 12" descr="Group success with solid fill">
            <a:extLst>
              <a:ext uri="{FF2B5EF4-FFF2-40B4-BE49-F238E27FC236}">
                <a16:creationId xmlns:a16="http://schemas.microsoft.com/office/drawing/2014/main" id="{98ED2BEC-2692-33CF-9E01-8FCD2D205B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21558" y="2114549"/>
            <a:ext cx="914400" cy="914400"/>
          </a:xfrm>
          <a:prstGeom prst="rect">
            <a:avLst/>
          </a:prstGeom>
        </p:spPr>
      </p:pic>
      <p:pic>
        <p:nvPicPr>
          <p:cNvPr id="15" name="Graphic 14" descr="Fence with solid fill">
            <a:extLst>
              <a:ext uri="{FF2B5EF4-FFF2-40B4-BE49-F238E27FC236}">
                <a16:creationId xmlns:a16="http://schemas.microsoft.com/office/drawing/2014/main" id="{1E0C5326-7AB7-897D-B667-D578ED8149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71899" y="1633536"/>
            <a:ext cx="649692" cy="649692"/>
          </a:xfrm>
          <a:prstGeom prst="rect">
            <a:avLst/>
          </a:prstGeom>
        </p:spPr>
      </p:pic>
    </p:spTree>
    <p:extLst>
      <p:ext uri="{BB962C8B-B14F-4D97-AF65-F5344CB8AC3E}">
        <p14:creationId xmlns:p14="http://schemas.microsoft.com/office/powerpoint/2010/main" val="1799267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24040-2105-8CF8-C94C-3BA33E4FB32B}"/>
              </a:ext>
            </a:extLst>
          </p:cNvPr>
          <p:cNvSpPr>
            <a:spLocks noGrp="1"/>
          </p:cNvSpPr>
          <p:nvPr>
            <p:ph type="title"/>
          </p:nvPr>
        </p:nvSpPr>
        <p:spPr/>
        <p:txBody>
          <a:bodyPr/>
          <a:lstStyle/>
          <a:p>
            <a:r>
              <a:rPr lang="en-AU" dirty="0"/>
              <a:t>What tools do we already use?</a:t>
            </a:r>
          </a:p>
        </p:txBody>
      </p:sp>
      <p:sp>
        <p:nvSpPr>
          <p:cNvPr id="6" name="Subtitle 5">
            <a:extLst>
              <a:ext uri="{FF2B5EF4-FFF2-40B4-BE49-F238E27FC236}">
                <a16:creationId xmlns:a16="http://schemas.microsoft.com/office/drawing/2014/main" id="{FF2E5E46-4C14-27BE-DC20-4ACC7E9519B3}"/>
              </a:ext>
            </a:extLst>
          </p:cNvPr>
          <p:cNvSpPr>
            <a:spLocks noGrp="1"/>
          </p:cNvSpPr>
          <p:nvPr>
            <p:ph type="subTitle" idx="4"/>
          </p:nvPr>
        </p:nvSpPr>
        <p:spPr/>
        <p:txBody>
          <a:bodyPr/>
          <a:lstStyle/>
          <a:p>
            <a:r>
              <a:rPr lang="en-AU" dirty="0"/>
              <a:t>It’s easier to extend what you have, rather than introduce something new</a:t>
            </a:r>
          </a:p>
        </p:txBody>
      </p:sp>
      <p:pic>
        <p:nvPicPr>
          <p:cNvPr id="8" name="Picture 7">
            <a:extLst>
              <a:ext uri="{FF2B5EF4-FFF2-40B4-BE49-F238E27FC236}">
                <a16:creationId xmlns:a16="http://schemas.microsoft.com/office/drawing/2014/main" id="{A58EC8E5-F1ED-C002-4A19-526EDEC0F3A9}"/>
              </a:ext>
            </a:extLst>
          </p:cNvPr>
          <p:cNvPicPr>
            <a:picLocks noChangeAspect="1"/>
          </p:cNvPicPr>
          <p:nvPr/>
        </p:nvPicPr>
        <p:blipFill>
          <a:blip r:embed="rId3"/>
          <a:stretch>
            <a:fillRect/>
          </a:stretch>
        </p:blipFill>
        <p:spPr>
          <a:xfrm>
            <a:off x="473421" y="930685"/>
            <a:ext cx="8197157" cy="3282129"/>
          </a:xfrm>
          <a:prstGeom prst="rect">
            <a:avLst/>
          </a:prstGeom>
        </p:spPr>
      </p:pic>
    </p:spTree>
    <p:extLst>
      <p:ext uri="{BB962C8B-B14F-4D97-AF65-F5344CB8AC3E}">
        <p14:creationId xmlns:p14="http://schemas.microsoft.com/office/powerpoint/2010/main" val="1289373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1C3AF3-AAD0-CBC9-F007-928C8FDB9AE7}"/>
              </a:ext>
            </a:extLst>
          </p:cNvPr>
          <p:cNvSpPr>
            <a:spLocks noGrp="1"/>
          </p:cNvSpPr>
          <p:nvPr>
            <p:ph type="title"/>
          </p:nvPr>
        </p:nvSpPr>
        <p:spPr/>
        <p:txBody>
          <a:bodyPr/>
          <a:lstStyle/>
          <a:p>
            <a:r>
              <a:rPr lang="en-AU" dirty="0"/>
              <a:t>Adopting a “product” mindset</a:t>
            </a:r>
          </a:p>
        </p:txBody>
      </p:sp>
      <p:sp>
        <p:nvSpPr>
          <p:cNvPr id="8" name="Subtitle 7">
            <a:extLst>
              <a:ext uri="{FF2B5EF4-FFF2-40B4-BE49-F238E27FC236}">
                <a16:creationId xmlns:a16="http://schemas.microsoft.com/office/drawing/2014/main" id="{A8CE29F9-3692-1C9D-3480-F2700D59248E}"/>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477783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88BD12A1-1D77-2A91-47CA-9B21CFEBF53F}"/>
              </a:ext>
            </a:extLst>
          </p:cNvPr>
          <p:cNvGraphicFramePr/>
          <p:nvPr>
            <p:extLst>
              <p:ext uri="{D42A27DB-BD31-4B8C-83A1-F6EECF244321}">
                <p14:modId xmlns:p14="http://schemas.microsoft.com/office/powerpoint/2010/main" val="2985870437"/>
              </p:ext>
            </p:extLst>
          </p:nvPr>
        </p:nvGraphicFramePr>
        <p:xfrm>
          <a:off x="498300" y="1271566"/>
          <a:ext cx="3481200" cy="2647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38C58DF6-0DB2-F03E-0CFC-F5F4280D8AE7}"/>
              </a:ext>
            </a:extLst>
          </p:cNvPr>
          <p:cNvSpPr>
            <a:spLocks noGrp="1"/>
          </p:cNvSpPr>
          <p:nvPr>
            <p:ph type="title"/>
          </p:nvPr>
        </p:nvSpPr>
        <p:spPr/>
        <p:txBody>
          <a:bodyPr/>
          <a:lstStyle/>
          <a:p>
            <a:r>
              <a:rPr lang="en-AU" dirty="0"/>
              <a:t>What does that even mean?</a:t>
            </a:r>
          </a:p>
        </p:txBody>
      </p:sp>
      <p:pic>
        <p:nvPicPr>
          <p:cNvPr id="12" name="Picture 11" descr="A person wearing a black jacket&#10;&#10;AI-generated content may be incorrect.">
            <a:extLst>
              <a:ext uri="{FF2B5EF4-FFF2-40B4-BE49-F238E27FC236}">
                <a16:creationId xmlns:a16="http://schemas.microsoft.com/office/drawing/2014/main" id="{85C4F1B9-E604-776E-378B-C479E5FBFA13}"/>
              </a:ext>
            </a:extLst>
          </p:cNvPr>
          <p:cNvPicPr>
            <a:picLocks noChangeAspect="1"/>
          </p:cNvPicPr>
          <p:nvPr/>
        </p:nvPicPr>
        <p:blipFill>
          <a:blip r:embed="rId8"/>
          <a:stretch>
            <a:fillRect/>
          </a:stretch>
        </p:blipFill>
        <p:spPr>
          <a:xfrm>
            <a:off x="4170842" y="1271567"/>
            <a:ext cx="4743450" cy="2647950"/>
          </a:xfrm>
          <a:prstGeom prst="rect">
            <a:avLst/>
          </a:prstGeom>
        </p:spPr>
      </p:pic>
    </p:spTree>
    <p:extLst>
      <p:ext uri="{BB962C8B-B14F-4D97-AF65-F5344CB8AC3E}">
        <p14:creationId xmlns:p14="http://schemas.microsoft.com/office/powerpoint/2010/main" val="1226270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78B986DB-809C-DD12-417E-88FF0BF5058C}"/>
              </a:ext>
            </a:extLst>
          </p:cNvPr>
          <p:cNvGraphicFramePr/>
          <p:nvPr>
            <p:extLst>
              <p:ext uri="{D42A27DB-BD31-4B8C-83A1-F6EECF244321}">
                <p14:modId xmlns:p14="http://schemas.microsoft.com/office/powerpoint/2010/main" val="75170284"/>
              </p:ext>
            </p:extLst>
          </p:nvPr>
        </p:nvGraphicFramePr>
        <p:xfrm>
          <a:off x="450000" y="859200"/>
          <a:ext cx="8091488" cy="3731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1053EFE2-D9DC-544B-B45D-E43D940D904C}"/>
              </a:ext>
            </a:extLst>
          </p:cNvPr>
          <p:cNvSpPr>
            <a:spLocks noGrp="1"/>
          </p:cNvSpPr>
          <p:nvPr>
            <p:ph type="title"/>
          </p:nvPr>
        </p:nvSpPr>
        <p:spPr/>
        <p:txBody>
          <a:bodyPr/>
          <a:lstStyle/>
          <a:p>
            <a:r>
              <a:rPr lang="en-AU" dirty="0"/>
              <a:t>How do we know if we’re doing this right?</a:t>
            </a:r>
          </a:p>
        </p:txBody>
      </p:sp>
      <p:sp>
        <p:nvSpPr>
          <p:cNvPr id="7" name="Subtitle 6">
            <a:extLst>
              <a:ext uri="{FF2B5EF4-FFF2-40B4-BE49-F238E27FC236}">
                <a16:creationId xmlns:a16="http://schemas.microsoft.com/office/drawing/2014/main" id="{2DED27A8-93F0-FD16-A151-2A17FA1DD44D}"/>
              </a:ext>
            </a:extLst>
          </p:cNvPr>
          <p:cNvSpPr>
            <a:spLocks noGrp="1"/>
          </p:cNvSpPr>
          <p:nvPr>
            <p:ph type="subTitle" idx="3"/>
          </p:nvPr>
        </p:nvSpPr>
        <p:spPr/>
        <p:txBody>
          <a:bodyPr/>
          <a:lstStyle/>
          <a:p>
            <a:r>
              <a:rPr lang="en-AU" dirty="0"/>
              <a:t>Some metrics that we can use to evaluate platform engineering efficiency</a:t>
            </a:r>
          </a:p>
        </p:txBody>
      </p:sp>
    </p:spTree>
    <p:extLst>
      <p:ext uri="{BB962C8B-B14F-4D97-AF65-F5344CB8AC3E}">
        <p14:creationId xmlns:p14="http://schemas.microsoft.com/office/powerpoint/2010/main" val="997238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AFA13-A147-7C0A-5918-4F4229A0DE2D}"/>
              </a:ext>
            </a:extLst>
          </p:cNvPr>
          <p:cNvSpPr>
            <a:spLocks noGrp="1"/>
          </p:cNvSpPr>
          <p:nvPr>
            <p:ph type="title"/>
          </p:nvPr>
        </p:nvSpPr>
        <p:spPr/>
        <p:txBody>
          <a:bodyPr/>
          <a:lstStyle/>
          <a:p>
            <a:r>
              <a:rPr lang="en-AU" dirty="0"/>
              <a:t>Empowering through self-service</a:t>
            </a:r>
          </a:p>
        </p:txBody>
      </p:sp>
      <p:sp>
        <p:nvSpPr>
          <p:cNvPr id="3" name="Subtitle 2">
            <a:extLst>
              <a:ext uri="{FF2B5EF4-FFF2-40B4-BE49-F238E27FC236}">
                <a16:creationId xmlns:a16="http://schemas.microsoft.com/office/drawing/2014/main" id="{8E55D490-6ACF-F9A6-653A-0144DB5A7A0B}"/>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00468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taking a selfie&#10;&#10;AI-generated content may be incorrect.">
            <a:extLst>
              <a:ext uri="{FF2B5EF4-FFF2-40B4-BE49-F238E27FC236}">
                <a16:creationId xmlns:a16="http://schemas.microsoft.com/office/drawing/2014/main" id="{1F4F9244-222A-880D-0818-51C8D8EEC9ED}"/>
              </a:ext>
            </a:extLst>
          </p:cNvPr>
          <p:cNvPicPr>
            <a:picLocks noGrp="1" noChangeAspect="1"/>
          </p:cNvPicPr>
          <p:nvPr>
            <p:ph type="pic" idx="2"/>
          </p:nvPr>
        </p:nvPicPr>
        <p:blipFill>
          <a:blip r:embed="rId2"/>
          <a:srcRect t="1320" b="1320"/>
          <a:stretch>
            <a:fillRect/>
          </a:stretch>
        </p:blipFill>
        <p:spPr/>
      </p:pic>
      <p:sp>
        <p:nvSpPr>
          <p:cNvPr id="6" name="Text Placeholder 5">
            <a:extLst>
              <a:ext uri="{FF2B5EF4-FFF2-40B4-BE49-F238E27FC236}">
                <a16:creationId xmlns:a16="http://schemas.microsoft.com/office/drawing/2014/main" id="{8EA92842-0EB2-9DAC-ADBF-E450183E788C}"/>
              </a:ext>
            </a:extLst>
          </p:cNvPr>
          <p:cNvSpPr>
            <a:spLocks noGrp="1"/>
          </p:cNvSpPr>
          <p:nvPr>
            <p:ph type="body" idx="1"/>
          </p:nvPr>
        </p:nvSpPr>
        <p:spPr/>
        <p:txBody>
          <a:bodyPr/>
          <a:lstStyle/>
          <a:p>
            <a:r>
              <a:rPr lang="en-AU" dirty="0"/>
              <a:t>Lead Software Engineer @ Mantel Group</a:t>
            </a:r>
          </a:p>
          <a:p>
            <a:r>
              <a:rPr lang="en-AU" dirty="0"/>
              <a:t>Microsoft MVP (Specializing in Kubernetes and Open Source)</a:t>
            </a:r>
          </a:p>
          <a:p>
            <a:r>
              <a:rPr lang="en-AU" dirty="0"/>
              <a:t>Check me out on BlueSky: bsky.app/profile/willvelida.com</a:t>
            </a:r>
          </a:p>
          <a:p>
            <a:r>
              <a:rPr lang="en-AU" dirty="0"/>
              <a:t>I also post on YouTube: youtube.com/@willvelida</a:t>
            </a:r>
          </a:p>
          <a:p>
            <a:endParaRPr lang="en-AU" dirty="0"/>
          </a:p>
        </p:txBody>
      </p:sp>
      <p:sp>
        <p:nvSpPr>
          <p:cNvPr id="5" name="Title 4">
            <a:extLst>
              <a:ext uri="{FF2B5EF4-FFF2-40B4-BE49-F238E27FC236}">
                <a16:creationId xmlns:a16="http://schemas.microsoft.com/office/drawing/2014/main" id="{CF690619-BC77-B904-C74D-C0F381860B5D}"/>
              </a:ext>
            </a:extLst>
          </p:cNvPr>
          <p:cNvSpPr>
            <a:spLocks noGrp="1"/>
          </p:cNvSpPr>
          <p:nvPr>
            <p:ph type="title"/>
          </p:nvPr>
        </p:nvSpPr>
        <p:spPr/>
        <p:txBody>
          <a:bodyPr/>
          <a:lstStyle/>
          <a:p>
            <a:r>
              <a:rPr lang="en-AU" dirty="0" err="1"/>
              <a:t>Whoami</a:t>
            </a:r>
            <a:r>
              <a:rPr lang="en-AU" dirty="0"/>
              <a:t>?</a:t>
            </a:r>
          </a:p>
        </p:txBody>
      </p:sp>
      <p:sp>
        <p:nvSpPr>
          <p:cNvPr id="8" name="Subtitle 7">
            <a:extLst>
              <a:ext uri="{FF2B5EF4-FFF2-40B4-BE49-F238E27FC236}">
                <a16:creationId xmlns:a16="http://schemas.microsoft.com/office/drawing/2014/main" id="{D099EDAE-46F1-E682-ABC1-869FB09900A1}"/>
              </a:ext>
            </a:extLst>
          </p:cNvPr>
          <p:cNvSpPr>
            <a:spLocks noGrp="1"/>
          </p:cNvSpPr>
          <p:nvPr>
            <p:ph type="subTitle" idx="3"/>
          </p:nvPr>
        </p:nvSpPr>
        <p:spPr/>
        <p:txBody>
          <a:bodyPr/>
          <a:lstStyle/>
          <a:p>
            <a:endParaRPr lang="en-AU"/>
          </a:p>
        </p:txBody>
      </p:sp>
    </p:spTree>
    <p:extLst>
      <p:ext uri="{BB962C8B-B14F-4D97-AF65-F5344CB8AC3E}">
        <p14:creationId xmlns:p14="http://schemas.microsoft.com/office/powerpoint/2010/main" val="1926168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2C58A-61D1-FB1F-3713-0F1A4B52A704}"/>
              </a:ext>
            </a:extLst>
          </p:cNvPr>
          <p:cNvSpPr>
            <a:spLocks noGrp="1"/>
          </p:cNvSpPr>
          <p:nvPr>
            <p:ph type="title"/>
          </p:nvPr>
        </p:nvSpPr>
        <p:spPr/>
        <p:txBody>
          <a:bodyPr/>
          <a:lstStyle/>
          <a:p>
            <a:r>
              <a:rPr lang="en-AU" dirty="0"/>
              <a:t>Everything-as-code pattern</a:t>
            </a:r>
          </a:p>
        </p:txBody>
      </p:sp>
      <p:sp>
        <p:nvSpPr>
          <p:cNvPr id="6" name="Subtitle 5">
            <a:extLst>
              <a:ext uri="{FF2B5EF4-FFF2-40B4-BE49-F238E27FC236}">
                <a16:creationId xmlns:a16="http://schemas.microsoft.com/office/drawing/2014/main" id="{E29DC9D2-0F1D-2B69-5D14-222376B053F5}"/>
              </a:ext>
            </a:extLst>
          </p:cNvPr>
          <p:cNvSpPr>
            <a:spLocks noGrp="1"/>
          </p:cNvSpPr>
          <p:nvPr>
            <p:ph type="subTitle" idx="1"/>
          </p:nvPr>
        </p:nvSpPr>
        <p:spPr/>
        <p:txBody>
          <a:bodyPr/>
          <a:lstStyle/>
          <a:p>
            <a:endParaRPr lang="en-AU"/>
          </a:p>
        </p:txBody>
      </p:sp>
      <p:pic>
        <p:nvPicPr>
          <p:cNvPr id="4098" name="Picture 2">
            <a:extLst>
              <a:ext uri="{FF2B5EF4-FFF2-40B4-BE49-F238E27FC236}">
                <a16:creationId xmlns:a16="http://schemas.microsoft.com/office/drawing/2014/main" id="{7AB4CFC5-4044-0287-2FD8-5494FCD44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324" y="859200"/>
            <a:ext cx="4939351" cy="370451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ome · Azure/ALZ-Bicep Wiki · GitHub">
            <a:extLst>
              <a:ext uri="{FF2B5EF4-FFF2-40B4-BE49-F238E27FC236}">
                <a16:creationId xmlns:a16="http://schemas.microsoft.com/office/drawing/2014/main" id="{367416FA-5B5F-7E53-D7AE-EB35160CE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00" y="833404"/>
            <a:ext cx="1338373" cy="13383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erraform&quot; Icon - Download for free – Iconduck">
            <a:extLst>
              <a:ext uri="{FF2B5EF4-FFF2-40B4-BE49-F238E27FC236}">
                <a16:creationId xmlns:a16="http://schemas.microsoft.com/office/drawing/2014/main" id="{9B6EF908-B58D-853F-526C-A3F4CC916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00" y="2127441"/>
            <a:ext cx="1067284" cy="121248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ricing - Azure Policy | Microsoft Azure">
            <a:extLst>
              <a:ext uri="{FF2B5EF4-FFF2-40B4-BE49-F238E27FC236}">
                <a16:creationId xmlns:a16="http://schemas.microsoft.com/office/drawing/2014/main" id="{722B52EF-60F6-6503-1285-85D32E9568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9484" y="1695568"/>
            <a:ext cx="1977362" cy="103811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Open Policy Agent">
            <a:extLst>
              <a:ext uri="{FF2B5EF4-FFF2-40B4-BE49-F238E27FC236}">
                <a16:creationId xmlns:a16="http://schemas.microsoft.com/office/drawing/2014/main" id="{E3187B2E-8891-3B35-6FAE-A6BA2E7B6C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7737" y="3860427"/>
            <a:ext cx="1525238" cy="5055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Argo CD SVG and transparent PNG icons | TechIcons">
            <a:extLst>
              <a:ext uri="{FF2B5EF4-FFF2-40B4-BE49-F238E27FC236}">
                <a16:creationId xmlns:a16="http://schemas.microsoft.com/office/drawing/2014/main" id="{82EA11F4-61E8-9B1A-FC0A-F2A1E8B01D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7954" y="2835623"/>
            <a:ext cx="1024804" cy="102480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CF6B9216-7C98-6166-ECD2-E6D2ECD5ED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2883" y="775800"/>
            <a:ext cx="1814945" cy="935516"/>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52A679D8-7B7D-4FD8-1926-0BB8CDFEAD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7207" y="3423841"/>
            <a:ext cx="1391166" cy="13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135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47A7D-4EDA-B15A-3C88-877CE2A6BBD2}"/>
              </a:ext>
            </a:extLst>
          </p:cNvPr>
          <p:cNvSpPr>
            <a:spLocks noGrp="1"/>
          </p:cNvSpPr>
          <p:nvPr>
            <p:ph type="title"/>
          </p:nvPr>
        </p:nvSpPr>
        <p:spPr/>
        <p:txBody>
          <a:bodyPr/>
          <a:lstStyle/>
          <a:p>
            <a:r>
              <a:rPr lang="en-AU" dirty="0"/>
              <a:t>Start Right, Stay Right</a:t>
            </a:r>
          </a:p>
        </p:txBody>
      </p:sp>
      <p:sp>
        <p:nvSpPr>
          <p:cNvPr id="3" name="Subtitle 2">
            <a:extLst>
              <a:ext uri="{FF2B5EF4-FFF2-40B4-BE49-F238E27FC236}">
                <a16:creationId xmlns:a16="http://schemas.microsoft.com/office/drawing/2014/main" id="{0B69BD8C-F918-5BD2-6B83-22BA68F2F71F}"/>
              </a:ext>
            </a:extLst>
          </p:cNvPr>
          <p:cNvSpPr>
            <a:spLocks noGrp="1"/>
          </p:cNvSpPr>
          <p:nvPr>
            <p:ph type="subTitle" idx="1"/>
          </p:nvPr>
        </p:nvSpPr>
        <p:spPr/>
        <p:txBody>
          <a:bodyPr/>
          <a:lstStyle/>
          <a:p>
            <a:endParaRPr lang="en-AU"/>
          </a:p>
        </p:txBody>
      </p:sp>
      <p:graphicFrame>
        <p:nvGraphicFramePr>
          <p:cNvPr id="4" name="Content Placeholder 4">
            <a:extLst>
              <a:ext uri="{FF2B5EF4-FFF2-40B4-BE49-F238E27FC236}">
                <a16:creationId xmlns:a16="http://schemas.microsoft.com/office/drawing/2014/main" id="{3EA0A8C4-AC36-25DE-9336-1C81F39E7795}"/>
              </a:ext>
            </a:extLst>
          </p:cNvPr>
          <p:cNvGraphicFramePr>
            <a:graphicFrameLocks/>
          </p:cNvGraphicFramePr>
          <p:nvPr>
            <p:extLst>
              <p:ext uri="{D42A27DB-BD31-4B8C-83A1-F6EECF244321}">
                <p14:modId xmlns:p14="http://schemas.microsoft.com/office/powerpoint/2010/main" val="2741596414"/>
              </p:ext>
            </p:extLst>
          </p:nvPr>
        </p:nvGraphicFramePr>
        <p:xfrm>
          <a:off x="397835" y="1081800"/>
          <a:ext cx="8348330" cy="3313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422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80A6-C783-8A96-FC1D-64F1936D7E0B}"/>
              </a:ext>
            </a:extLst>
          </p:cNvPr>
          <p:cNvSpPr>
            <a:spLocks noGrp="1"/>
          </p:cNvSpPr>
          <p:nvPr>
            <p:ph type="title"/>
          </p:nvPr>
        </p:nvSpPr>
        <p:spPr/>
        <p:txBody>
          <a:bodyPr/>
          <a:lstStyle/>
          <a:p>
            <a:r>
              <a:rPr lang="en-AU" dirty="0"/>
              <a:t>Public and Private Bicep Modules</a:t>
            </a:r>
          </a:p>
        </p:txBody>
      </p:sp>
      <p:sp>
        <p:nvSpPr>
          <p:cNvPr id="4" name="Text Placeholder 3">
            <a:extLst>
              <a:ext uri="{FF2B5EF4-FFF2-40B4-BE49-F238E27FC236}">
                <a16:creationId xmlns:a16="http://schemas.microsoft.com/office/drawing/2014/main" id="{C251195F-DBF3-B4A4-A4C9-BF2FCA6217F9}"/>
              </a:ext>
            </a:extLst>
          </p:cNvPr>
          <p:cNvSpPr>
            <a:spLocks noGrp="1"/>
          </p:cNvSpPr>
          <p:nvPr>
            <p:ph type="body" idx="1"/>
          </p:nvPr>
        </p:nvSpPr>
        <p:spPr/>
        <p:txBody>
          <a:bodyPr/>
          <a:lstStyle/>
          <a:p>
            <a:r>
              <a:rPr lang="en-AU" dirty="0"/>
              <a:t>Azure Verified Modules</a:t>
            </a:r>
          </a:p>
        </p:txBody>
      </p:sp>
      <p:sp>
        <p:nvSpPr>
          <p:cNvPr id="5" name="Content Placeholder 4">
            <a:extLst>
              <a:ext uri="{FF2B5EF4-FFF2-40B4-BE49-F238E27FC236}">
                <a16:creationId xmlns:a16="http://schemas.microsoft.com/office/drawing/2014/main" id="{1FB4E3A8-8B39-91B3-9C92-1E2E4699D9CE}"/>
              </a:ext>
            </a:extLst>
          </p:cNvPr>
          <p:cNvSpPr>
            <a:spLocks noGrp="1"/>
          </p:cNvSpPr>
          <p:nvPr>
            <p:ph sz="half" idx="2"/>
          </p:nvPr>
        </p:nvSpPr>
        <p:spPr/>
        <p:txBody>
          <a:bodyPr/>
          <a:lstStyle/>
          <a:p>
            <a:r>
              <a:rPr lang="en-AU" dirty="0"/>
              <a:t>Initiative from Microsoft to consolidate and set standards for “good” infrastructure-as-code.</a:t>
            </a:r>
          </a:p>
          <a:p>
            <a:r>
              <a:rPr lang="en-AU" dirty="0"/>
              <a:t>AVM enables consistent development and deployments of cloud native applications by codifying Well-Architected Practices.</a:t>
            </a:r>
          </a:p>
          <a:p>
            <a:r>
              <a:rPr lang="en-AU" dirty="0"/>
              <a:t>Provides both </a:t>
            </a:r>
            <a:r>
              <a:rPr lang="en-AU" b="1" dirty="0"/>
              <a:t>Resource</a:t>
            </a:r>
            <a:r>
              <a:rPr lang="en-AU" dirty="0"/>
              <a:t> and </a:t>
            </a:r>
            <a:r>
              <a:rPr lang="en-AU" b="1" dirty="0"/>
              <a:t>Pattern</a:t>
            </a:r>
            <a:r>
              <a:rPr lang="en-AU" dirty="0"/>
              <a:t> modules.</a:t>
            </a:r>
          </a:p>
          <a:p>
            <a:r>
              <a:rPr lang="en-AU" dirty="0"/>
              <a:t>Available for both Bicep and Terraform</a:t>
            </a:r>
          </a:p>
        </p:txBody>
      </p:sp>
      <p:sp>
        <p:nvSpPr>
          <p:cNvPr id="6" name="Text Placeholder 5">
            <a:extLst>
              <a:ext uri="{FF2B5EF4-FFF2-40B4-BE49-F238E27FC236}">
                <a16:creationId xmlns:a16="http://schemas.microsoft.com/office/drawing/2014/main" id="{DB244900-6C1C-541D-9517-781FF2E91B78}"/>
              </a:ext>
            </a:extLst>
          </p:cNvPr>
          <p:cNvSpPr>
            <a:spLocks noGrp="1"/>
          </p:cNvSpPr>
          <p:nvPr>
            <p:ph type="body" sz="quarter" idx="3"/>
          </p:nvPr>
        </p:nvSpPr>
        <p:spPr/>
        <p:txBody>
          <a:bodyPr/>
          <a:lstStyle/>
          <a:p>
            <a:r>
              <a:rPr lang="en-AU" dirty="0"/>
              <a:t>Private ACR for custom modules</a:t>
            </a:r>
          </a:p>
        </p:txBody>
      </p:sp>
      <p:sp>
        <p:nvSpPr>
          <p:cNvPr id="7" name="Content Placeholder 6">
            <a:extLst>
              <a:ext uri="{FF2B5EF4-FFF2-40B4-BE49-F238E27FC236}">
                <a16:creationId xmlns:a16="http://schemas.microsoft.com/office/drawing/2014/main" id="{2D11442B-1710-E703-8A42-27518E3F2C86}"/>
              </a:ext>
            </a:extLst>
          </p:cNvPr>
          <p:cNvSpPr>
            <a:spLocks noGrp="1"/>
          </p:cNvSpPr>
          <p:nvPr>
            <p:ph sz="quarter" idx="4"/>
          </p:nvPr>
        </p:nvSpPr>
        <p:spPr/>
        <p:txBody>
          <a:bodyPr/>
          <a:lstStyle/>
          <a:p>
            <a:r>
              <a:rPr lang="en-AU" dirty="0"/>
              <a:t>To share your own modules within your organization, you can create private Azure Container Registry modules.</a:t>
            </a:r>
          </a:p>
          <a:p>
            <a:r>
              <a:rPr lang="en-AU" dirty="0"/>
              <a:t>Developers can then use read access to build infrastructure required.</a:t>
            </a:r>
          </a:p>
          <a:p>
            <a:r>
              <a:rPr lang="en-AU" dirty="0"/>
              <a:t>Granular control over module lifecycle (</a:t>
            </a:r>
            <a:r>
              <a:rPr lang="en-AU" i="1" dirty="0"/>
              <a:t>versioning, tags)</a:t>
            </a:r>
            <a:endParaRPr lang="en-AU" dirty="0"/>
          </a:p>
        </p:txBody>
      </p:sp>
      <p:pic>
        <p:nvPicPr>
          <p:cNvPr id="8" name="Picture 4" descr="AVM">
            <a:extLst>
              <a:ext uri="{FF2B5EF4-FFF2-40B4-BE49-F238E27FC236}">
                <a16:creationId xmlns:a16="http://schemas.microsoft.com/office/drawing/2014/main" id="{B83F799B-E2B5-F0F3-EF46-EABD7D04A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58" y="770929"/>
            <a:ext cx="1121037" cy="61793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ricing - Container Registry | Microsoft Azure">
            <a:extLst>
              <a:ext uri="{FF2B5EF4-FFF2-40B4-BE49-F238E27FC236}">
                <a16:creationId xmlns:a16="http://schemas.microsoft.com/office/drawing/2014/main" id="{B4A24FA1-E95E-EBEE-62BF-49B31C02C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49" y="664388"/>
            <a:ext cx="1582881" cy="83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238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228436" y="634479"/>
            <a:ext cx="4723806" cy="1280747"/>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defTabSz="685800">
                  <a:buClrTx/>
                  <a:defRPr/>
                </a:pPr>
                <a:endParaRPr lang="en-US" sz="1200" kern="1200">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810128" y="2531240"/>
            <a:ext cx="2283762" cy="1748387"/>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48006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825">
              <a:solidFill>
                <a:srgbClr val="FFFFFF"/>
              </a:solidFill>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2817888" y="2263980"/>
            <a:ext cx="1748390" cy="2283761"/>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3716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200">
              <a:solidFill>
                <a:srgbClr val="FFFFFF"/>
              </a:solidFill>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4566278" y="2264405"/>
            <a:ext cx="1748390" cy="2283761"/>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3716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050">
              <a:solidFill>
                <a:srgbClr val="FFFFFF"/>
              </a:solidFill>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6046822" y="2531953"/>
            <a:ext cx="2284079" cy="1748388"/>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825">
              <a:solidFill>
                <a:srgbClr val="FFFFFF"/>
              </a:solidFill>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4826981" y="3008616"/>
            <a:ext cx="1174793" cy="424732"/>
          </a:xfrm>
          <a:prstGeom prst="rect">
            <a:avLst/>
          </a:prstGeom>
          <a:noFill/>
        </p:spPr>
        <p:txBody>
          <a:bodyPr wrap="square">
            <a:spAutoFit/>
          </a:bodyPr>
          <a:lstStyle/>
          <a:p>
            <a:pPr algn="ctr" defTabSz="699354" fontAlgn="base">
              <a:lnSpc>
                <a:spcPct val="90000"/>
              </a:lnSpc>
              <a:spcBef>
                <a:spcPct val="0"/>
              </a:spcBef>
              <a:spcAft>
                <a:spcPct val="0"/>
              </a:spcAft>
              <a:buClrTx/>
              <a:defRPr/>
            </a:pPr>
            <a:r>
              <a:rPr lang="en-US" sz="1200">
                <a:solidFill>
                  <a:srgbClr val="FFFFFF"/>
                </a:solidFill>
                <a:latin typeface="Segoe UI Semibold"/>
                <a:ea typeface="Segoe UI" pitchFamily="34" charset="0"/>
                <a:cs typeface="Segoe UI" pitchFamily="34" charset="0"/>
              </a:rPr>
              <a:t>Application</a:t>
            </a:r>
          </a:p>
          <a:p>
            <a:pPr algn="ctr" defTabSz="699354" fontAlgn="base">
              <a:lnSpc>
                <a:spcPct val="90000"/>
              </a:lnSpc>
              <a:spcBef>
                <a:spcPct val="0"/>
              </a:spcBef>
              <a:spcAft>
                <a:spcPct val="0"/>
              </a:spcAft>
              <a:buClrTx/>
              <a:defRPr/>
            </a:pPr>
            <a:r>
              <a:rPr lang="en-US" sz="1200">
                <a:solidFill>
                  <a:srgbClr val="FFFFFF"/>
                </a:solidFill>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5208603" y="2486202"/>
            <a:ext cx="411551" cy="436433"/>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800" kern="1200" err="1">
                <a:solidFill>
                  <a:srgbClr val="FFFFFF"/>
                </a:soli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800" kern="1200" err="1">
                <a:solidFill>
                  <a:srgbClr val="FFFFFF"/>
                </a:solidFill>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800" kern="1200" err="1">
                <a:solidFill>
                  <a:srgbClr val="FFFFFF"/>
                </a:solidFill>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800" kern="1200" err="1">
                <a:solidFill>
                  <a:srgbClr val="FFFFFF"/>
                </a:solidFill>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defTabSz="699354" fontAlgn="base">
                <a:spcBef>
                  <a:spcPct val="0"/>
                </a:spcBef>
                <a:spcAft>
                  <a:spcPct val="0"/>
                </a:spcAft>
                <a:buClrTx/>
                <a:defRPr/>
              </a:pPr>
              <a:endParaRPr lang="en-US" sz="1800" kern="1200" err="1">
                <a:solidFill>
                  <a:srgbClr val="FFFFFF"/>
                </a:solidFill>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4694654" y="3524369"/>
            <a:ext cx="1439447" cy="807913"/>
          </a:xfrm>
          <a:prstGeom prst="rect">
            <a:avLst/>
          </a:prstGeom>
          <a:noFill/>
        </p:spPr>
        <p:txBody>
          <a:bodyPr wrap="square" lIns="0" tIns="0" rIns="0" bIns="0" rtlCol="0">
            <a:spAutoFit/>
          </a:bodyPr>
          <a:lstStyle/>
          <a:p>
            <a:pPr algn="ctr" defTabSz="685800">
              <a:buClrTx/>
              <a:defRPr/>
            </a:pPr>
            <a:r>
              <a:rPr lang="en-US" sz="1050" kern="1200">
                <a:solidFill>
                  <a:srgbClr val="FFFFFF"/>
                </a:solidFill>
                <a:latin typeface="Segoe UI"/>
                <a:ea typeface="+mn-ea"/>
                <a:cs typeface="+mn-cs"/>
              </a:rPr>
              <a:t>Understand</a:t>
            </a:r>
          </a:p>
          <a:p>
            <a:pPr algn="ctr" defTabSz="685800">
              <a:buClrTx/>
              <a:defRPr/>
            </a:pPr>
            <a:r>
              <a:rPr lang="en-US" sz="1050" kern="1200">
                <a:solidFill>
                  <a:srgbClr val="FFFFFF"/>
                </a:solidFill>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2992037" y="2997074"/>
            <a:ext cx="1384785" cy="424732"/>
          </a:xfrm>
          <a:prstGeom prst="rect">
            <a:avLst/>
          </a:prstGeom>
          <a:noFill/>
        </p:spPr>
        <p:txBody>
          <a:bodyPr wrap="square" anchor="ctr">
            <a:spAutoFit/>
          </a:bodyPr>
          <a:lstStyle/>
          <a:p>
            <a:pPr algn="ctr" defTabSz="699354" fontAlgn="base">
              <a:lnSpc>
                <a:spcPct val="90000"/>
              </a:lnSpc>
              <a:spcBef>
                <a:spcPct val="0"/>
              </a:spcBef>
              <a:spcAft>
                <a:spcPct val="0"/>
              </a:spcAft>
              <a:buClrTx/>
              <a:defRPr/>
            </a:pPr>
            <a:r>
              <a:rPr lang="en-US" sz="1200">
                <a:solidFill>
                  <a:srgbClr val="FFFFFF"/>
                </a:solidFill>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3460383" y="2439219"/>
            <a:ext cx="448094" cy="483416"/>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defTabSz="685800">
                <a:buClrTx/>
                <a:defRPr/>
              </a:pPr>
              <a:endParaRPr lang="en-US" sz="1500" kern="1200">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defTabSz="685800">
                <a:buClrTx/>
                <a:defRPr/>
              </a:pPr>
              <a:endParaRPr lang="en-US" sz="1500" kern="1200">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defTabSz="685800">
                <a:buClrTx/>
                <a:defRPr/>
              </a:pPr>
              <a:endParaRPr lang="en-US" sz="1500" kern="1200">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defTabSz="685800">
                <a:buClrTx/>
                <a:defRPr/>
              </a:pPr>
              <a:endParaRPr lang="en-US" sz="1500" kern="1200">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defTabSz="685800">
                <a:buClrTx/>
                <a:defRPr/>
              </a:pPr>
              <a:endParaRPr lang="en-US" sz="1500" kern="1200">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2930959" y="3524369"/>
            <a:ext cx="1506942" cy="807913"/>
          </a:xfrm>
          <a:prstGeom prst="rect">
            <a:avLst/>
          </a:prstGeom>
          <a:noFill/>
        </p:spPr>
        <p:txBody>
          <a:bodyPr wrap="square" lIns="0" tIns="0" rIns="0" bIns="0" rtlCol="0">
            <a:spAutoFit/>
          </a:bodyPr>
          <a:lstStyle/>
          <a:p>
            <a:pPr algn="ctr" defTabSz="685800">
              <a:buClrTx/>
              <a:defRPr/>
            </a:pPr>
            <a:r>
              <a:rPr lang="en-US" sz="1050" kern="1200">
                <a:solidFill>
                  <a:srgbClr val="FFFFFF"/>
                </a:solidFill>
                <a:latin typeface="Segoe UI"/>
                <a:ea typeface="+mn-ea"/>
                <a:cs typeface="+mn-cs"/>
              </a:rPr>
              <a:t>Swappable infrastructure with popular </a:t>
            </a:r>
            <a:r>
              <a:rPr lang="en-US" sz="1050" kern="1200" err="1">
                <a:solidFill>
                  <a:srgbClr val="FFFFFF"/>
                </a:solidFill>
                <a:latin typeface="Segoe UI"/>
                <a:ea typeface="+mn-ea"/>
                <a:cs typeface="+mn-cs"/>
              </a:rPr>
              <a:t>IaC</a:t>
            </a:r>
            <a:r>
              <a:rPr lang="en-US" sz="1050" kern="1200">
                <a:solidFill>
                  <a:srgbClr val="FFFFFF"/>
                </a:solidFill>
                <a:latin typeface="Segoe UI"/>
                <a:ea typeface="+mn-ea"/>
                <a:cs typeface="+mn-cs"/>
              </a:rPr>
              <a:t> tools that follows org best practices and IT policy</a:t>
            </a:r>
          </a:p>
          <a:p>
            <a:pPr algn="ctr" defTabSz="685800">
              <a:buClrTx/>
              <a:defRPr/>
            </a:pPr>
            <a:r>
              <a:rPr lang="en-US" sz="1050" kern="1200">
                <a:solidFill>
                  <a:srgbClr val="FFFFFF"/>
                </a:solidFill>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6476215" y="2997074"/>
            <a:ext cx="1418768" cy="424732"/>
          </a:xfrm>
          <a:prstGeom prst="rect">
            <a:avLst/>
          </a:prstGeom>
          <a:noFill/>
        </p:spPr>
        <p:txBody>
          <a:bodyPr wrap="square" anchor="ctr">
            <a:spAutoFit/>
          </a:bodyPr>
          <a:lstStyle/>
          <a:p>
            <a:pPr algn="ctr" defTabSz="699354" fontAlgn="base">
              <a:lnSpc>
                <a:spcPct val="90000"/>
              </a:lnSpc>
              <a:spcBef>
                <a:spcPct val="0"/>
              </a:spcBef>
              <a:spcAft>
                <a:spcPct val="0"/>
              </a:spcAft>
              <a:buClrTx/>
              <a:defRPr/>
            </a:pPr>
            <a:r>
              <a:rPr lang="en-US" sz="1200">
                <a:solidFill>
                  <a:srgbClr val="FFFFFF"/>
                </a:solidFill>
                <a:latin typeface="Segoe UI Semibold"/>
                <a:ea typeface="Segoe UI" pitchFamily="34" charset="0"/>
                <a:cs typeface="Segoe UI" pitchFamily="34" charset="0"/>
              </a:rPr>
              <a:t>Cloud</a:t>
            </a:r>
          </a:p>
          <a:p>
            <a:pPr algn="ctr" defTabSz="699354" fontAlgn="base">
              <a:lnSpc>
                <a:spcPct val="90000"/>
              </a:lnSpc>
              <a:spcBef>
                <a:spcPct val="0"/>
              </a:spcBef>
              <a:spcAft>
                <a:spcPct val="0"/>
              </a:spcAft>
              <a:buClrTx/>
              <a:defRPr/>
            </a:pPr>
            <a:r>
              <a:rPr lang="en-US" sz="1200">
                <a:solidFill>
                  <a:srgbClr val="FFFFFF"/>
                </a:solidFill>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6888277" y="2532346"/>
            <a:ext cx="594644" cy="390289"/>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defTabSz="685800">
                <a:buClrTx/>
                <a:defRPr/>
              </a:pPr>
              <a:endParaRPr lang="en-US" sz="1500" kern="1200">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defTabSz="685800">
                <a:buClrTx/>
                <a:defRPr/>
              </a:pPr>
              <a:endParaRPr lang="en-US" sz="1500" kern="1200">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6415197" y="3524369"/>
            <a:ext cx="1540803" cy="807913"/>
          </a:xfrm>
          <a:prstGeom prst="rect">
            <a:avLst/>
          </a:prstGeom>
          <a:noFill/>
        </p:spPr>
        <p:txBody>
          <a:bodyPr wrap="square" lIns="0" tIns="0" rIns="0" bIns="0" rtlCol="0">
            <a:spAutoFit/>
          </a:bodyPr>
          <a:lstStyle/>
          <a:p>
            <a:pPr algn="ctr" defTabSz="685800">
              <a:buClrTx/>
              <a:defRPr/>
            </a:pPr>
            <a:r>
              <a:rPr lang="en-US" sz="1050" kern="1200">
                <a:solidFill>
                  <a:srgbClr val="FFFFFF"/>
                </a:solidFill>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165638" y="2997074"/>
            <a:ext cx="1564421" cy="424732"/>
          </a:xfrm>
          <a:prstGeom prst="rect">
            <a:avLst/>
          </a:prstGeom>
          <a:noFill/>
        </p:spPr>
        <p:txBody>
          <a:bodyPr wrap="square" anchor="ctr">
            <a:spAutoFit/>
          </a:bodyPr>
          <a:lstStyle/>
          <a:p>
            <a:pPr algn="ctr" defTabSz="699354" fontAlgn="base">
              <a:lnSpc>
                <a:spcPct val="90000"/>
              </a:lnSpc>
              <a:spcBef>
                <a:spcPct val="0"/>
              </a:spcBef>
              <a:spcAft>
                <a:spcPct val="0"/>
              </a:spcAft>
              <a:buClrTx/>
              <a:defRPr/>
            </a:pPr>
            <a:r>
              <a:rPr lang="en-US" sz="1200">
                <a:solidFill>
                  <a:srgbClr val="FFFFFF"/>
                </a:solidFill>
                <a:latin typeface="Segoe UI Semibold"/>
                <a:ea typeface="Segoe UI" pitchFamily="34" charset="0"/>
                <a:cs typeface="Segoe UI" pitchFamily="34" charset="0"/>
              </a:rPr>
              <a:t>Team</a:t>
            </a:r>
          </a:p>
          <a:p>
            <a:pPr algn="ctr" defTabSz="699354" fontAlgn="base">
              <a:lnSpc>
                <a:spcPct val="90000"/>
              </a:lnSpc>
              <a:spcBef>
                <a:spcPct val="0"/>
              </a:spcBef>
              <a:spcAft>
                <a:spcPct val="0"/>
              </a:spcAft>
              <a:buClrTx/>
              <a:defRPr/>
            </a:pPr>
            <a:r>
              <a:rPr lang="en-US" sz="1200">
                <a:solidFill>
                  <a:srgbClr val="FFFFFF"/>
                </a:solidFill>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1706654" y="2438640"/>
            <a:ext cx="482388" cy="483995"/>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defTabSz="685800">
                  <a:buClrTx/>
                  <a:defRPr/>
                </a:pPr>
                <a:endParaRPr lang="en-US" sz="1500" kern="1200">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defTabSz="685800">
                  <a:buClrTx/>
                  <a:defRPr/>
                </a:pPr>
                <a:endParaRPr lang="en-US" sz="1500" kern="1200">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defTabSz="685800">
                <a:buClrTx/>
                <a:defRPr/>
              </a:pPr>
              <a:endParaRPr lang="en-US" sz="1500" kern="1200">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defTabSz="685800">
                  <a:buClrTx/>
                  <a:defRPr/>
                </a:pPr>
                <a:endParaRPr lang="en-US" sz="1500" kern="1200">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defTabSz="685800">
                  <a:buClrTx/>
                  <a:defRPr/>
                </a:pPr>
                <a:endParaRPr lang="en-US" sz="1500" kern="1200">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defTabSz="685800">
                  <a:buClrTx/>
                  <a:defRPr/>
                </a:pPr>
                <a:endParaRPr lang="en-US" sz="1500" kern="1200">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defTabSz="685800">
                  <a:buClrTx/>
                  <a:defRPr/>
                </a:pPr>
                <a:endParaRPr lang="en-US" sz="1500" kern="1200">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defTabSz="685800">
                  <a:buClrTx/>
                  <a:defRPr/>
                </a:pPr>
                <a:endParaRPr lang="en-US" sz="1500" kern="1200">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178338" y="3524369"/>
            <a:ext cx="1539020" cy="807913"/>
          </a:xfrm>
          <a:prstGeom prst="rect">
            <a:avLst/>
          </a:prstGeom>
          <a:noFill/>
        </p:spPr>
        <p:txBody>
          <a:bodyPr wrap="square" lIns="0" tIns="0" rIns="0" bIns="0" rtlCol="0">
            <a:spAutoFit/>
          </a:bodyPr>
          <a:lstStyle/>
          <a:p>
            <a:pPr algn="ctr" defTabSz="685800">
              <a:buClrTx/>
              <a:defRPr/>
            </a:pPr>
            <a:r>
              <a:rPr lang="en-US" sz="1050" kern="1200">
                <a:solidFill>
                  <a:srgbClr val="FFFFFF"/>
                </a:solidFill>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ee us in action">
            <a:extLst>
              <a:ext uri="{FF2B5EF4-FFF2-40B4-BE49-F238E27FC236}">
                <a16:creationId xmlns:a16="http://schemas.microsoft.com/office/drawing/2014/main" id="{DFFE764D-0659-5F36-21B1-0B08A7707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6667"/>
          <a:stretch/>
        </p:blipFill>
        <p:spPr bwMode="auto">
          <a:xfrm>
            <a:off x="20" y="10"/>
            <a:ext cx="9143980" cy="51434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727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9617B6-1222-E0A3-3D2F-C98B89732B0A}"/>
              </a:ext>
            </a:extLst>
          </p:cNvPr>
          <p:cNvSpPr>
            <a:spLocks noGrp="1"/>
          </p:cNvSpPr>
          <p:nvPr>
            <p:ph type="title"/>
          </p:nvPr>
        </p:nvSpPr>
        <p:spPr/>
        <p:txBody>
          <a:bodyPr>
            <a:normAutofit/>
          </a:bodyPr>
          <a:lstStyle/>
          <a:p>
            <a:r>
              <a:rPr lang="en-AU" sz="3000" dirty="0"/>
              <a:t>What are Azure Deployment Environments?</a:t>
            </a:r>
          </a:p>
        </p:txBody>
      </p:sp>
      <p:pic>
        <p:nvPicPr>
          <p:cNvPr id="8" name="Graphic 7" descr="Programmer male with solid fill">
            <a:extLst>
              <a:ext uri="{FF2B5EF4-FFF2-40B4-BE49-F238E27FC236}">
                <a16:creationId xmlns:a16="http://schemas.microsoft.com/office/drawing/2014/main" id="{A0964B80-A6AC-AF87-12E3-7607D043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229" y="2226365"/>
            <a:ext cx="685800" cy="685800"/>
          </a:xfrm>
          <a:prstGeom prst="rect">
            <a:avLst/>
          </a:prstGeom>
        </p:spPr>
      </p:pic>
      <p:pic>
        <p:nvPicPr>
          <p:cNvPr id="10" name="Graphic 9" descr="Programmer female with solid fill">
            <a:extLst>
              <a:ext uri="{FF2B5EF4-FFF2-40B4-BE49-F238E27FC236}">
                <a16:creationId xmlns:a16="http://schemas.microsoft.com/office/drawing/2014/main" id="{531A20A9-D6DB-A6DD-5171-482658677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5240" y="2226365"/>
            <a:ext cx="685800" cy="685800"/>
          </a:xfrm>
          <a:prstGeom prst="rect">
            <a:avLst/>
          </a:prstGeom>
        </p:spPr>
      </p:pic>
      <p:sp>
        <p:nvSpPr>
          <p:cNvPr id="11" name="Rectangle 10">
            <a:extLst>
              <a:ext uri="{FF2B5EF4-FFF2-40B4-BE49-F238E27FC236}">
                <a16:creationId xmlns:a16="http://schemas.microsoft.com/office/drawing/2014/main" id="{EE13C962-8B14-8974-821A-ED4D677E5F08}"/>
              </a:ext>
            </a:extLst>
          </p:cNvPr>
          <p:cNvSpPr/>
          <p:nvPr/>
        </p:nvSpPr>
        <p:spPr>
          <a:xfrm>
            <a:off x="1848678" y="1268016"/>
            <a:ext cx="2136914" cy="1097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Infrastructure-as-code Template </a:t>
            </a:r>
            <a:r>
              <a:rPr lang="en-AU" sz="1050" dirty="0" err="1">
                <a:solidFill>
                  <a:schemeClr val="tx1"/>
                </a:solidFill>
              </a:rPr>
              <a:t>Catalog</a:t>
            </a:r>
            <a:endParaRPr lang="en-AU" sz="1050" dirty="0">
              <a:solidFill>
                <a:schemeClr val="tx1"/>
              </a:solidFill>
            </a:endParaRPr>
          </a:p>
        </p:txBody>
      </p:sp>
      <p:sp>
        <p:nvSpPr>
          <p:cNvPr id="12" name="Rectangle 11">
            <a:extLst>
              <a:ext uri="{FF2B5EF4-FFF2-40B4-BE49-F238E27FC236}">
                <a16:creationId xmlns:a16="http://schemas.microsoft.com/office/drawing/2014/main" id="{D3A1A2BE-E419-A2DF-9893-894C0EE2B76B}"/>
              </a:ext>
            </a:extLst>
          </p:cNvPr>
          <p:cNvSpPr/>
          <p:nvPr/>
        </p:nvSpPr>
        <p:spPr>
          <a:xfrm>
            <a:off x="1848678" y="2777986"/>
            <a:ext cx="2136914" cy="18834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Azure Mappings</a:t>
            </a:r>
          </a:p>
        </p:txBody>
      </p:sp>
      <p:sp>
        <p:nvSpPr>
          <p:cNvPr id="13" name="Rectangle 12">
            <a:extLst>
              <a:ext uri="{FF2B5EF4-FFF2-40B4-BE49-F238E27FC236}">
                <a16:creationId xmlns:a16="http://schemas.microsoft.com/office/drawing/2014/main" id="{62308A91-C191-DE56-B959-6A5A15DA6AE8}"/>
              </a:ext>
            </a:extLst>
          </p:cNvPr>
          <p:cNvSpPr/>
          <p:nvPr/>
        </p:nvSpPr>
        <p:spPr>
          <a:xfrm>
            <a:off x="2007705" y="2914650"/>
            <a:ext cx="1818860" cy="315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Subscription</a:t>
            </a:r>
          </a:p>
        </p:txBody>
      </p:sp>
      <p:sp>
        <p:nvSpPr>
          <p:cNvPr id="14" name="Rectangle 13">
            <a:extLst>
              <a:ext uri="{FF2B5EF4-FFF2-40B4-BE49-F238E27FC236}">
                <a16:creationId xmlns:a16="http://schemas.microsoft.com/office/drawing/2014/main" id="{46503B5B-ECCA-C702-E7EC-27A042398C62}"/>
              </a:ext>
            </a:extLst>
          </p:cNvPr>
          <p:cNvSpPr/>
          <p:nvPr/>
        </p:nvSpPr>
        <p:spPr>
          <a:xfrm>
            <a:off x="2007704" y="3440178"/>
            <a:ext cx="1818860" cy="315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Identity</a:t>
            </a:r>
          </a:p>
        </p:txBody>
      </p:sp>
      <p:sp>
        <p:nvSpPr>
          <p:cNvPr id="15" name="Rectangle 14">
            <a:extLst>
              <a:ext uri="{FF2B5EF4-FFF2-40B4-BE49-F238E27FC236}">
                <a16:creationId xmlns:a16="http://schemas.microsoft.com/office/drawing/2014/main" id="{727A2F5D-3C53-A276-3ED0-04F16C6F4978}"/>
              </a:ext>
            </a:extLst>
          </p:cNvPr>
          <p:cNvSpPr/>
          <p:nvPr/>
        </p:nvSpPr>
        <p:spPr>
          <a:xfrm>
            <a:off x="2007704" y="3965708"/>
            <a:ext cx="1818860" cy="315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Permissions</a:t>
            </a:r>
          </a:p>
        </p:txBody>
      </p:sp>
      <p:sp>
        <p:nvSpPr>
          <p:cNvPr id="16" name="Rectangle 15">
            <a:extLst>
              <a:ext uri="{FF2B5EF4-FFF2-40B4-BE49-F238E27FC236}">
                <a16:creationId xmlns:a16="http://schemas.microsoft.com/office/drawing/2014/main" id="{075E7946-1017-0E6D-3BBE-20A45CA30D66}"/>
              </a:ext>
            </a:extLst>
          </p:cNvPr>
          <p:cNvSpPr/>
          <p:nvPr/>
        </p:nvSpPr>
        <p:spPr>
          <a:xfrm>
            <a:off x="6121263" y="1841612"/>
            <a:ext cx="2333211" cy="3975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On-Demand Environment</a:t>
            </a:r>
          </a:p>
        </p:txBody>
      </p:sp>
      <p:sp>
        <p:nvSpPr>
          <p:cNvPr id="17" name="Rectangle 16">
            <a:extLst>
              <a:ext uri="{FF2B5EF4-FFF2-40B4-BE49-F238E27FC236}">
                <a16:creationId xmlns:a16="http://schemas.microsoft.com/office/drawing/2014/main" id="{447BD386-6A63-6733-E71D-ABB55F136307}"/>
              </a:ext>
            </a:extLst>
          </p:cNvPr>
          <p:cNvSpPr/>
          <p:nvPr/>
        </p:nvSpPr>
        <p:spPr>
          <a:xfrm>
            <a:off x="6121263" y="2393232"/>
            <a:ext cx="2333211" cy="3975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Sandbox Environment</a:t>
            </a:r>
          </a:p>
        </p:txBody>
      </p:sp>
      <p:sp>
        <p:nvSpPr>
          <p:cNvPr id="18" name="Rectangle 17">
            <a:extLst>
              <a:ext uri="{FF2B5EF4-FFF2-40B4-BE49-F238E27FC236}">
                <a16:creationId xmlns:a16="http://schemas.microsoft.com/office/drawing/2014/main" id="{7364A3D2-17E0-0DDB-90C4-71BCA638B19E}"/>
              </a:ext>
            </a:extLst>
          </p:cNvPr>
          <p:cNvSpPr/>
          <p:nvPr/>
        </p:nvSpPr>
        <p:spPr>
          <a:xfrm>
            <a:off x="6121263" y="2907777"/>
            <a:ext cx="2333211" cy="3992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AU" sz="1050" dirty="0">
                <a:solidFill>
                  <a:schemeClr val="tx1"/>
                </a:solidFill>
              </a:rPr>
              <a:t>CI/CD Pipeline Environments</a:t>
            </a:r>
          </a:p>
        </p:txBody>
      </p:sp>
      <p:sp>
        <p:nvSpPr>
          <p:cNvPr id="19" name="TextBox 18">
            <a:extLst>
              <a:ext uri="{FF2B5EF4-FFF2-40B4-BE49-F238E27FC236}">
                <a16:creationId xmlns:a16="http://schemas.microsoft.com/office/drawing/2014/main" id="{4B659901-2A69-5B03-B367-631EEBC55D08}"/>
              </a:ext>
            </a:extLst>
          </p:cNvPr>
          <p:cNvSpPr txBox="1"/>
          <p:nvPr/>
        </p:nvSpPr>
        <p:spPr>
          <a:xfrm>
            <a:off x="3984350" y="2939030"/>
            <a:ext cx="2027581" cy="738664"/>
          </a:xfrm>
          <a:prstGeom prst="rect">
            <a:avLst/>
          </a:prstGeom>
          <a:noFill/>
        </p:spPr>
        <p:txBody>
          <a:bodyPr wrap="square" rtlCol="0">
            <a:spAutoFit/>
          </a:bodyPr>
          <a:lstStyle/>
          <a:p>
            <a:pPr algn="ctr"/>
            <a:r>
              <a:rPr lang="en-AU" sz="1050" b="1" dirty="0"/>
              <a:t>Developers</a:t>
            </a:r>
          </a:p>
          <a:p>
            <a:pPr algn="ctr"/>
            <a:r>
              <a:rPr lang="en-AU" sz="1050" dirty="0"/>
              <a:t>Deploy environments using templates based on current stage of development</a:t>
            </a:r>
          </a:p>
        </p:txBody>
      </p:sp>
      <p:sp>
        <p:nvSpPr>
          <p:cNvPr id="20" name="TextBox 19">
            <a:extLst>
              <a:ext uri="{FF2B5EF4-FFF2-40B4-BE49-F238E27FC236}">
                <a16:creationId xmlns:a16="http://schemas.microsoft.com/office/drawing/2014/main" id="{F344C716-05C1-E08E-4DE8-104D38A544AE}"/>
              </a:ext>
            </a:extLst>
          </p:cNvPr>
          <p:cNvSpPr txBox="1"/>
          <p:nvPr/>
        </p:nvSpPr>
        <p:spPr>
          <a:xfrm>
            <a:off x="129208" y="2987824"/>
            <a:ext cx="1418810" cy="1061829"/>
          </a:xfrm>
          <a:prstGeom prst="rect">
            <a:avLst/>
          </a:prstGeom>
          <a:noFill/>
        </p:spPr>
        <p:txBody>
          <a:bodyPr wrap="square" rtlCol="0">
            <a:spAutoFit/>
          </a:bodyPr>
          <a:lstStyle/>
          <a:p>
            <a:pPr algn="ctr"/>
            <a:r>
              <a:rPr lang="en-AU" sz="1050" b="1" dirty="0"/>
              <a:t>Dev Infra Teams</a:t>
            </a:r>
          </a:p>
          <a:p>
            <a:pPr algn="ctr"/>
            <a:r>
              <a:rPr lang="en-AU" sz="1050" dirty="0"/>
              <a:t>Create templates and map projects to Azure subscriptions, identities, and permissions</a:t>
            </a:r>
          </a:p>
        </p:txBody>
      </p:sp>
      <p:cxnSp>
        <p:nvCxnSpPr>
          <p:cNvPr id="22" name="Connector: Elbow 21">
            <a:extLst>
              <a:ext uri="{FF2B5EF4-FFF2-40B4-BE49-F238E27FC236}">
                <a16:creationId xmlns:a16="http://schemas.microsoft.com/office/drawing/2014/main" id="{B5B9815D-89B2-5468-6F1E-AEB1F69062BA}"/>
              </a:ext>
            </a:extLst>
          </p:cNvPr>
          <p:cNvCxnSpPr>
            <a:endCxn id="12" idx="1"/>
          </p:cNvCxnSpPr>
          <p:nvPr/>
        </p:nvCxnSpPr>
        <p:spPr>
          <a:xfrm rot="16200000" flipH="1">
            <a:off x="939870" y="2810910"/>
            <a:ext cx="1147969" cy="6696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7410CCB9-8CD9-9BBC-17BB-61D0992B7572}"/>
              </a:ext>
            </a:extLst>
          </p:cNvPr>
          <p:cNvCxnSpPr>
            <a:endCxn id="11" idx="1"/>
          </p:cNvCxnSpPr>
          <p:nvPr/>
        </p:nvCxnSpPr>
        <p:spPr>
          <a:xfrm rot="5400000" flipH="1" flipV="1">
            <a:off x="1136361" y="1859432"/>
            <a:ext cx="754985" cy="6696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0FDDF7B-4EDA-1CE3-E42B-52D99EE9F2F8}"/>
              </a:ext>
            </a:extLst>
          </p:cNvPr>
          <p:cNvCxnSpPr>
            <a:stCxn id="11" idx="3"/>
          </p:cNvCxnSpPr>
          <p:nvPr/>
        </p:nvCxnSpPr>
        <p:spPr>
          <a:xfrm>
            <a:off x="3985592" y="1816765"/>
            <a:ext cx="669649" cy="762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DC648E2-952B-1B84-3A3A-2B5FAFD1BF82}"/>
              </a:ext>
            </a:extLst>
          </p:cNvPr>
          <p:cNvCxnSpPr/>
          <p:nvPr/>
        </p:nvCxnSpPr>
        <p:spPr>
          <a:xfrm flipV="1">
            <a:off x="3984350" y="2571750"/>
            <a:ext cx="670891" cy="9212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3A04ED5-B5E3-CBF1-DE8A-26495925FB61}"/>
              </a:ext>
            </a:extLst>
          </p:cNvPr>
          <p:cNvCxnSpPr>
            <a:cxnSpLocks/>
            <a:endCxn id="17" idx="1"/>
          </p:cNvCxnSpPr>
          <p:nvPr/>
        </p:nvCxnSpPr>
        <p:spPr>
          <a:xfrm>
            <a:off x="5341041" y="2571749"/>
            <a:ext cx="780223" cy="20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DE8474A-9EC3-3A5B-BAC7-BE903827D4BD}"/>
              </a:ext>
            </a:extLst>
          </p:cNvPr>
          <p:cNvCxnSpPr>
            <a:endCxn id="16" idx="1"/>
          </p:cNvCxnSpPr>
          <p:nvPr/>
        </p:nvCxnSpPr>
        <p:spPr>
          <a:xfrm flipV="1">
            <a:off x="5341041" y="2040395"/>
            <a:ext cx="780223" cy="5313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C5E0295-1BC5-8D5D-0161-FDA9237444CC}"/>
              </a:ext>
            </a:extLst>
          </p:cNvPr>
          <p:cNvCxnSpPr>
            <a:endCxn id="18" idx="1"/>
          </p:cNvCxnSpPr>
          <p:nvPr/>
        </p:nvCxnSpPr>
        <p:spPr>
          <a:xfrm>
            <a:off x="5341041" y="2571749"/>
            <a:ext cx="780223" cy="535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26" name="Picture 2" descr="Dealing with deployment blockers with Bicep">
            <a:extLst>
              <a:ext uri="{FF2B5EF4-FFF2-40B4-BE49-F238E27FC236}">
                <a16:creationId xmlns:a16="http://schemas.microsoft.com/office/drawing/2014/main" id="{96772A3D-FC4F-9D91-8473-A222747BF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8580" y="1380877"/>
            <a:ext cx="449747" cy="449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 type terraform&quot; Icon - Download for free – Iconduck">
            <a:extLst>
              <a:ext uri="{FF2B5EF4-FFF2-40B4-BE49-F238E27FC236}">
                <a16:creationId xmlns:a16="http://schemas.microsoft.com/office/drawing/2014/main" id="{3C6240D7-B535-7CEF-0020-DF95991847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2214" y="1359564"/>
            <a:ext cx="428599" cy="4820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colorful cube with dots&#10;&#10;Description automatically generated">
            <a:extLst>
              <a:ext uri="{FF2B5EF4-FFF2-40B4-BE49-F238E27FC236}">
                <a16:creationId xmlns:a16="http://schemas.microsoft.com/office/drawing/2014/main" id="{04DDC75C-21E6-2358-320A-58600898C4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4700" y="1349218"/>
            <a:ext cx="485762" cy="485762"/>
          </a:xfrm>
          <a:prstGeom prst="rect">
            <a:avLst/>
          </a:prstGeom>
        </p:spPr>
      </p:pic>
    </p:spTree>
    <p:extLst>
      <p:ext uri="{BB962C8B-B14F-4D97-AF65-F5344CB8AC3E}">
        <p14:creationId xmlns:p14="http://schemas.microsoft.com/office/powerpoint/2010/main" val="222166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par>
                                <p:cTn id="15" presetID="22" presetClass="entr" presetSubtype="8"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par>
                                <p:cTn id="47" presetID="22" presetClass="entr" presetSubtype="8"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par>
                                <p:cTn id="61" presetID="22" presetClass="entr" presetSubtype="8"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500"/>
                                        <p:tgtEl>
                                          <p:spTgt spid="35"/>
                                        </p:tgtEl>
                                      </p:cBhvr>
                                    </p:animEffect>
                                  </p:childTnLst>
                                </p:cTn>
                              </p:par>
                              <p:par>
                                <p:cTn id="64" presetID="22" presetClass="entr" presetSubtype="8"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left)">
                                      <p:cBhvr>
                                        <p:cTn id="66" dur="500"/>
                                        <p:tgtEl>
                                          <p:spTgt spid="40"/>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showing the key components of Deployment Environments.">
            <a:extLst>
              <a:ext uri="{FF2B5EF4-FFF2-40B4-BE49-F238E27FC236}">
                <a16:creationId xmlns:a16="http://schemas.microsoft.com/office/drawing/2014/main" id="{2A117992-1894-F132-D100-929DAFA2C0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2600" y="639507"/>
            <a:ext cx="8178800" cy="38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01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0BB49-CFCF-69D9-A9E4-71DF2FC2332A}"/>
              </a:ext>
            </a:extLst>
          </p:cNvPr>
          <p:cNvSpPr>
            <a:spLocks noGrp="1"/>
          </p:cNvSpPr>
          <p:nvPr>
            <p:ph type="title"/>
          </p:nvPr>
        </p:nvSpPr>
        <p:spPr/>
        <p:txBody>
          <a:bodyPr/>
          <a:lstStyle/>
          <a:p>
            <a:r>
              <a:rPr lang="en-AU" dirty="0"/>
              <a:t>Introduction to Microsoft Dev Box</a:t>
            </a:r>
          </a:p>
        </p:txBody>
      </p:sp>
      <p:sp>
        <p:nvSpPr>
          <p:cNvPr id="6" name="Rectangle 5">
            <a:extLst>
              <a:ext uri="{FF2B5EF4-FFF2-40B4-BE49-F238E27FC236}">
                <a16:creationId xmlns:a16="http://schemas.microsoft.com/office/drawing/2014/main" id="{EC51E790-DCD1-04BF-7684-A07CDE0DB946}"/>
              </a:ext>
            </a:extLst>
          </p:cNvPr>
          <p:cNvSpPr/>
          <p:nvPr/>
        </p:nvSpPr>
        <p:spPr>
          <a:xfrm>
            <a:off x="628650" y="1399783"/>
            <a:ext cx="2408912" cy="34698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50" dirty="0"/>
          </a:p>
        </p:txBody>
      </p:sp>
      <p:sp>
        <p:nvSpPr>
          <p:cNvPr id="7" name="Rectangle 6">
            <a:extLst>
              <a:ext uri="{FF2B5EF4-FFF2-40B4-BE49-F238E27FC236}">
                <a16:creationId xmlns:a16="http://schemas.microsoft.com/office/drawing/2014/main" id="{76B5AF8C-2CA5-DEF4-C3C6-A2D040989506}"/>
              </a:ext>
            </a:extLst>
          </p:cNvPr>
          <p:cNvSpPr/>
          <p:nvPr/>
        </p:nvSpPr>
        <p:spPr>
          <a:xfrm>
            <a:off x="3367544" y="1399783"/>
            <a:ext cx="2408912" cy="34698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50" dirty="0"/>
          </a:p>
        </p:txBody>
      </p:sp>
      <p:sp>
        <p:nvSpPr>
          <p:cNvPr id="8" name="Rectangle 7">
            <a:extLst>
              <a:ext uri="{FF2B5EF4-FFF2-40B4-BE49-F238E27FC236}">
                <a16:creationId xmlns:a16="http://schemas.microsoft.com/office/drawing/2014/main" id="{F4226A98-A125-7C84-A1EA-DBC4073379E5}"/>
              </a:ext>
            </a:extLst>
          </p:cNvPr>
          <p:cNvSpPr/>
          <p:nvPr/>
        </p:nvSpPr>
        <p:spPr>
          <a:xfrm>
            <a:off x="6106438" y="1399783"/>
            <a:ext cx="2408912" cy="34698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50" dirty="0"/>
          </a:p>
        </p:txBody>
      </p:sp>
      <p:sp>
        <p:nvSpPr>
          <p:cNvPr id="27" name="TextBox 26">
            <a:extLst>
              <a:ext uri="{FF2B5EF4-FFF2-40B4-BE49-F238E27FC236}">
                <a16:creationId xmlns:a16="http://schemas.microsoft.com/office/drawing/2014/main" id="{52E25ED5-F9EE-9346-3BF7-5EAA9C2167F6}"/>
              </a:ext>
            </a:extLst>
          </p:cNvPr>
          <p:cNvSpPr txBox="1"/>
          <p:nvPr/>
        </p:nvSpPr>
        <p:spPr>
          <a:xfrm>
            <a:off x="628650" y="1465544"/>
            <a:ext cx="2408912" cy="369332"/>
          </a:xfrm>
          <a:prstGeom prst="rect">
            <a:avLst/>
          </a:prstGeom>
          <a:noFill/>
        </p:spPr>
        <p:txBody>
          <a:bodyPr wrap="square" rtlCol="0">
            <a:spAutoFit/>
          </a:bodyPr>
          <a:lstStyle/>
          <a:p>
            <a:pPr algn="ctr"/>
            <a:r>
              <a:rPr lang="en-AU" sz="1800" dirty="0"/>
              <a:t>Platform Engineers</a:t>
            </a:r>
          </a:p>
        </p:txBody>
      </p:sp>
      <p:sp>
        <p:nvSpPr>
          <p:cNvPr id="28" name="TextBox 27">
            <a:extLst>
              <a:ext uri="{FF2B5EF4-FFF2-40B4-BE49-F238E27FC236}">
                <a16:creationId xmlns:a16="http://schemas.microsoft.com/office/drawing/2014/main" id="{B9D2120B-2607-E0D2-51B3-6B889E241D34}"/>
              </a:ext>
            </a:extLst>
          </p:cNvPr>
          <p:cNvSpPr txBox="1"/>
          <p:nvPr/>
        </p:nvSpPr>
        <p:spPr>
          <a:xfrm>
            <a:off x="3367544" y="1465544"/>
            <a:ext cx="2408912" cy="369332"/>
          </a:xfrm>
          <a:prstGeom prst="rect">
            <a:avLst/>
          </a:prstGeom>
          <a:noFill/>
        </p:spPr>
        <p:txBody>
          <a:bodyPr wrap="square" rtlCol="0">
            <a:spAutoFit/>
          </a:bodyPr>
          <a:lstStyle/>
          <a:p>
            <a:pPr algn="ctr"/>
            <a:r>
              <a:rPr lang="en-AU" sz="1800" dirty="0"/>
              <a:t>Dev team leads</a:t>
            </a:r>
          </a:p>
        </p:txBody>
      </p:sp>
      <p:sp>
        <p:nvSpPr>
          <p:cNvPr id="29" name="TextBox 28">
            <a:extLst>
              <a:ext uri="{FF2B5EF4-FFF2-40B4-BE49-F238E27FC236}">
                <a16:creationId xmlns:a16="http://schemas.microsoft.com/office/drawing/2014/main" id="{79E61C20-BC79-54C1-6BF8-6063C323907A}"/>
              </a:ext>
            </a:extLst>
          </p:cNvPr>
          <p:cNvSpPr txBox="1"/>
          <p:nvPr/>
        </p:nvSpPr>
        <p:spPr>
          <a:xfrm>
            <a:off x="6106438" y="1465544"/>
            <a:ext cx="2408912" cy="369332"/>
          </a:xfrm>
          <a:prstGeom prst="rect">
            <a:avLst/>
          </a:prstGeom>
          <a:noFill/>
        </p:spPr>
        <p:txBody>
          <a:bodyPr wrap="square" rtlCol="0">
            <a:spAutoFit/>
          </a:bodyPr>
          <a:lstStyle/>
          <a:p>
            <a:pPr algn="ctr"/>
            <a:r>
              <a:rPr lang="en-AU" sz="1800" dirty="0"/>
              <a:t>Developers</a:t>
            </a:r>
          </a:p>
        </p:txBody>
      </p:sp>
      <p:pic>
        <p:nvPicPr>
          <p:cNvPr id="31" name="Graphic 30" descr="Programmer female with solid fill">
            <a:extLst>
              <a:ext uri="{FF2B5EF4-FFF2-40B4-BE49-F238E27FC236}">
                <a16:creationId xmlns:a16="http://schemas.microsoft.com/office/drawing/2014/main" id="{19AAA574-9FF8-6792-588A-8F226CB75D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7994" y="1736338"/>
            <a:ext cx="685800" cy="685800"/>
          </a:xfrm>
          <a:prstGeom prst="rect">
            <a:avLst/>
          </a:prstGeom>
        </p:spPr>
      </p:pic>
      <p:pic>
        <p:nvPicPr>
          <p:cNvPr id="33" name="Graphic 32" descr="Management with solid fill">
            <a:extLst>
              <a:ext uri="{FF2B5EF4-FFF2-40B4-BE49-F238E27FC236}">
                <a16:creationId xmlns:a16="http://schemas.microsoft.com/office/drawing/2014/main" id="{3D96F999-2F5B-1A0F-8A36-ACA9F2BD40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9100" y="1736338"/>
            <a:ext cx="685800" cy="685800"/>
          </a:xfrm>
          <a:prstGeom prst="rect">
            <a:avLst/>
          </a:prstGeom>
        </p:spPr>
      </p:pic>
      <p:pic>
        <p:nvPicPr>
          <p:cNvPr id="35" name="Graphic 34" descr="Monitor with solid fill">
            <a:extLst>
              <a:ext uri="{FF2B5EF4-FFF2-40B4-BE49-F238E27FC236}">
                <a16:creationId xmlns:a16="http://schemas.microsoft.com/office/drawing/2014/main" id="{EB1B0A54-7102-64EB-70B7-CBDE41DDC5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90206" y="1736338"/>
            <a:ext cx="685800" cy="685800"/>
          </a:xfrm>
          <a:prstGeom prst="rect">
            <a:avLst/>
          </a:prstGeom>
        </p:spPr>
      </p:pic>
      <p:pic>
        <p:nvPicPr>
          <p:cNvPr id="37" name="Graphic 36" descr="Wrench with solid fill">
            <a:extLst>
              <a:ext uri="{FF2B5EF4-FFF2-40B4-BE49-F238E27FC236}">
                <a16:creationId xmlns:a16="http://schemas.microsoft.com/office/drawing/2014/main" id="{84130102-9649-C7C2-C24E-0FD3A63FB1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02655" y="1893791"/>
            <a:ext cx="260901" cy="260901"/>
          </a:xfrm>
          <a:prstGeom prst="rect">
            <a:avLst/>
          </a:prstGeom>
        </p:spPr>
      </p:pic>
      <p:sp>
        <p:nvSpPr>
          <p:cNvPr id="39" name="TextBox 38">
            <a:extLst>
              <a:ext uri="{FF2B5EF4-FFF2-40B4-BE49-F238E27FC236}">
                <a16:creationId xmlns:a16="http://schemas.microsoft.com/office/drawing/2014/main" id="{7ED8254E-FCFA-BE7D-0415-670C16E89D1F}"/>
              </a:ext>
            </a:extLst>
          </p:cNvPr>
          <p:cNvSpPr txBox="1"/>
          <p:nvPr/>
        </p:nvSpPr>
        <p:spPr>
          <a:xfrm>
            <a:off x="628650" y="2422138"/>
            <a:ext cx="2408912" cy="1015663"/>
          </a:xfrm>
          <a:prstGeom prst="rect">
            <a:avLst/>
          </a:prstGeom>
          <a:noFill/>
        </p:spPr>
        <p:txBody>
          <a:bodyPr wrap="square" rtlCol="0">
            <a:spAutoFit/>
          </a:bodyPr>
          <a:lstStyle/>
          <a:p>
            <a:pPr algn="ctr"/>
            <a:r>
              <a:rPr lang="en-AU" sz="1200" dirty="0"/>
              <a:t>Manage dev boxes via Microsoft Intune and Endpoint Manager</a:t>
            </a:r>
          </a:p>
          <a:p>
            <a:pPr algn="ctr"/>
            <a:endParaRPr lang="en-AU" sz="1200" dirty="0"/>
          </a:p>
          <a:p>
            <a:pPr algn="ctr"/>
            <a:r>
              <a:rPr lang="en-AU" sz="1200" dirty="0"/>
              <a:t>Set and manage security policies</a:t>
            </a:r>
          </a:p>
        </p:txBody>
      </p:sp>
      <p:sp>
        <p:nvSpPr>
          <p:cNvPr id="41" name="TextBox 40">
            <a:extLst>
              <a:ext uri="{FF2B5EF4-FFF2-40B4-BE49-F238E27FC236}">
                <a16:creationId xmlns:a16="http://schemas.microsoft.com/office/drawing/2014/main" id="{E77EB9BC-FC17-052A-3832-D73B3C5B55FD}"/>
              </a:ext>
            </a:extLst>
          </p:cNvPr>
          <p:cNvSpPr txBox="1"/>
          <p:nvPr/>
        </p:nvSpPr>
        <p:spPr>
          <a:xfrm>
            <a:off x="3317049" y="2422138"/>
            <a:ext cx="2408912" cy="1384995"/>
          </a:xfrm>
          <a:prstGeom prst="rect">
            <a:avLst/>
          </a:prstGeom>
          <a:noFill/>
        </p:spPr>
        <p:txBody>
          <a:bodyPr wrap="square" rtlCol="0">
            <a:spAutoFit/>
          </a:bodyPr>
          <a:lstStyle/>
          <a:p>
            <a:pPr algn="ctr"/>
            <a:r>
              <a:rPr lang="en-AU" sz="1200" dirty="0"/>
              <a:t>Create pools of dev boxes tailored to projects and tasks</a:t>
            </a:r>
          </a:p>
          <a:p>
            <a:pPr algn="ctr"/>
            <a:endParaRPr lang="en-AU" sz="1200" dirty="0"/>
          </a:p>
          <a:p>
            <a:pPr algn="ctr"/>
            <a:r>
              <a:rPr lang="en-AU" sz="1200" dirty="0"/>
              <a:t>Configure dev boxes by project</a:t>
            </a:r>
          </a:p>
          <a:p>
            <a:pPr algn="ctr"/>
            <a:endParaRPr lang="en-AU" sz="1200" dirty="0"/>
          </a:p>
          <a:p>
            <a:pPr algn="ctr"/>
            <a:r>
              <a:rPr lang="en-AU" sz="1200" dirty="0"/>
              <a:t>Customize Developer Experience</a:t>
            </a:r>
          </a:p>
        </p:txBody>
      </p:sp>
      <p:sp>
        <p:nvSpPr>
          <p:cNvPr id="42" name="TextBox 41">
            <a:extLst>
              <a:ext uri="{FF2B5EF4-FFF2-40B4-BE49-F238E27FC236}">
                <a16:creationId xmlns:a16="http://schemas.microsoft.com/office/drawing/2014/main" id="{FA599683-BEAC-4B8D-3F12-6BB75B130583}"/>
              </a:ext>
            </a:extLst>
          </p:cNvPr>
          <p:cNvSpPr txBox="1"/>
          <p:nvPr/>
        </p:nvSpPr>
        <p:spPr>
          <a:xfrm>
            <a:off x="6106438" y="2422137"/>
            <a:ext cx="2408912" cy="1015663"/>
          </a:xfrm>
          <a:prstGeom prst="rect">
            <a:avLst/>
          </a:prstGeom>
          <a:noFill/>
        </p:spPr>
        <p:txBody>
          <a:bodyPr wrap="square" rtlCol="0">
            <a:spAutoFit/>
          </a:bodyPr>
          <a:lstStyle/>
          <a:p>
            <a:pPr algn="ctr"/>
            <a:r>
              <a:rPr lang="en-AU" sz="1200" dirty="0"/>
              <a:t>Deploy dev boxes they need to work on projects and tasks</a:t>
            </a:r>
          </a:p>
          <a:p>
            <a:pPr algn="ctr"/>
            <a:endParaRPr lang="en-AU" sz="1200" dirty="0"/>
          </a:p>
          <a:p>
            <a:pPr algn="ctr"/>
            <a:r>
              <a:rPr lang="en-AU" sz="1200" dirty="0"/>
              <a:t>Deploy dev boxes from developer portals</a:t>
            </a:r>
          </a:p>
        </p:txBody>
      </p:sp>
      <p:pic>
        <p:nvPicPr>
          <p:cNvPr id="44" name="Graphic 43" descr="Address Book with solid fill">
            <a:extLst>
              <a:ext uri="{FF2B5EF4-FFF2-40B4-BE49-F238E27FC236}">
                <a16:creationId xmlns:a16="http://schemas.microsoft.com/office/drawing/2014/main" id="{9BC2F1CB-FFD9-E1D4-AF33-A1DFDC5866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2499" y="3257933"/>
            <a:ext cx="501759" cy="501759"/>
          </a:xfrm>
          <a:prstGeom prst="rect">
            <a:avLst/>
          </a:prstGeom>
        </p:spPr>
      </p:pic>
      <p:pic>
        <p:nvPicPr>
          <p:cNvPr id="46" name="Graphic 45" descr="Ethernet with solid fill">
            <a:extLst>
              <a:ext uri="{FF2B5EF4-FFF2-40B4-BE49-F238E27FC236}">
                <a16:creationId xmlns:a16="http://schemas.microsoft.com/office/drawing/2014/main" id="{6E1C5389-0F97-5F00-03BD-95658E12028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2499" y="3823984"/>
            <a:ext cx="501760" cy="501760"/>
          </a:xfrm>
          <a:prstGeom prst="rect">
            <a:avLst/>
          </a:prstGeom>
        </p:spPr>
      </p:pic>
      <p:pic>
        <p:nvPicPr>
          <p:cNvPr id="48" name="Graphic 47" descr="Lock with solid fill">
            <a:extLst>
              <a:ext uri="{FF2B5EF4-FFF2-40B4-BE49-F238E27FC236}">
                <a16:creationId xmlns:a16="http://schemas.microsoft.com/office/drawing/2014/main" id="{9FE48F80-6EDA-6CB0-3A7D-B2E690B3EF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2500" y="4325744"/>
            <a:ext cx="501759" cy="501759"/>
          </a:xfrm>
          <a:prstGeom prst="rect">
            <a:avLst/>
          </a:prstGeom>
        </p:spPr>
      </p:pic>
      <p:sp>
        <p:nvSpPr>
          <p:cNvPr id="49" name="TextBox 48">
            <a:extLst>
              <a:ext uri="{FF2B5EF4-FFF2-40B4-BE49-F238E27FC236}">
                <a16:creationId xmlns:a16="http://schemas.microsoft.com/office/drawing/2014/main" id="{A99FFCC4-19CA-3F51-4A00-7A47CCE4566B}"/>
              </a:ext>
            </a:extLst>
          </p:cNvPr>
          <p:cNvSpPr txBox="1"/>
          <p:nvPr/>
        </p:nvSpPr>
        <p:spPr>
          <a:xfrm>
            <a:off x="1454259" y="3312605"/>
            <a:ext cx="1424444" cy="415498"/>
          </a:xfrm>
          <a:prstGeom prst="rect">
            <a:avLst/>
          </a:prstGeom>
          <a:noFill/>
        </p:spPr>
        <p:txBody>
          <a:bodyPr wrap="square" rtlCol="0">
            <a:spAutoFit/>
          </a:bodyPr>
          <a:lstStyle/>
          <a:p>
            <a:pPr algn="ctr"/>
            <a:r>
              <a:rPr lang="en-AU" sz="1050" dirty="0"/>
              <a:t>Organizational Policies</a:t>
            </a:r>
          </a:p>
        </p:txBody>
      </p:sp>
      <p:sp>
        <p:nvSpPr>
          <p:cNvPr id="50" name="TextBox 49">
            <a:extLst>
              <a:ext uri="{FF2B5EF4-FFF2-40B4-BE49-F238E27FC236}">
                <a16:creationId xmlns:a16="http://schemas.microsoft.com/office/drawing/2014/main" id="{E2A1F472-BA05-9882-04BF-D0880156174F}"/>
              </a:ext>
            </a:extLst>
          </p:cNvPr>
          <p:cNvSpPr txBox="1"/>
          <p:nvPr/>
        </p:nvSpPr>
        <p:spPr>
          <a:xfrm>
            <a:off x="1463784" y="3879445"/>
            <a:ext cx="1424444" cy="415498"/>
          </a:xfrm>
          <a:prstGeom prst="rect">
            <a:avLst/>
          </a:prstGeom>
          <a:noFill/>
        </p:spPr>
        <p:txBody>
          <a:bodyPr wrap="square" rtlCol="0">
            <a:spAutoFit/>
          </a:bodyPr>
          <a:lstStyle/>
          <a:p>
            <a:pPr algn="ctr"/>
            <a:r>
              <a:rPr lang="en-AU" sz="1050" dirty="0"/>
              <a:t>Network Configuration</a:t>
            </a:r>
          </a:p>
        </p:txBody>
      </p:sp>
      <p:sp>
        <p:nvSpPr>
          <p:cNvPr id="51" name="TextBox 50">
            <a:extLst>
              <a:ext uri="{FF2B5EF4-FFF2-40B4-BE49-F238E27FC236}">
                <a16:creationId xmlns:a16="http://schemas.microsoft.com/office/drawing/2014/main" id="{EB8C5A29-17C4-9EC0-F2BB-314C7B7C52FA}"/>
              </a:ext>
            </a:extLst>
          </p:cNvPr>
          <p:cNvSpPr txBox="1"/>
          <p:nvPr/>
        </p:nvSpPr>
        <p:spPr>
          <a:xfrm>
            <a:off x="1439254" y="4380416"/>
            <a:ext cx="1424444" cy="253916"/>
          </a:xfrm>
          <a:prstGeom prst="rect">
            <a:avLst/>
          </a:prstGeom>
          <a:noFill/>
        </p:spPr>
        <p:txBody>
          <a:bodyPr wrap="square" rtlCol="0">
            <a:spAutoFit/>
          </a:bodyPr>
          <a:lstStyle/>
          <a:p>
            <a:pPr algn="ctr"/>
            <a:r>
              <a:rPr lang="en-AU" sz="1050" dirty="0"/>
              <a:t>Security Policies</a:t>
            </a:r>
          </a:p>
        </p:txBody>
      </p:sp>
      <p:pic>
        <p:nvPicPr>
          <p:cNvPr id="53" name="Graphic 52" descr="Monitor with solid fill">
            <a:extLst>
              <a:ext uri="{FF2B5EF4-FFF2-40B4-BE49-F238E27FC236}">
                <a16:creationId xmlns:a16="http://schemas.microsoft.com/office/drawing/2014/main" id="{77678CE5-8EC4-36F7-DE4E-3C7CF51937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2225" y="3526267"/>
            <a:ext cx="685800" cy="685800"/>
          </a:xfrm>
          <a:prstGeom prst="rect">
            <a:avLst/>
          </a:prstGeom>
        </p:spPr>
      </p:pic>
      <p:pic>
        <p:nvPicPr>
          <p:cNvPr id="54" name="Graphic 53" descr="Monitor with solid fill">
            <a:extLst>
              <a:ext uri="{FF2B5EF4-FFF2-40B4-BE49-F238E27FC236}">
                <a16:creationId xmlns:a16="http://schemas.microsoft.com/office/drawing/2014/main" id="{336663AE-0EFD-A6C3-9745-0E9247F87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8070" y="3526267"/>
            <a:ext cx="685800" cy="685800"/>
          </a:xfrm>
          <a:prstGeom prst="rect">
            <a:avLst/>
          </a:prstGeom>
        </p:spPr>
      </p:pic>
      <p:pic>
        <p:nvPicPr>
          <p:cNvPr id="56" name="Graphic 55" descr="Programmer female with solid fill">
            <a:extLst>
              <a:ext uri="{FF2B5EF4-FFF2-40B4-BE49-F238E27FC236}">
                <a16:creationId xmlns:a16="http://schemas.microsoft.com/office/drawing/2014/main" id="{43347E0D-84C8-6304-1BB3-48A8FE43A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7416" y="3687429"/>
            <a:ext cx="685800" cy="685800"/>
          </a:xfrm>
          <a:prstGeom prst="rect">
            <a:avLst/>
          </a:prstGeom>
        </p:spPr>
      </p:pic>
      <p:pic>
        <p:nvPicPr>
          <p:cNvPr id="60" name="Graphic 59" descr="Tools with solid fill">
            <a:extLst>
              <a:ext uri="{FF2B5EF4-FFF2-40B4-BE49-F238E27FC236}">
                <a16:creationId xmlns:a16="http://schemas.microsoft.com/office/drawing/2014/main" id="{177CF51C-2FD2-C5FE-7E09-351B36F1E7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59003" y="3705020"/>
            <a:ext cx="685800" cy="685800"/>
          </a:xfrm>
          <a:prstGeom prst="rect">
            <a:avLst/>
          </a:prstGeom>
        </p:spPr>
      </p:pic>
    </p:spTree>
    <p:extLst>
      <p:ext uri="{BB962C8B-B14F-4D97-AF65-F5344CB8AC3E}">
        <p14:creationId xmlns:p14="http://schemas.microsoft.com/office/powerpoint/2010/main" val="59673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7" grpId="0"/>
      <p:bldP spid="28" grpId="0"/>
      <p:bldP spid="29" grpId="0"/>
      <p:bldP spid="39" grpId="0"/>
      <p:bldP spid="41" grpId="0"/>
      <p:bldP spid="42" grpId="0"/>
      <p:bldP spid="49" grpId="0"/>
      <p:bldP spid="50"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6760-576D-7846-B139-3E1E5CC7886C}"/>
              </a:ext>
            </a:extLst>
          </p:cNvPr>
          <p:cNvSpPr>
            <a:spLocks noGrp="1"/>
          </p:cNvSpPr>
          <p:nvPr>
            <p:ph type="title"/>
          </p:nvPr>
        </p:nvSpPr>
        <p:spPr/>
        <p:txBody>
          <a:bodyPr/>
          <a:lstStyle/>
          <a:p>
            <a:r>
              <a:rPr lang="en-AU" dirty="0"/>
              <a:t>How does Dev Box work?</a:t>
            </a:r>
          </a:p>
        </p:txBody>
      </p:sp>
      <p:pic>
        <p:nvPicPr>
          <p:cNvPr id="1030" name="Picture 6" descr="Diagram that gives an overview of the relationship between the different components in Microsoft Dev Box.">
            <a:extLst>
              <a:ext uri="{FF2B5EF4-FFF2-40B4-BE49-F238E27FC236}">
                <a16:creationId xmlns:a16="http://schemas.microsoft.com/office/drawing/2014/main" id="{4B3E63C0-041D-CFBB-7B3C-955CD3A37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1" y="1268017"/>
            <a:ext cx="8037248" cy="360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2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4B95-CA74-4760-CB6A-CF240905F798}"/>
              </a:ext>
            </a:extLst>
          </p:cNvPr>
          <p:cNvSpPr>
            <a:spLocks noGrp="1"/>
          </p:cNvSpPr>
          <p:nvPr>
            <p:ph type="title"/>
          </p:nvPr>
        </p:nvSpPr>
        <p:spPr/>
        <p:txBody>
          <a:bodyPr/>
          <a:lstStyle/>
          <a:p>
            <a:r>
              <a:rPr lang="en-AU" dirty="0"/>
              <a:t>Managing our platform assets</a:t>
            </a:r>
          </a:p>
        </p:txBody>
      </p:sp>
      <p:sp>
        <p:nvSpPr>
          <p:cNvPr id="3" name="Subtitle 2">
            <a:extLst>
              <a:ext uri="{FF2B5EF4-FFF2-40B4-BE49-F238E27FC236}">
                <a16:creationId xmlns:a16="http://schemas.microsoft.com/office/drawing/2014/main" id="{73B29C67-01AA-4040-0166-3C72BBDA03E4}"/>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357581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Confused person with solid fill">
            <a:extLst>
              <a:ext uri="{FF2B5EF4-FFF2-40B4-BE49-F238E27FC236}">
                <a16:creationId xmlns:a16="http://schemas.microsoft.com/office/drawing/2014/main" id="{3F2FB5B1-06AC-1C74-0DE0-58DA21AAB4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8295" y="1818045"/>
            <a:ext cx="1507409" cy="1507409"/>
          </a:xfrm>
          <a:prstGeom prst="rect">
            <a:avLst/>
          </a:prstGeom>
        </p:spPr>
      </p:pic>
      <p:sp>
        <p:nvSpPr>
          <p:cNvPr id="5" name="Rectangle: Rounded Corners 4">
            <a:extLst>
              <a:ext uri="{FF2B5EF4-FFF2-40B4-BE49-F238E27FC236}">
                <a16:creationId xmlns:a16="http://schemas.microsoft.com/office/drawing/2014/main" id="{17B226FA-7FCF-F1F4-789F-D1A13291D2F1}"/>
              </a:ext>
            </a:extLst>
          </p:cNvPr>
          <p:cNvSpPr/>
          <p:nvPr/>
        </p:nvSpPr>
        <p:spPr>
          <a:xfrm>
            <a:off x="3760838" y="3416013"/>
            <a:ext cx="1622322" cy="57027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You</a:t>
            </a:r>
          </a:p>
        </p:txBody>
      </p:sp>
      <p:sp>
        <p:nvSpPr>
          <p:cNvPr id="6" name="Speech Bubble: Rectangle 5">
            <a:extLst>
              <a:ext uri="{FF2B5EF4-FFF2-40B4-BE49-F238E27FC236}">
                <a16:creationId xmlns:a16="http://schemas.microsoft.com/office/drawing/2014/main" id="{9EF19DAA-2839-8B3D-8A47-0F5B36567038}"/>
              </a:ext>
            </a:extLst>
          </p:cNvPr>
          <p:cNvSpPr/>
          <p:nvPr/>
        </p:nvSpPr>
        <p:spPr>
          <a:xfrm>
            <a:off x="3655301" y="513234"/>
            <a:ext cx="1727859" cy="1082211"/>
          </a:xfrm>
          <a:prstGeom prst="wedgeRectCallout">
            <a:avLst>
              <a:gd name="adj1" fmla="val 5950"/>
              <a:gd name="adj2" fmla="val 6602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This is madness! I have deadlines and I just want to code!</a:t>
            </a:r>
          </a:p>
        </p:txBody>
      </p:sp>
      <p:pic>
        <p:nvPicPr>
          <p:cNvPr id="7" name="Graphic 6" descr="Male profile with solid fill">
            <a:extLst>
              <a:ext uri="{FF2B5EF4-FFF2-40B4-BE49-F238E27FC236}">
                <a16:creationId xmlns:a16="http://schemas.microsoft.com/office/drawing/2014/main" id="{D40A6046-05AD-054F-227E-7DC0EBA6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583" y="1300930"/>
            <a:ext cx="914400" cy="914400"/>
          </a:xfrm>
          <a:prstGeom prst="rect">
            <a:avLst/>
          </a:prstGeom>
        </p:spPr>
      </p:pic>
      <p:sp>
        <p:nvSpPr>
          <p:cNvPr id="8" name="Rectangle: Rounded Corners 7">
            <a:extLst>
              <a:ext uri="{FF2B5EF4-FFF2-40B4-BE49-F238E27FC236}">
                <a16:creationId xmlns:a16="http://schemas.microsoft.com/office/drawing/2014/main" id="{31E869D3-2ABB-51A8-AEEB-F33DD593B31E}"/>
              </a:ext>
            </a:extLst>
          </p:cNvPr>
          <p:cNvSpPr/>
          <p:nvPr/>
        </p:nvSpPr>
        <p:spPr>
          <a:xfrm>
            <a:off x="600364" y="2147491"/>
            <a:ext cx="1183614" cy="4242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Cloud Ops</a:t>
            </a:r>
          </a:p>
        </p:txBody>
      </p:sp>
      <p:sp>
        <p:nvSpPr>
          <p:cNvPr id="9" name="Speech Bubble: Rectangle with Corners Rounded 8">
            <a:extLst>
              <a:ext uri="{FF2B5EF4-FFF2-40B4-BE49-F238E27FC236}">
                <a16:creationId xmlns:a16="http://schemas.microsoft.com/office/drawing/2014/main" id="{C2FD96E3-8D82-96CD-0945-4C46B01CE227}"/>
              </a:ext>
            </a:extLst>
          </p:cNvPr>
          <p:cNvSpPr/>
          <p:nvPr/>
        </p:nvSpPr>
        <p:spPr>
          <a:xfrm>
            <a:off x="296567" y="128433"/>
            <a:ext cx="1762432" cy="1101213"/>
          </a:xfrm>
          <a:prstGeom prst="wedgeRoundRectCallout">
            <a:avLst>
              <a:gd name="adj1" fmla="val -9303"/>
              <a:gd name="adj2" fmla="val 658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t>We have strict requirements for our cloud apps. We need to run audits before you even think of creating a DEV environment</a:t>
            </a:r>
          </a:p>
        </p:txBody>
      </p:sp>
      <p:pic>
        <p:nvPicPr>
          <p:cNvPr id="10" name="Graphic 9" descr="Female Profile with solid fill">
            <a:extLst>
              <a:ext uri="{FF2B5EF4-FFF2-40B4-BE49-F238E27FC236}">
                <a16:creationId xmlns:a16="http://schemas.microsoft.com/office/drawing/2014/main" id="{A5E2BCDA-5D56-9B3B-28C6-F45ABE1840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0364" y="3701148"/>
            <a:ext cx="914400" cy="914400"/>
          </a:xfrm>
          <a:prstGeom prst="rect">
            <a:avLst/>
          </a:prstGeom>
        </p:spPr>
      </p:pic>
      <p:sp>
        <p:nvSpPr>
          <p:cNvPr id="11" name="Rectangle: Rounded Corners 10">
            <a:extLst>
              <a:ext uri="{FF2B5EF4-FFF2-40B4-BE49-F238E27FC236}">
                <a16:creationId xmlns:a16="http://schemas.microsoft.com/office/drawing/2014/main" id="{42D77BC1-39B6-DB2C-B063-A7BB7BE90ADA}"/>
              </a:ext>
            </a:extLst>
          </p:cNvPr>
          <p:cNvSpPr/>
          <p:nvPr/>
        </p:nvSpPr>
        <p:spPr>
          <a:xfrm>
            <a:off x="451369" y="4590300"/>
            <a:ext cx="1183614" cy="41605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DevOps</a:t>
            </a:r>
          </a:p>
        </p:txBody>
      </p:sp>
      <p:sp>
        <p:nvSpPr>
          <p:cNvPr id="12" name="Speech Bubble: Rectangle with Corners Rounded 11">
            <a:extLst>
              <a:ext uri="{FF2B5EF4-FFF2-40B4-BE49-F238E27FC236}">
                <a16:creationId xmlns:a16="http://schemas.microsoft.com/office/drawing/2014/main" id="{9DCA7E5B-5F1E-39ED-8A0D-3C7BFDE78166}"/>
              </a:ext>
            </a:extLst>
          </p:cNvPr>
          <p:cNvSpPr/>
          <p:nvPr/>
        </p:nvSpPr>
        <p:spPr>
          <a:xfrm>
            <a:off x="1514764" y="2749650"/>
            <a:ext cx="1920890" cy="1332726"/>
          </a:xfrm>
          <a:prstGeom prst="wedgeRoundRectCallout">
            <a:avLst>
              <a:gd name="adj1" fmla="val -52087"/>
              <a:gd name="adj2" fmla="val 63540"/>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Our DevOps team is slammed. We can set you up with a pipeline, but we’ll need to schedule some time to discuss your requirements</a:t>
            </a:r>
          </a:p>
        </p:txBody>
      </p:sp>
      <p:pic>
        <p:nvPicPr>
          <p:cNvPr id="13" name="Graphic 12" descr="Male profile with solid fill">
            <a:extLst>
              <a:ext uri="{FF2B5EF4-FFF2-40B4-BE49-F238E27FC236}">
                <a16:creationId xmlns:a16="http://schemas.microsoft.com/office/drawing/2014/main" id="{E3E4E751-F639-B707-25A0-BBD6E76A7B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812" y="1138245"/>
            <a:ext cx="914400" cy="914400"/>
          </a:xfrm>
          <a:prstGeom prst="rect">
            <a:avLst/>
          </a:prstGeom>
        </p:spPr>
      </p:pic>
      <p:sp>
        <p:nvSpPr>
          <p:cNvPr id="14" name="Rectangle: Rounded Corners 13">
            <a:extLst>
              <a:ext uri="{FF2B5EF4-FFF2-40B4-BE49-F238E27FC236}">
                <a16:creationId xmlns:a16="http://schemas.microsoft.com/office/drawing/2014/main" id="{D514B12C-BDF6-A645-084D-7EFC87F3A67E}"/>
              </a:ext>
            </a:extLst>
          </p:cNvPr>
          <p:cNvSpPr/>
          <p:nvPr/>
        </p:nvSpPr>
        <p:spPr>
          <a:xfrm>
            <a:off x="6717284" y="1992107"/>
            <a:ext cx="1285473" cy="43787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Architecture</a:t>
            </a:r>
          </a:p>
        </p:txBody>
      </p:sp>
      <p:sp>
        <p:nvSpPr>
          <p:cNvPr id="15" name="Speech Bubble: Rectangle with Corners Rounded 14">
            <a:extLst>
              <a:ext uri="{FF2B5EF4-FFF2-40B4-BE49-F238E27FC236}">
                <a16:creationId xmlns:a16="http://schemas.microsoft.com/office/drawing/2014/main" id="{E0AC86D1-B09B-D113-582E-FCFA765A3756}"/>
              </a:ext>
            </a:extLst>
          </p:cNvPr>
          <p:cNvSpPr/>
          <p:nvPr/>
        </p:nvSpPr>
        <p:spPr>
          <a:xfrm>
            <a:off x="6226168" y="125024"/>
            <a:ext cx="1716960" cy="1072801"/>
          </a:xfrm>
          <a:prstGeom prst="wedgeRoundRectCallout">
            <a:avLst>
              <a:gd name="adj1" fmla="val -2274"/>
              <a:gd name="adj2" fmla="val 59056"/>
              <a:gd name="adj3" fmla="val 16667"/>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Read the wiki for our shared app services. We’re updating them all the time, so keep an eye on it</a:t>
            </a:r>
          </a:p>
        </p:txBody>
      </p:sp>
      <p:pic>
        <p:nvPicPr>
          <p:cNvPr id="16" name="Graphic 15" descr="Female Profile with solid fill">
            <a:extLst>
              <a:ext uri="{FF2B5EF4-FFF2-40B4-BE49-F238E27FC236}">
                <a16:creationId xmlns:a16="http://schemas.microsoft.com/office/drawing/2014/main" id="{E179F2DC-D9A2-7DD8-BEE9-4DA9701852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4296" y="3594984"/>
            <a:ext cx="914400" cy="914400"/>
          </a:xfrm>
          <a:prstGeom prst="rect">
            <a:avLst/>
          </a:prstGeom>
        </p:spPr>
      </p:pic>
      <p:sp>
        <p:nvSpPr>
          <p:cNvPr id="17" name="Rectangle: Rounded Corners 16">
            <a:extLst>
              <a:ext uri="{FF2B5EF4-FFF2-40B4-BE49-F238E27FC236}">
                <a16:creationId xmlns:a16="http://schemas.microsoft.com/office/drawing/2014/main" id="{2303084B-6DFC-4934-36B9-4666D6B67C6C}"/>
              </a:ext>
            </a:extLst>
          </p:cNvPr>
          <p:cNvSpPr/>
          <p:nvPr/>
        </p:nvSpPr>
        <p:spPr>
          <a:xfrm>
            <a:off x="7657316" y="4454835"/>
            <a:ext cx="1268361" cy="445848"/>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Security</a:t>
            </a:r>
          </a:p>
        </p:txBody>
      </p:sp>
      <p:sp>
        <p:nvSpPr>
          <p:cNvPr id="18" name="Speech Bubble: Rectangle with Corners Rounded 17">
            <a:extLst>
              <a:ext uri="{FF2B5EF4-FFF2-40B4-BE49-F238E27FC236}">
                <a16:creationId xmlns:a16="http://schemas.microsoft.com/office/drawing/2014/main" id="{F9B26A66-9880-D08A-BD60-0FB9CF1422A2}"/>
              </a:ext>
            </a:extLst>
          </p:cNvPr>
          <p:cNvSpPr/>
          <p:nvPr/>
        </p:nvSpPr>
        <p:spPr>
          <a:xfrm>
            <a:off x="6235776" y="2571749"/>
            <a:ext cx="1681738" cy="1050793"/>
          </a:xfrm>
          <a:prstGeom prst="wedgeRoundRectCallout">
            <a:avLst>
              <a:gd name="adj1" fmla="val 56881"/>
              <a:gd name="adj2" fmla="val 73048"/>
              <a:gd name="adj3" fmla="val 16667"/>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Got security questions? Sure, we have weekly office hours, let’s wait till then</a:t>
            </a:r>
          </a:p>
        </p:txBody>
      </p:sp>
    </p:spTree>
    <p:extLst>
      <p:ext uri="{BB962C8B-B14F-4D97-AF65-F5344CB8AC3E}">
        <p14:creationId xmlns:p14="http://schemas.microsoft.com/office/powerpoint/2010/main" val="1848958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50B72BF-296A-0E87-30FF-5707B8BD4D26}"/>
              </a:ext>
            </a:extLst>
          </p:cNvPr>
          <p:cNvSpPr>
            <a:spLocks noGrp="1"/>
          </p:cNvSpPr>
          <p:nvPr>
            <p:ph type="title"/>
          </p:nvPr>
        </p:nvSpPr>
        <p:spPr/>
        <p:txBody>
          <a:bodyPr/>
          <a:lstStyle/>
          <a:p>
            <a:r>
              <a:rPr lang="en-AU" dirty="0"/>
              <a:t>Tracking your assets</a:t>
            </a:r>
          </a:p>
        </p:txBody>
      </p:sp>
      <p:sp>
        <p:nvSpPr>
          <p:cNvPr id="9" name="Subtitle 8">
            <a:extLst>
              <a:ext uri="{FF2B5EF4-FFF2-40B4-BE49-F238E27FC236}">
                <a16:creationId xmlns:a16="http://schemas.microsoft.com/office/drawing/2014/main" id="{835CAA6B-51E1-E709-AB54-EED350024B97}"/>
              </a:ext>
            </a:extLst>
          </p:cNvPr>
          <p:cNvSpPr>
            <a:spLocks noGrp="1"/>
          </p:cNvSpPr>
          <p:nvPr>
            <p:ph type="subTitle" idx="1"/>
          </p:nvPr>
        </p:nvSpPr>
        <p:spPr/>
        <p:txBody>
          <a:bodyPr/>
          <a:lstStyle/>
          <a:p>
            <a:endParaRPr lang="en-AU"/>
          </a:p>
        </p:txBody>
      </p:sp>
      <p:sp>
        <p:nvSpPr>
          <p:cNvPr id="13" name="Text Placeholder 12">
            <a:extLst>
              <a:ext uri="{FF2B5EF4-FFF2-40B4-BE49-F238E27FC236}">
                <a16:creationId xmlns:a16="http://schemas.microsoft.com/office/drawing/2014/main" id="{DC01A13E-100E-A60D-9453-83CE4F69452B}"/>
              </a:ext>
            </a:extLst>
          </p:cNvPr>
          <p:cNvSpPr>
            <a:spLocks noGrp="1"/>
          </p:cNvSpPr>
          <p:nvPr>
            <p:ph type="body" idx="5"/>
          </p:nvPr>
        </p:nvSpPr>
        <p:spPr/>
        <p:txBody>
          <a:bodyPr/>
          <a:lstStyle/>
          <a:p>
            <a:r>
              <a:rPr lang="en-AU" dirty="0"/>
              <a:t>Package registries like GitHub Packages or Azure Artifacts improve supply chain security</a:t>
            </a:r>
          </a:p>
        </p:txBody>
      </p:sp>
      <p:sp>
        <p:nvSpPr>
          <p:cNvPr id="14" name="Text Placeholder 13">
            <a:extLst>
              <a:ext uri="{FF2B5EF4-FFF2-40B4-BE49-F238E27FC236}">
                <a16:creationId xmlns:a16="http://schemas.microsoft.com/office/drawing/2014/main" id="{0AC696FD-C8A8-F6AE-36B4-DD96ABFB6D03}"/>
              </a:ext>
            </a:extLst>
          </p:cNvPr>
          <p:cNvSpPr>
            <a:spLocks noGrp="1"/>
          </p:cNvSpPr>
          <p:nvPr>
            <p:ph type="body" idx="6"/>
          </p:nvPr>
        </p:nvSpPr>
        <p:spPr/>
        <p:txBody>
          <a:bodyPr/>
          <a:lstStyle/>
          <a:p>
            <a:r>
              <a:rPr lang="en-AU" dirty="0"/>
              <a:t>Azure Deployment Environments let you track complex infrastructure through </a:t>
            </a:r>
            <a:r>
              <a:rPr lang="en-AU" dirty="0" err="1"/>
              <a:t>IaC</a:t>
            </a:r>
            <a:endParaRPr lang="en-AU" dirty="0"/>
          </a:p>
        </p:txBody>
      </p:sp>
      <p:sp>
        <p:nvSpPr>
          <p:cNvPr id="15" name="Text Placeholder 14">
            <a:extLst>
              <a:ext uri="{FF2B5EF4-FFF2-40B4-BE49-F238E27FC236}">
                <a16:creationId xmlns:a16="http://schemas.microsoft.com/office/drawing/2014/main" id="{CF137C83-A3EA-474D-1448-3E01C0F6882D}"/>
              </a:ext>
            </a:extLst>
          </p:cNvPr>
          <p:cNvSpPr>
            <a:spLocks noGrp="1"/>
          </p:cNvSpPr>
          <p:nvPr>
            <p:ph type="body" idx="7"/>
          </p:nvPr>
        </p:nvSpPr>
        <p:spPr/>
        <p:txBody>
          <a:bodyPr/>
          <a:lstStyle/>
          <a:p>
            <a:r>
              <a:rPr lang="en-AU" dirty="0"/>
              <a:t>Azure API Center and API Management provides ways to find and consume APIs</a:t>
            </a:r>
          </a:p>
        </p:txBody>
      </p:sp>
      <p:pic>
        <p:nvPicPr>
          <p:cNvPr id="16" name="Picture Placeholder 15">
            <a:extLst>
              <a:ext uri="{FF2B5EF4-FFF2-40B4-BE49-F238E27FC236}">
                <a16:creationId xmlns:a16="http://schemas.microsoft.com/office/drawing/2014/main" id="{5C0D6830-7A7A-EC41-5C85-CFFC1DB7FDB0}"/>
              </a:ext>
              <a:ext uri="{C183D7F6-B498-43B3-948B-1728B52AA6E4}">
                <adec:decorative xmlns:adec="http://schemas.microsoft.com/office/drawing/2017/decorative" val="1"/>
              </a:ext>
            </a:extLst>
          </p:cNvPr>
          <p:cNvPicPr>
            <a:picLocks noGrp="1" noChangeAspect="1"/>
          </p:cNvPicPr>
          <p:nvPr>
            <p:ph type="pic" idx="2"/>
          </p:nvPr>
        </p:nvPicPr>
        <p:blipFill>
          <a:blip r:embed="rId3"/>
          <a:srcRect t="19109" b="19109"/>
          <a:stretch>
            <a:fillRect/>
          </a:stretch>
        </p:blipFill>
        <p:spPr>
          <a:xfrm>
            <a:off x="449263" y="1165225"/>
            <a:ext cx="2459037" cy="1519238"/>
          </a:xfrm>
          <a:prstGeom prst="rect">
            <a:avLst/>
          </a:prstGeom>
        </p:spPr>
      </p:pic>
      <p:pic>
        <p:nvPicPr>
          <p:cNvPr id="5122" name="Picture 2" descr="Azure API Center - Visual Studio Marketplace">
            <a:extLst>
              <a:ext uri="{FF2B5EF4-FFF2-40B4-BE49-F238E27FC236}">
                <a16:creationId xmlns:a16="http://schemas.microsoft.com/office/drawing/2014/main" id="{FB20AE0A-20A9-F509-30F1-09FB44BC6600}"/>
              </a:ext>
            </a:extLst>
          </p:cNvPr>
          <p:cNvPicPr>
            <a:picLocks noGrp="1" noChangeAspect="1" noChangeArrowheads="1"/>
          </p:cNvPicPr>
          <p:nvPr>
            <p:ph type="pic" idx="3"/>
          </p:nvPr>
        </p:nvPicPr>
        <p:blipFill>
          <a:blip r:embed="rId4">
            <a:extLst>
              <a:ext uri="{28A0092B-C50C-407E-A947-70E740481C1C}">
                <a14:useLocalDpi xmlns:a14="http://schemas.microsoft.com/office/drawing/2010/main" val="0"/>
              </a:ext>
            </a:extLst>
          </a:blip>
          <a:srcRect t="19089" b="1908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itHub Icon Logo PNG Transparent &amp; SVG Vector - Freebie Supply">
            <a:extLst>
              <a:ext uri="{FF2B5EF4-FFF2-40B4-BE49-F238E27FC236}">
                <a16:creationId xmlns:a16="http://schemas.microsoft.com/office/drawing/2014/main" id="{26FF58B5-118C-E9EB-6254-1B7400B69947}"/>
              </a:ext>
            </a:extLst>
          </p:cNvPr>
          <p:cNvPicPr>
            <a:picLocks noGrp="1" noChangeAspect="1" noChangeArrowheads="1"/>
          </p:cNvPicPr>
          <p:nvPr>
            <p:ph type="pic" idx="4"/>
          </p:nvPr>
        </p:nvPicPr>
        <p:blipFill>
          <a:blip r:embed="rId5">
            <a:extLst>
              <a:ext uri="{28A0092B-C50C-407E-A947-70E740481C1C}">
                <a14:useLocalDpi xmlns:a14="http://schemas.microsoft.com/office/drawing/2010/main" val="0"/>
              </a:ext>
            </a:extLst>
          </a:blip>
          <a:srcRect t="18249" b="182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271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3.125E-6 -1.11111E-6 L -3.125E-6 0.03542 " pathEditMode="relative" rAng="0" ptsTypes="AA">
                                      <p:cBhvr>
                                        <p:cTn id="9"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EFE2E82-96A2-29FA-78D3-41BE52CB91F0}"/>
              </a:ext>
            </a:extLst>
          </p:cNvPr>
          <p:cNvSpPr>
            <a:spLocks noGrp="1"/>
          </p:cNvSpPr>
          <p:nvPr>
            <p:ph type="title"/>
          </p:nvPr>
        </p:nvSpPr>
        <p:spPr/>
        <p:txBody>
          <a:bodyPr/>
          <a:lstStyle/>
          <a:p>
            <a:r>
              <a:rPr lang="en-AU" dirty="0"/>
              <a:t>Developer Self-Service Platform Components</a:t>
            </a:r>
          </a:p>
        </p:txBody>
      </p:sp>
      <p:sp>
        <p:nvSpPr>
          <p:cNvPr id="11" name="Subtitle 10">
            <a:extLst>
              <a:ext uri="{FF2B5EF4-FFF2-40B4-BE49-F238E27FC236}">
                <a16:creationId xmlns:a16="http://schemas.microsoft.com/office/drawing/2014/main" id="{CB1BDA0C-72D7-782E-29B2-8BBEF98802C5}"/>
              </a:ext>
            </a:extLst>
          </p:cNvPr>
          <p:cNvSpPr>
            <a:spLocks noGrp="1"/>
          </p:cNvSpPr>
          <p:nvPr>
            <p:ph type="subTitle" idx="1"/>
          </p:nvPr>
        </p:nvSpPr>
        <p:spPr/>
        <p:txBody>
          <a:bodyPr/>
          <a:lstStyle/>
          <a:p>
            <a:endParaRPr lang="en-AU"/>
          </a:p>
        </p:txBody>
      </p:sp>
      <p:pic>
        <p:nvPicPr>
          <p:cNvPr id="13" name="Picture 12">
            <a:extLst>
              <a:ext uri="{FF2B5EF4-FFF2-40B4-BE49-F238E27FC236}">
                <a16:creationId xmlns:a16="http://schemas.microsoft.com/office/drawing/2014/main" id="{EF8C402C-920E-56B5-DB2B-4D4DF25E6138}"/>
              </a:ext>
            </a:extLst>
          </p:cNvPr>
          <p:cNvPicPr>
            <a:picLocks noChangeAspect="1"/>
          </p:cNvPicPr>
          <p:nvPr/>
        </p:nvPicPr>
        <p:blipFill>
          <a:blip r:embed="rId3"/>
          <a:stretch>
            <a:fillRect/>
          </a:stretch>
        </p:blipFill>
        <p:spPr>
          <a:xfrm>
            <a:off x="290945" y="1081800"/>
            <a:ext cx="8562109" cy="2945917"/>
          </a:xfrm>
          <a:prstGeom prst="rect">
            <a:avLst/>
          </a:prstGeom>
        </p:spPr>
      </p:pic>
    </p:spTree>
    <p:extLst>
      <p:ext uri="{BB962C8B-B14F-4D97-AF65-F5344CB8AC3E}">
        <p14:creationId xmlns:p14="http://schemas.microsoft.com/office/powerpoint/2010/main" val="3723068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6C66-ADF4-8B78-75CA-61FC31A945AF}"/>
              </a:ext>
            </a:extLst>
          </p:cNvPr>
          <p:cNvSpPr>
            <a:spLocks noGrp="1"/>
          </p:cNvSpPr>
          <p:nvPr>
            <p:ph type="title"/>
          </p:nvPr>
        </p:nvSpPr>
        <p:spPr/>
        <p:txBody>
          <a:bodyPr/>
          <a:lstStyle/>
          <a:p>
            <a:r>
              <a:rPr lang="en-AU" dirty="0"/>
              <a:t>Developer Platform Graph</a:t>
            </a:r>
          </a:p>
        </p:txBody>
      </p:sp>
      <p:sp>
        <p:nvSpPr>
          <p:cNvPr id="3" name="Subtitle 2">
            <a:extLst>
              <a:ext uri="{FF2B5EF4-FFF2-40B4-BE49-F238E27FC236}">
                <a16:creationId xmlns:a16="http://schemas.microsoft.com/office/drawing/2014/main" id="{3AFB8C8E-9992-FD04-6931-C5AAA5EBDA2B}"/>
              </a:ext>
            </a:extLst>
          </p:cNvPr>
          <p:cNvSpPr>
            <a:spLocks noGrp="1"/>
          </p:cNvSpPr>
          <p:nvPr>
            <p:ph type="subTitle" idx="1"/>
          </p:nvPr>
        </p:nvSpPr>
        <p:spPr/>
        <p:txBody>
          <a:bodyPr/>
          <a:lstStyle/>
          <a:p>
            <a:endParaRPr lang="en-AU"/>
          </a:p>
        </p:txBody>
      </p:sp>
      <p:pic>
        <p:nvPicPr>
          <p:cNvPr id="5" name="Picture 4">
            <a:extLst>
              <a:ext uri="{FF2B5EF4-FFF2-40B4-BE49-F238E27FC236}">
                <a16:creationId xmlns:a16="http://schemas.microsoft.com/office/drawing/2014/main" id="{1AB2920B-E92E-90BE-A355-13EF665A106E}"/>
              </a:ext>
            </a:extLst>
          </p:cNvPr>
          <p:cNvPicPr>
            <a:picLocks noChangeAspect="1"/>
          </p:cNvPicPr>
          <p:nvPr/>
        </p:nvPicPr>
        <p:blipFill>
          <a:blip r:embed="rId3"/>
          <a:stretch>
            <a:fillRect/>
          </a:stretch>
        </p:blipFill>
        <p:spPr>
          <a:xfrm>
            <a:off x="133927" y="991079"/>
            <a:ext cx="8876145" cy="3500896"/>
          </a:xfrm>
          <a:prstGeom prst="rect">
            <a:avLst/>
          </a:prstGeom>
        </p:spPr>
      </p:pic>
    </p:spTree>
    <p:extLst>
      <p:ext uri="{BB962C8B-B14F-4D97-AF65-F5344CB8AC3E}">
        <p14:creationId xmlns:p14="http://schemas.microsoft.com/office/powerpoint/2010/main" val="2977445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AC43-17E1-5189-10A5-8BEC09965820}"/>
              </a:ext>
            </a:extLst>
          </p:cNvPr>
          <p:cNvSpPr>
            <a:spLocks noGrp="1"/>
          </p:cNvSpPr>
          <p:nvPr>
            <p:ph type="title"/>
          </p:nvPr>
        </p:nvSpPr>
        <p:spPr/>
        <p:txBody>
          <a:bodyPr/>
          <a:lstStyle/>
          <a:p>
            <a:r>
              <a:rPr lang="en-AU" dirty="0"/>
              <a:t>Developer Platform Orchestrator</a:t>
            </a:r>
          </a:p>
        </p:txBody>
      </p:sp>
      <p:sp>
        <p:nvSpPr>
          <p:cNvPr id="3" name="Subtitle 2">
            <a:extLst>
              <a:ext uri="{FF2B5EF4-FFF2-40B4-BE49-F238E27FC236}">
                <a16:creationId xmlns:a16="http://schemas.microsoft.com/office/drawing/2014/main" id="{059AB098-1AF7-1C38-EAF3-3CBF0FAE76F1}"/>
              </a:ext>
            </a:extLst>
          </p:cNvPr>
          <p:cNvSpPr>
            <a:spLocks noGrp="1"/>
          </p:cNvSpPr>
          <p:nvPr>
            <p:ph type="subTitle" idx="1"/>
          </p:nvPr>
        </p:nvSpPr>
        <p:spPr/>
        <p:txBody>
          <a:bodyPr/>
          <a:lstStyle/>
          <a:p>
            <a:endParaRPr lang="en-AU"/>
          </a:p>
        </p:txBody>
      </p:sp>
      <p:pic>
        <p:nvPicPr>
          <p:cNvPr id="5" name="Picture 4">
            <a:extLst>
              <a:ext uri="{FF2B5EF4-FFF2-40B4-BE49-F238E27FC236}">
                <a16:creationId xmlns:a16="http://schemas.microsoft.com/office/drawing/2014/main" id="{833826F4-A632-B1D6-26C7-26176E2F67C0}"/>
              </a:ext>
            </a:extLst>
          </p:cNvPr>
          <p:cNvPicPr>
            <a:picLocks noChangeAspect="1"/>
          </p:cNvPicPr>
          <p:nvPr/>
        </p:nvPicPr>
        <p:blipFill>
          <a:blip r:embed="rId3"/>
          <a:stretch>
            <a:fillRect/>
          </a:stretch>
        </p:blipFill>
        <p:spPr>
          <a:xfrm>
            <a:off x="766618" y="859200"/>
            <a:ext cx="7610764" cy="3866698"/>
          </a:xfrm>
          <a:prstGeom prst="rect">
            <a:avLst/>
          </a:prstGeom>
        </p:spPr>
      </p:pic>
    </p:spTree>
    <p:extLst>
      <p:ext uri="{BB962C8B-B14F-4D97-AF65-F5344CB8AC3E}">
        <p14:creationId xmlns:p14="http://schemas.microsoft.com/office/powerpoint/2010/main" val="2603194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2F443-96A5-F4D1-94B5-4C4941058FB1}"/>
              </a:ext>
            </a:extLst>
          </p:cNvPr>
          <p:cNvSpPr>
            <a:spLocks noGrp="1"/>
          </p:cNvSpPr>
          <p:nvPr>
            <p:ph type="title"/>
          </p:nvPr>
        </p:nvSpPr>
        <p:spPr/>
        <p:txBody>
          <a:bodyPr/>
          <a:lstStyle/>
          <a:p>
            <a:r>
              <a:rPr lang="en-AU" dirty="0"/>
              <a:t>Examples</a:t>
            </a:r>
          </a:p>
        </p:txBody>
      </p:sp>
      <p:sp>
        <p:nvSpPr>
          <p:cNvPr id="3" name="Subtitle 2">
            <a:extLst>
              <a:ext uri="{FF2B5EF4-FFF2-40B4-BE49-F238E27FC236}">
                <a16:creationId xmlns:a16="http://schemas.microsoft.com/office/drawing/2014/main" id="{4D212105-997C-49E8-8AE9-8B6052241DC0}"/>
              </a:ext>
            </a:extLst>
          </p:cNvPr>
          <p:cNvSpPr>
            <a:spLocks noGrp="1"/>
          </p:cNvSpPr>
          <p:nvPr>
            <p:ph type="subTitle" idx="1"/>
          </p:nvPr>
        </p:nvSpPr>
        <p:spPr/>
        <p:txBody>
          <a:bodyPr/>
          <a:lstStyle/>
          <a:p>
            <a:endParaRPr lang="en-AU"/>
          </a:p>
        </p:txBody>
      </p:sp>
      <p:pic>
        <p:nvPicPr>
          <p:cNvPr id="5" name="Picture 4">
            <a:extLst>
              <a:ext uri="{FF2B5EF4-FFF2-40B4-BE49-F238E27FC236}">
                <a16:creationId xmlns:a16="http://schemas.microsoft.com/office/drawing/2014/main" id="{B6C45750-B597-1A92-391B-056803E4280E}"/>
              </a:ext>
            </a:extLst>
          </p:cNvPr>
          <p:cNvPicPr>
            <a:picLocks noChangeAspect="1"/>
          </p:cNvPicPr>
          <p:nvPr/>
        </p:nvPicPr>
        <p:blipFill>
          <a:blip r:embed="rId3"/>
          <a:stretch>
            <a:fillRect/>
          </a:stretch>
        </p:blipFill>
        <p:spPr>
          <a:xfrm>
            <a:off x="483936" y="914339"/>
            <a:ext cx="8176128" cy="3675961"/>
          </a:xfrm>
          <a:prstGeom prst="rect">
            <a:avLst/>
          </a:prstGeom>
        </p:spPr>
      </p:pic>
    </p:spTree>
    <p:extLst>
      <p:ext uri="{BB962C8B-B14F-4D97-AF65-F5344CB8AC3E}">
        <p14:creationId xmlns:p14="http://schemas.microsoft.com/office/powerpoint/2010/main" val="93957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5FEF2-1D1E-B661-581D-59CFAE1B3AD3}"/>
              </a:ext>
            </a:extLst>
          </p:cNvPr>
          <p:cNvSpPr>
            <a:spLocks noGrp="1"/>
          </p:cNvSpPr>
          <p:nvPr>
            <p:ph type="title"/>
          </p:nvPr>
        </p:nvSpPr>
        <p:spPr/>
        <p:txBody>
          <a:bodyPr/>
          <a:lstStyle/>
          <a:p>
            <a:r>
              <a:rPr lang="en-AU" dirty="0"/>
              <a:t>Recap</a:t>
            </a:r>
          </a:p>
        </p:txBody>
      </p:sp>
      <p:sp>
        <p:nvSpPr>
          <p:cNvPr id="5" name="Subtitle 4">
            <a:extLst>
              <a:ext uri="{FF2B5EF4-FFF2-40B4-BE49-F238E27FC236}">
                <a16:creationId xmlns:a16="http://schemas.microsoft.com/office/drawing/2014/main" id="{E74DC953-A3CD-3BF3-BED7-32D902216EF7}"/>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3091366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DF8D91-DBBF-1B15-3D0C-29B332C8A76D}"/>
              </a:ext>
            </a:extLst>
          </p:cNvPr>
          <p:cNvSpPr>
            <a:spLocks noGrp="1"/>
          </p:cNvSpPr>
          <p:nvPr>
            <p:ph type="title"/>
          </p:nvPr>
        </p:nvSpPr>
        <p:spPr/>
        <p:txBody>
          <a:bodyPr/>
          <a:lstStyle/>
          <a:p>
            <a:r>
              <a:rPr lang="en-AU" dirty="0"/>
              <a:t>Coming back to the fundamental question</a:t>
            </a:r>
          </a:p>
        </p:txBody>
      </p:sp>
      <p:sp>
        <p:nvSpPr>
          <p:cNvPr id="7" name="Subtitle 6">
            <a:extLst>
              <a:ext uri="{FF2B5EF4-FFF2-40B4-BE49-F238E27FC236}">
                <a16:creationId xmlns:a16="http://schemas.microsoft.com/office/drawing/2014/main" id="{A49E6549-4381-DA50-D5AF-6D6ACEFE681A}"/>
              </a:ext>
            </a:extLst>
          </p:cNvPr>
          <p:cNvSpPr>
            <a:spLocks noGrp="1"/>
          </p:cNvSpPr>
          <p:nvPr>
            <p:ph type="subTitle" idx="1"/>
          </p:nvPr>
        </p:nvSpPr>
        <p:spPr/>
        <p:txBody>
          <a:bodyPr/>
          <a:lstStyle/>
          <a:p>
            <a:endParaRPr lang="en-AU"/>
          </a:p>
        </p:txBody>
      </p:sp>
      <p:sp>
        <p:nvSpPr>
          <p:cNvPr id="8" name="Title 3">
            <a:extLst>
              <a:ext uri="{FF2B5EF4-FFF2-40B4-BE49-F238E27FC236}">
                <a16:creationId xmlns:a16="http://schemas.microsoft.com/office/drawing/2014/main" id="{21760C08-AFBA-1431-9892-C336953EC1F0}"/>
              </a:ext>
            </a:extLst>
          </p:cNvPr>
          <p:cNvSpPr txBox="1">
            <a:spLocks/>
          </p:cNvSpPr>
          <p:nvPr/>
        </p:nvSpPr>
        <p:spPr>
          <a:xfrm>
            <a:off x="608157" y="1306873"/>
            <a:ext cx="7927686" cy="25297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000"/>
              <a:buFont typeface="Inter"/>
              <a:buNone/>
              <a:defRPr sz="2000" b="1" i="0" u="none" strike="noStrike" cap="none">
                <a:solidFill>
                  <a:schemeClr val="accent1"/>
                </a:solidFill>
                <a:latin typeface="Inter"/>
                <a:ea typeface="Inter"/>
                <a:cs typeface="Inter"/>
                <a:sym typeface="Inter"/>
              </a:defRPr>
            </a:lvl1pPr>
            <a:lvl2pPr marR="0" lvl="1"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2pPr>
            <a:lvl3pPr marR="0" lvl="2"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3pPr>
            <a:lvl4pPr marR="0" lvl="3"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4pPr>
            <a:lvl5pPr marR="0" lvl="4"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5pPr>
            <a:lvl6pPr marR="0" lvl="5"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6pPr>
            <a:lvl7pPr marR="0" lvl="6"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7pPr>
            <a:lvl8pPr marR="0" lvl="7"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8pPr>
            <a:lvl9pPr marR="0" lvl="8"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9pPr>
          </a:lstStyle>
          <a:p>
            <a:pPr algn="ctr"/>
            <a:r>
              <a:rPr lang="en-AU" sz="6000" dirty="0"/>
              <a:t>How easy is it for your developers to do their jobs?</a:t>
            </a:r>
          </a:p>
        </p:txBody>
      </p:sp>
    </p:spTree>
    <p:extLst>
      <p:ext uri="{BB962C8B-B14F-4D97-AF65-F5344CB8AC3E}">
        <p14:creationId xmlns:p14="http://schemas.microsoft.com/office/powerpoint/2010/main" val="3810250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9A000-4168-CD23-0176-C6EB913BD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AA6EB-5086-A1B6-2745-BDCA3D67DF29}"/>
              </a:ext>
            </a:extLst>
          </p:cNvPr>
          <p:cNvSpPr>
            <a:spLocks noGrp="1"/>
          </p:cNvSpPr>
          <p:nvPr>
            <p:ph type="title"/>
          </p:nvPr>
        </p:nvSpPr>
        <p:spPr/>
        <p:txBody>
          <a:bodyPr/>
          <a:lstStyle/>
          <a:p>
            <a:r>
              <a:rPr lang="en-AU" dirty="0"/>
              <a:t>If you take anything away from taking, just keep it simple</a:t>
            </a:r>
          </a:p>
        </p:txBody>
      </p:sp>
      <p:sp>
        <p:nvSpPr>
          <p:cNvPr id="6" name="Text Placeholder 5">
            <a:extLst>
              <a:ext uri="{FF2B5EF4-FFF2-40B4-BE49-F238E27FC236}">
                <a16:creationId xmlns:a16="http://schemas.microsoft.com/office/drawing/2014/main" id="{3F030AD4-C94C-FD76-2667-7CE0B4576A7E}"/>
              </a:ext>
            </a:extLst>
          </p:cNvPr>
          <p:cNvSpPr>
            <a:spLocks noGrp="1"/>
          </p:cNvSpPr>
          <p:nvPr>
            <p:ph type="body" idx="1"/>
          </p:nvPr>
        </p:nvSpPr>
        <p:spPr/>
        <p:txBody>
          <a:bodyPr/>
          <a:lstStyle/>
          <a:p>
            <a:r>
              <a:rPr lang="en-AU" dirty="0"/>
              <a:t>Self-service with guardrails</a:t>
            </a:r>
          </a:p>
        </p:txBody>
      </p:sp>
      <p:sp>
        <p:nvSpPr>
          <p:cNvPr id="4" name="Content Placeholder 3">
            <a:extLst>
              <a:ext uri="{FF2B5EF4-FFF2-40B4-BE49-F238E27FC236}">
                <a16:creationId xmlns:a16="http://schemas.microsoft.com/office/drawing/2014/main" id="{8F5709A9-98AD-6DC7-436C-7A1604F42F33}"/>
              </a:ext>
            </a:extLst>
          </p:cNvPr>
          <p:cNvSpPr>
            <a:spLocks noGrp="1"/>
          </p:cNvSpPr>
          <p:nvPr>
            <p:ph sz="half" idx="2"/>
          </p:nvPr>
        </p:nvSpPr>
        <p:spPr/>
        <p:txBody>
          <a:bodyPr>
            <a:normAutofit/>
          </a:bodyPr>
          <a:lstStyle/>
          <a:p>
            <a:r>
              <a:rPr lang="en-AU" dirty="0"/>
              <a:t>Helping developers deliver business value quickly through self-service.</a:t>
            </a:r>
          </a:p>
          <a:p>
            <a:r>
              <a:rPr lang="en-AU" dirty="0"/>
              <a:t>Secure, governed development with flexibility.</a:t>
            </a:r>
          </a:p>
          <a:p>
            <a:r>
              <a:rPr lang="en-AU" dirty="0"/>
              <a:t>Rapid project and team onboarding that’s secure.</a:t>
            </a:r>
          </a:p>
          <a:p>
            <a:r>
              <a:rPr lang="en-AU" dirty="0"/>
              <a:t>Simplified shared APIs, service discovery etc. across teams.</a:t>
            </a:r>
          </a:p>
          <a:p>
            <a:r>
              <a:rPr lang="en-AU" dirty="0"/>
              <a:t>Improved collaboration while maintaining tool choice</a:t>
            </a:r>
          </a:p>
          <a:p>
            <a:r>
              <a:rPr lang="en-AU" dirty="0"/>
              <a:t>Optimization of costs</a:t>
            </a:r>
          </a:p>
        </p:txBody>
      </p:sp>
      <p:sp>
        <p:nvSpPr>
          <p:cNvPr id="7" name="Text Placeholder 6">
            <a:extLst>
              <a:ext uri="{FF2B5EF4-FFF2-40B4-BE49-F238E27FC236}">
                <a16:creationId xmlns:a16="http://schemas.microsoft.com/office/drawing/2014/main" id="{5F427FE8-1A3C-9927-A55B-F0C39C204F07}"/>
              </a:ext>
            </a:extLst>
          </p:cNvPr>
          <p:cNvSpPr>
            <a:spLocks noGrp="1"/>
          </p:cNvSpPr>
          <p:nvPr>
            <p:ph type="body" sz="quarter" idx="3"/>
          </p:nvPr>
        </p:nvSpPr>
        <p:spPr/>
        <p:txBody>
          <a:bodyPr/>
          <a:lstStyle/>
          <a:p>
            <a:r>
              <a:rPr lang="en-AU" sz="1600" dirty="0"/>
              <a:t>Culture shift to product mentality</a:t>
            </a:r>
          </a:p>
        </p:txBody>
      </p:sp>
      <p:sp>
        <p:nvSpPr>
          <p:cNvPr id="8" name="Content Placeholder 7">
            <a:extLst>
              <a:ext uri="{FF2B5EF4-FFF2-40B4-BE49-F238E27FC236}">
                <a16:creationId xmlns:a16="http://schemas.microsoft.com/office/drawing/2014/main" id="{4F727BF6-A13E-3BE9-2485-CFA2019B8873}"/>
              </a:ext>
            </a:extLst>
          </p:cNvPr>
          <p:cNvSpPr>
            <a:spLocks noGrp="1"/>
          </p:cNvSpPr>
          <p:nvPr>
            <p:ph sz="quarter" idx="4"/>
          </p:nvPr>
        </p:nvSpPr>
        <p:spPr/>
        <p:txBody>
          <a:bodyPr>
            <a:normAutofit/>
          </a:bodyPr>
          <a:lstStyle/>
          <a:p>
            <a:r>
              <a:rPr lang="en-AU" dirty="0"/>
              <a:t>Engineering Platform managed as a product.</a:t>
            </a:r>
          </a:p>
          <a:p>
            <a:r>
              <a:rPr lang="en-AU" dirty="0"/>
              <a:t>Developers are your primary customer.</a:t>
            </a:r>
          </a:p>
          <a:p>
            <a:r>
              <a:rPr lang="en-AU" dirty="0"/>
              <a:t>Automate as much as possible (Everything-as-Code).</a:t>
            </a:r>
          </a:p>
          <a:p>
            <a:r>
              <a:rPr lang="en-AU" dirty="0"/>
              <a:t>Security, architecture, and operations are also key!</a:t>
            </a:r>
          </a:p>
        </p:txBody>
      </p:sp>
    </p:spTree>
    <p:extLst>
      <p:ext uri="{BB962C8B-B14F-4D97-AF65-F5344CB8AC3E}">
        <p14:creationId xmlns:p14="http://schemas.microsoft.com/office/powerpoint/2010/main" val="33253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82F25-6AAA-9A01-7820-82F893BB592E}"/>
            </a:ext>
          </a:extLst>
        </p:cNvPr>
        <p:cNvGrpSpPr/>
        <p:nvPr/>
      </p:nvGrpSpPr>
      <p:grpSpPr>
        <a:xfrm>
          <a:off x="0" y="0"/>
          <a:ext cx="0" cy="0"/>
          <a:chOff x="0" y="0"/>
          <a:chExt cx="0" cy="0"/>
        </a:xfrm>
      </p:grpSpPr>
      <p:sp>
        <p:nvSpPr>
          <p:cNvPr id="4" name="Title 5">
            <a:extLst>
              <a:ext uri="{FF2B5EF4-FFF2-40B4-BE49-F238E27FC236}">
                <a16:creationId xmlns:a16="http://schemas.microsoft.com/office/drawing/2014/main" id="{819D7EDE-4044-DF52-466A-704C1E4942B5}"/>
              </a:ext>
              <a:ext uri="{C183D7F6-B498-43B3-948B-1728B52AA6E4}">
                <adec:decorative xmlns:adec="http://schemas.microsoft.com/office/drawing/2017/decorative" val="1"/>
              </a:ext>
            </a:extLst>
          </p:cNvPr>
          <p:cNvSpPr txBox="1">
            <a:spLocks noGrp="1"/>
          </p:cNvSpPr>
          <p:nvPr>
            <p:ph type="title" idx="4294967295"/>
          </p:nvPr>
        </p:nvSpPr>
        <p:spPr>
          <a:xfrm>
            <a:off x="0" y="-632920"/>
            <a:ext cx="8263890" cy="415499"/>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defRPr/>
            </a:pPr>
            <a:r>
              <a:rPr lang="en-CA" sz="2700" spc="-38"/>
              <a:t>Platform Engineering Capability Model – Matrix intro</a:t>
            </a:r>
          </a:p>
        </p:txBody>
      </p:sp>
      <p:sp>
        <p:nvSpPr>
          <p:cNvPr id="40" name="Title 36">
            <a:extLst>
              <a:ext uri="{FF2B5EF4-FFF2-40B4-BE49-F238E27FC236}">
                <a16:creationId xmlns:a16="http://schemas.microsoft.com/office/drawing/2014/main" id="{7B9D1C1E-DB12-89D0-A0F6-19D3F13D99DF}"/>
              </a:ext>
            </a:extLst>
          </p:cNvPr>
          <p:cNvSpPr txBox="1">
            <a:spLocks/>
          </p:cNvSpPr>
          <p:nvPr/>
        </p:nvSpPr>
        <p:spPr>
          <a:xfrm>
            <a:off x="145631" y="440453"/>
            <a:ext cx="2923483" cy="17298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buClrTx/>
              <a:defRPr/>
            </a:pPr>
            <a:r>
              <a:rPr lang="en-GB" sz="2700" spc="-38" dirty="0">
                <a:solidFill>
                  <a:srgbClr val="FFFFFF"/>
                </a:solidFill>
                <a:latin typeface="Segoe UI Semibold"/>
              </a:rPr>
              <a:t>Platform </a:t>
            </a:r>
            <a:br>
              <a:rPr lang="en-GB" sz="2700" spc="-38" dirty="0">
                <a:solidFill>
                  <a:srgbClr val="FFFFFF"/>
                </a:solidFill>
                <a:latin typeface="Segoe UI Semibold"/>
              </a:rPr>
            </a:br>
            <a:r>
              <a:rPr lang="en-GB" sz="2700" spc="-38" dirty="0">
                <a:solidFill>
                  <a:srgbClr val="FFFFFF"/>
                </a:solidFill>
                <a:latin typeface="Segoe UI Semibold"/>
              </a:rPr>
              <a:t>Engineering </a:t>
            </a:r>
            <a:br>
              <a:rPr lang="en-GB" sz="2700" spc="-38" dirty="0">
                <a:solidFill>
                  <a:srgbClr val="FFFFFF"/>
                </a:solidFill>
                <a:latin typeface="Segoe UI Semibold"/>
              </a:rPr>
            </a:br>
            <a:r>
              <a:rPr lang="en-GB" sz="2700" spc="-38" dirty="0">
                <a:solidFill>
                  <a:srgbClr val="FFFFFF"/>
                </a:solidFill>
                <a:latin typeface="Segoe UI Semibold"/>
              </a:rPr>
              <a:t>Capability Model</a:t>
            </a:r>
          </a:p>
        </p:txBody>
      </p:sp>
      <p:sp>
        <p:nvSpPr>
          <p:cNvPr id="43" name="Rectangle: Rounded Corners 36">
            <a:extLst>
              <a:ext uri="{FF2B5EF4-FFF2-40B4-BE49-F238E27FC236}">
                <a16:creationId xmlns:a16="http://schemas.microsoft.com/office/drawing/2014/main" id="{4823B40D-DD2B-0109-BE46-4FDE192F0606}"/>
              </a:ext>
            </a:extLst>
          </p:cNvPr>
          <p:cNvSpPr/>
          <p:nvPr/>
        </p:nvSpPr>
        <p:spPr>
          <a:xfrm>
            <a:off x="143548" y="2531877"/>
            <a:ext cx="3056411" cy="352732"/>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37160" tIns="27432" rIns="137160" bIns="54864" anchor="ctr" anchorCtr="0">
            <a:spAutoFit/>
          </a:bodyPr>
          <a:lstStyle/>
          <a:p>
            <a:pPr algn="ctr" defTabSz="224837" fontAlgn="base">
              <a:spcBef>
                <a:spcPts val="381"/>
              </a:spcBef>
              <a:spcAft>
                <a:spcPts val="381"/>
              </a:spcAft>
              <a:buClrTx/>
              <a:buSzPct val="90000"/>
              <a:defRPr/>
            </a:pPr>
            <a:r>
              <a:rPr lang="en-GB" sz="1350" kern="1200" dirty="0">
                <a:ln w="3175">
                  <a:noFill/>
                </a:ln>
                <a:solidFill>
                  <a:srgbClr val="FFFFFF"/>
                </a:solidFill>
                <a:latin typeface="Segoe UI"/>
                <a:ea typeface="+mn-ea"/>
                <a:cs typeface="Segoe UI Semibold" panose="020B0702040204020203" pitchFamily="34" charset="0"/>
                <a:hlinkClick r:id="rId3">
                  <a:extLst>
                    <a:ext uri="{A12FA001-AC4F-418D-AE19-62706E023703}">
                      <ahyp:hlinkClr xmlns:ahyp="http://schemas.microsoft.com/office/drawing/2018/hyperlinkcolor" val="tx"/>
                    </a:ext>
                  </a:extLst>
                </a:hlinkClick>
              </a:rPr>
              <a:t>https://aka.ms/PECapabilitySurvey</a:t>
            </a:r>
            <a:endParaRPr lang="en-GB" sz="1350" kern="1200" dirty="0">
              <a:ln w="3175">
                <a:noFill/>
              </a:ln>
              <a:solidFill>
                <a:srgbClr val="FFFFFF"/>
              </a:solidFill>
              <a:latin typeface="Segoe UI"/>
              <a:ea typeface="+mn-ea"/>
              <a:cs typeface="Segoe UI Semibold" panose="020B0702040204020203" pitchFamily="34" charset="0"/>
            </a:endParaRPr>
          </a:p>
        </p:txBody>
      </p:sp>
      <p:sp>
        <p:nvSpPr>
          <p:cNvPr id="39" name="Rectangle: Rounded Corners 5">
            <a:extLst>
              <a:ext uri="{FF2B5EF4-FFF2-40B4-BE49-F238E27FC236}">
                <a16:creationId xmlns:a16="http://schemas.microsoft.com/office/drawing/2014/main" id="{C5335F46-4577-5326-D27E-3A48B70ECF1E}"/>
              </a:ext>
              <a:ext uri="{C183D7F6-B498-43B3-948B-1728B52AA6E4}">
                <adec:decorative xmlns:adec="http://schemas.microsoft.com/office/drawing/2017/decorative" val="1"/>
              </a:ext>
            </a:extLst>
          </p:cNvPr>
          <p:cNvSpPr/>
          <p:nvPr/>
        </p:nvSpPr>
        <p:spPr bwMode="auto">
          <a:xfrm>
            <a:off x="3365206" y="439341"/>
            <a:ext cx="5337071" cy="4262438"/>
          </a:xfrm>
          <a:prstGeom prst="roundRect">
            <a:avLst>
              <a:gd name="adj" fmla="val 2213"/>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1976" rIns="0" bIns="0" numCol="1" spcCol="0" rtlCol="0" fromWordArt="0" anchor="ctr" anchorCtr="0" forceAA="0" compatLnSpc="1">
            <a:prstTxWarp prst="textNoShape">
              <a:avLst/>
            </a:prstTxWarp>
            <a:noAutofit/>
          </a:bodyPr>
          <a:lstStyle/>
          <a:p>
            <a:pPr algn="ctr" defTabSz="608777">
              <a:spcBef>
                <a:spcPts val="131"/>
              </a:spcBef>
              <a:buClrTx/>
              <a:defRPr/>
            </a:pPr>
            <a:endParaRPr lang="en-US" sz="1800" b="1" kern="1200">
              <a:gradFill>
                <a:gsLst>
                  <a:gs pos="41958">
                    <a:srgbClr val="FFFFFF"/>
                  </a:gs>
                  <a:gs pos="63000">
                    <a:srgbClr val="FFFFFF"/>
                  </a:gs>
                </a:gsLst>
                <a:lin ang="0" scaled="0"/>
              </a:gradFill>
              <a:latin typeface="Segoe UI Semibold"/>
            </a:endParaRPr>
          </a:p>
        </p:txBody>
      </p:sp>
      <p:graphicFrame>
        <p:nvGraphicFramePr>
          <p:cNvPr id="7" name="Table 6">
            <a:extLst>
              <a:ext uri="{FF2B5EF4-FFF2-40B4-BE49-F238E27FC236}">
                <a16:creationId xmlns:a16="http://schemas.microsoft.com/office/drawing/2014/main" id="{B7B53C92-476E-F70C-6D83-39971B9E44CB}"/>
              </a:ext>
            </a:extLst>
          </p:cNvPr>
          <p:cNvGraphicFramePr>
            <a:graphicFrameLocks noGrp="1"/>
          </p:cNvGraphicFramePr>
          <p:nvPr/>
        </p:nvGraphicFramePr>
        <p:xfrm>
          <a:off x="3365206" y="439343"/>
          <a:ext cx="5337074" cy="4516514"/>
        </p:xfrm>
        <a:graphic>
          <a:graphicData uri="http://schemas.openxmlformats.org/drawingml/2006/table">
            <a:tbl>
              <a:tblPr firstRow="1" bandRow="1">
                <a:tableStyleId>{5C22544A-7EE6-4342-B048-85BDC9FD1C3A}</a:tableStyleId>
              </a:tblPr>
              <a:tblGrid>
                <a:gridCol w="1448584">
                  <a:extLst>
                    <a:ext uri="{9D8B030D-6E8A-4147-A177-3AD203B41FA5}">
                      <a16:colId xmlns:a16="http://schemas.microsoft.com/office/drawing/2014/main" val="2322101111"/>
                    </a:ext>
                  </a:extLst>
                </a:gridCol>
                <a:gridCol w="777698">
                  <a:extLst>
                    <a:ext uri="{9D8B030D-6E8A-4147-A177-3AD203B41FA5}">
                      <a16:colId xmlns:a16="http://schemas.microsoft.com/office/drawing/2014/main" val="308005006"/>
                    </a:ext>
                  </a:extLst>
                </a:gridCol>
                <a:gridCol w="777698">
                  <a:extLst>
                    <a:ext uri="{9D8B030D-6E8A-4147-A177-3AD203B41FA5}">
                      <a16:colId xmlns:a16="http://schemas.microsoft.com/office/drawing/2014/main" val="429995626"/>
                    </a:ext>
                  </a:extLst>
                </a:gridCol>
                <a:gridCol w="777698">
                  <a:extLst>
                    <a:ext uri="{9D8B030D-6E8A-4147-A177-3AD203B41FA5}">
                      <a16:colId xmlns:a16="http://schemas.microsoft.com/office/drawing/2014/main" val="1856974114"/>
                    </a:ext>
                  </a:extLst>
                </a:gridCol>
                <a:gridCol w="777698">
                  <a:extLst>
                    <a:ext uri="{9D8B030D-6E8A-4147-A177-3AD203B41FA5}">
                      <a16:colId xmlns:a16="http://schemas.microsoft.com/office/drawing/2014/main" val="3461661694"/>
                    </a:ext>
                  </a:extLst>
                </a:gridCol>
                <a:gridCol w="777698">
                  <a:extLst>
                    <a:ext uri="{9D8B030D-6E8A-4147-A177-3AD203B41FA5}">
                      <a16:colId xmlns:a16="http://schemas.microsoft.com/office/drawing/2014/main" val="206690995"/>
                    </a:ext>
                  </a:extLst>
                </a:gridCol>
              </a:tblGrid>
              <a:tr h="401414">
                <a:tc>
                  <a:txBody>
                    <a:bodyPr/>
                    <a:lstStyle/>
                    <a:p>
                      <a:pPr algn="l"/>
                      <a:endParaRPr lang="en-US" sz="900" b="0">
                        <a:solidFill>
                          <a:schemeClr val="tx1"/>
                        </a:solidFill>
                        <a:latin typeface="+mn-lt"/>
                      </a:endParaRPr>
                    </a:p>
                  </a:txBody>
                  <a:tcPr marL="0" marR="0" marT="0" marB="0" anchor="ctr">
                    <a:lnL w="12700" cmpd="sng">
                      <a:noFill/>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6745485"/>
                  </a:ext>
                </a:extLst>
              </a:tr>
              <a:tr h="608093">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marR="0" indent="0" algn="l" defTabSz="932742" rtl="0" eaLnBrk="1" fontAlgn="auto" latinLnBrk="0" hangingPunct="1">
                        <a:lnSpc>
                          <a:spcPct val="100000"/>
                        </a:lnSpc>
                        <a:spcBef>
                          <a:spcPts val="0"/>
                        </a:spcBef>
                        <a:spcAft>
                          <a:spcPts val="300"/>
                        </a:spcAft>
                        <a:buClrTx/>
                        <a:buSzTx/>
                        <a:buFontTx/>
                        <a:buNone/>
                        <a:tabLst/>
                        <a:defRPr/>
                      </a:pPr>
                      <a:r>
                        <a:rPr lang="en-US" sz="500" b="1" kern="1200">
                          <a:solidFill>
                            <a:schemeClr val="tx1"/>
                          </a:solidFill>
                          <a:latin typeface="+mn-lt"/>
                          <a:ea typeface="+mn-ea"/>
                          <a:cs typeface="+mn-cs"/>
                        </a:rPr>
                        <a:t>How are staff and funds allocated to </a:t>
                      </a:r>
                      <a:br>
                        <a:rPr lang="en-US" sz="500" b="1" kern="1200">
                          <a:solidFill>
                            <a:schemeClr val="tx1"/>
                          </a:solidFill>
                          <a:latin typeface="+mn-lt"/>
                          <a:ea typeface="+mn-ea"/>
                          <a:cs typeface="+mn-cs"/>
                        </a:rPr>
                      </a:br>
                      <a:r>
                        <a:rPr lang="en-US" sz="500" b="1" kern="1200">
                          <a:solidFill>
                            <a:schemeClr val="tx1"/>
                          </a:solidFill>
                          <a:latin typeface="+mn-lt"/>
                          <a:ea typeface="+mn-ea"/>
                          <a:cs typeface="+mn-cs"/>
                        </a:rPr>
                        <a:t>platform capabilities?</a:t>
                      </a:r>
                    </a:p>
                    <a:p>
                      <a:pPr algn="l">
                        <a:spcAft>
                          <a:spcPts val="300"/>
                        </a:spcAft>
                      </a:pPr>
                      <a:r>
                        <a:rPr lang="en-US" sz="500" i="1" kern="1200">
                          <a:solidFill>
                            <a:schemeClr val="tx1"/>
                          </a:solidFill>
                          <a:latin typeface="+mn-lt"/>
                          <a:ea typeface="+mn-ea"/>
                          <a:cs typeface="+mn-cs"/>
                        </a:rPr>
                        <a:t>Budget and Staffing - Scope Management – </a:t>
                      </a:r>
                      <a:br>
                        <a:rPr lang="en-US" sz="500" i="1" kern="1200">
                          <a:solidFill>
                            <a:schemeClr val="tx1"/>
                          </a:solidFill>
                          <a:latin typeface="+mn-lt"/>
                          <a:ea typeface="+mn-ea"/>
                          <a:cs typeface="+mn-cs"/>
                        </a:rPr>
                      </a:br>
                      <a:r>
                        <a:rPr lang="en-US" sz="500" i="1" kern="1200">
                          <a:solidFill>
                            <a:schemeClr val="tx1"/>
                          </a:solidFill>
                          <a:latin typeface="+mn-lt"/>
                          <a:ea typeface="+mn-ea"/>
                          <a:cs typeface="+mn-cs"/>
                        </a:rPr>
                        <a:t>Measuring ROI</a:t>
                      </a:r>
                    </a:p>
                  </a:txBody>
                  <a:tcPr marL="54000" marR="54000" marT="54000" marB="54000">
                    <a:lnL w="12700" cmpd="sng">
                      <a:noFill/>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dirty="0">
                          <a:ln>
                            <a:noFill/>
                          </a:ln>
                          <a:solidFill>
                            <a:srgbClr val="FFFFFF"/>
                          </a:solidFill>
                          <a:effectLst/>
                          <a:uLnTx/>
                          <a:uFillTx/>
                          <a:latin typeface="Segoe UI"/>
                          <a:ea typeface="+mn-ea"/>
                          <a:cs typeface="+mn-cs"/>
                        </a:rPr>
                        <a:t>Unfunded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dirty="0">
                          <a:ln>
                            <a:noFill/>
                          </a:ln>
                          <a:solidFill>
                            <a:srgbClr val="FFFFFF"/>
                          </a:solidFill>
                          <a:effectLst/>
                          <a:uLnTx/>
                          <a:uFillTx/>
                          <a:latin typeface="Segoe UI"/>
                          <a:ea typeface="+mn-ea"/>
                          <a:cs typeface="+mn-cs"/>
                        </a:rPr>
                        <a:t>Immediate needs only</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dirty="0">
                          <a:ln>
                            <a:noFill/>
                          </a:ln>
                          <a:solidFill>
                            <a:srgbClr val="FFFFFF"/>
                          </a:solidFill>
                          <a:effectLst/>
                          <a:uLnTx/>
                          <a:uFillTx/>
                          <a:latin typeface="Segoe UI"/>
                          <a:ea typeface="+mn-ea"/>
                          <a:cs typeface="+mn-cs"/>
                        </a:rPr>
                        <a:t>How urgent requirements are addressed</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Teams are created</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Linted to specific concerns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Size of backlog</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Central teams founded</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Solutions to address needs across teams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Speed of delivery</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Team is staffed / managed like product teams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Product roadmaps defined with engineering teams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Improvements in developer satisfaction</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Central platform teams encourages contributions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Knowledge sharing organization-wide</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Improvements in developer satisfaction</a:t>
                      </a:r>
                    </a:p>
                  </a:txBody>
                  <a:tcPr marL="54000" marR="54000" marT="54000" marB="54000">
                    <a:lnL w="3175" cap="flat" cmpd="sng" algn="ctr">
                      <a:solidFill>
                        <a:srgbClr val="3A4953"/>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580410"/>
                  </a:ext>
                </a:extLst>
              </a:tr>
              <a:tr h="596609">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marR="0" indent="0" algn="l" defTabSz="932742" rtl="0" eaLnBrk="1" fontAlgn="auto" latinLnBrk="0" hangingPunct="1">
                        <a:lnSpc>
                          <a:spcPct val="100000"/>
                        </a:lnSpc>
                        <a:spcBef>
                          <a:spcPts val="0"/>
                        </a:spcBef>
                        <a:spcAft>
                          <a:spcPts val="300"/>
                        </a:spcAft>
                        <a:buClrTx/>
                        <a:buSzTx/>
                        <a:buFontTx/>
                        <a:buNone/>
                        <a:tabLst/>
                        <a:defRPr/>
                      </a:pPr>
                      <a:r>
                        <a:rPr lang="en-US" sz="500" b="1" kern="1200">
                          <a:solidFill>
                            <a:schemeClr val="tx1"/>
                          </a:solidFill>
                          <a:latin typeface="+mn-lt"/>
                          <a:ea typeface="+mn-ea"/>
                          <a:cs typeface="+mn-cs"/>
                        </a:rPr>
                        <a:t>How do users discover your platform engineering solution?</a:t>
                      </a:r>
                    </a:p>
                    <a:p>
                      <a:pPr marL="0" marR="0" indent="0" algn="l" defTabSz="932742" rtl="0" eaLnBrk="1" fontAlgn="auto" latinLnBrk="0" hangingPunct="1">
                        <a:lnSpc>
                          <a:spcPct val="100000"/>
                        </a:lnSpc>
                        <a:spcBef>
                          <a:spcPts val="0"/>
                        </a:spcBef>
                        <a:spcAft>
                          <a:spcPts val="300"/>
                        </a:spcAft>
                        <a:buClrTx/>
                        <a:buSzTx/>
                        <a:buFontTx/>
                        <a:buNone/>
                        <a:tabLst/>
                        <a:defRPr/>
                      </a:pPr>
                      <a:r>
                        <a:rPr lang="en-US" sz="500" i="1" kern="1200">
                          <a:solidFill>
                            <a:schemeClr val="tx1"/>
                          </a:solidFill>
                          <a:latin typeface="+mn-lt"/>
                          <a:ea typeface="+mn-ea"/>
                          <a:cs typeface="+mn-cs"/>
                        </a:rPr>
                        <a:t>Discover - Choose - Use</a:t>
                      </a:r>
                    </a:p>
                    <a:p>
                      <a:pPr marL="0" marR="0" indent="0" algn="l" defTabSz="932742" rtl="0" eaLnBrk="1" fontAlgn="auto" latinLnBrk="0" hangingPunct="1">
                        <a:lnSpc>
                          <a:spcPct val="100000"/>
                        </a:lnSpc>
                        <a:spcBef>
                          <a:spcPts val="0"/>
                        </a:spcBef>
                        <a:spcAft>
                          <a:spcPts val="300"/>
                        </a:spcAft>
                        <a:buClrTx/>
                        <a:buSzTx/>
                        <a:buFontTx/>
                        <a:buNone/>
                        <a:tabLst/>
                        <a:defRPr/>
                      </a:pPr>
                      <a:endParaRPr lang="en-US" sz="500" b="1" kern="1200">
                        <a:solidFill>
                          <a:schemeClr val="tx1"/>
                        </a:solidFill>
                        <a:latin typeface="+mn-lt"/>
                        <a:ea typeface="+mn-ea"/>
                        <a:cs typeface="+mn-cs"/>
                      </a:endParaRPr>
                    </a:p>
                  </a:txBody>
                  <a:tcPr marL="54000" marR="54000" marT="54000" marB="54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Informally, word-of-mouth</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Engineers choose and integrate services</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Teams maintain their own scripts and tools</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Platform team guidance</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Informal discussions with the platform team</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Processes built around platform standards</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Platform team directives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Platform team encourage use of platform capabilities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Solutions are shared in informal communities </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Platform self-service</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Look to the platform for technical solutions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Use is supported through templates, forums, docs </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Advocates and internal user community is built</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Platform engineers participate in planning</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Engineering teams contribute fixes / feature</a:t>
                      </a:r>
                    </a:p>
                  </a:txBody>
                  <a:tcPr marL="54000" marR="54000" marT="54000" marB="54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3059948"/>
                  </a:ext>
                </a:extLst>
              </a:tr>
              <a:tr h="671258">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algn="l" defTabSz="932742" rtl="0" eaLnBrk="1" latinLnBrk="0" hangingPunct="1">
                        <a:spcAft>
                          <a:spcPts val="300"/>
                        </a:spcAft>
                      </a:pPr>
                      <a:r>
                        <a:rPr lang="en-US" sz="500" b="1" kern="1200">
                          <a:solidFill>
                            <a:schemeClr val="tx1"/>
                          </a:solidFill>
                          <a:latin typeface="+mn-lt"/>
                          <a:ea typeface="+mn-ea"/>
                          <a:cs typeface="+mn-cs"/>
                        </a:rPr>
                        <a:t>How do you ensure your users have access to capabilities they need and that costs, data, and IP are appropriately managed?</a:t>
                      </a:r>
                    </a:p>
                    <a:p>
                      <a:pPr algn="l">
                        <a:spcAft>
                          <a:spcPts val="300"/>
                        </a:spcAft>
                      </a:pPr>
                      <a:r>
                        <a:rPr lang="en-US" sz="500" i="1" kern="1200">
                          <a:solidFill>
                            <a:schemeClr val="tx1"/>
                          </a:solidFill>
                          <a:latin typeface="+mn-lt"/>
                          <a:ea typeface="+mn-ea"/>
                          <a:cs typeface="+mn-cs"/>
                        </a:rPr>
                        <a:t>Define Policies - Monitor and Mitigate - Manage Access</a:t>
                      </a:r>
                    </a:p>
                  </a:txBody>
                  <a:tcPr marL="54000" marR="54000" marT="54000" marB="54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A governance team defines policies for each team</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Incidents are addressed after they occur</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Permissions are granted based on immediate needs</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Policy creation is manual and not standardized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Basic auditing processes are established for key areas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Some standard roles and permissions are established</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Policies are standardized and centrally managed </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Monitoring, auditing of platform activities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Access control is centralized and automated </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Polices are regularly reviewed and refined</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Real-time monitor platform activities, quick detection</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Enforce least privilege, automated access reviews</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Polices are refined based on advanced analytics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Predictive analytics identify potential threats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Context-aware access control adjust permissions</a:t>
                      </a:r>
                    </a:p>
                  </a:txBody>
                  <a:tcPr marL="54000" marR="54000" marT="54000" marB="54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4434737"/>
                  </a:ext>
                </a:extLst>
              </a:tr>
              <a:tr h="679500">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br>
                        <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rPr>
                      </a:br>
                      <a:endPar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endParaRPr>
                    </a:p>
                    <a:p>
                      <a:pPr marL="0" algn="l" defTabSz="932742" rtl="0" eaLnBrk="1" latinLnBrk="0" hangingPunct="1">
                        <a:spcAft>
                          <a:spcPts val="300"/>
                        </a:spcAft>
                      </a:pPr>
                      <a:r>
                        <a:rPr lang="en-US" sz="500" b="1" kern="1200">
                          <a:solidFill>
                            <a:schemeClr val="tx1"/>
                          </a:solidFill>
                          <a:latin typeface="+mn-lt"/>
                          <a:ea typeface="+mn-ea"/>
                          <a:cs typeface="+mn-cs"/>
                        </a:rPr>
                        <a:t>How do your users create, deploy, </a:t>
                      </a:r>
                      <a:br>
                        <a:rPr lang="en-US" sz="500" b="1" kern="1200">
                          <a:solidFill>
                            <a:schemeClr val="tx1"/>
                          </a:solidFill>
                          <a:latin typeface="+mn-lt"/>
                          <a:ea typeface="+mn-ea"/>
                          <a:cs typeface="+mn-cs"/>
                        </a:rPr>
                      </a:br>
                      <a:r>
                        <a:rPr lang="en-US" sz="500" b="1" kern="1200">
                          <a:solidFill>
                            <a:schemeClr val="tx1"/>
                          </a:solidFill>
                          <a:latin typeface="+mn-lt"/>
                          <a:ea typeface="+mn-ea"/>
                          <a:cs typeface="+mn-cs"/>
                        </a:rPr>
                        <a:t>and manage resources?</a:t>
                      </a:r>
                    </a:p>
                    <a:p>
                      <a:pPr algn="l">
                        <a:spcAft>
                          <a:spcPts val="300"/>
                        </a:spcAft>
                      </a:pPr>
                      <a:r>
                        <a:rPr lang="en-US" sz="500" i="1" kern="1200">
                          <a:solidFill>
                            <a:schemeClr val="tx1"/>
                          </a:solidFill>
                          <a:latin typeface="+mn-lt"/>
                          <a:ea typeface="+mn-ea"/>
                          <a:cs typeface="+mn-cs"/>
                        </a:rPr>
                        <a:t>Provisioning - Manage Requests – </a:t>
                      </a:r>
                      <a:br>
                        <a:rPr lang="en-US" sz="500" i="1" kern="1200">
                          <a:solidFill>
                            <a:schemeClr val="tx1"/>
                          </a:solidFill>
                          <a:latin typeface="+mn-lt"/>
                          <a:ea typeface="+mn-ea"/>
                          <a:cs typeface="+mn-cs"/>
                        </a:rPr>
                      </a:br>
                      <a:r>
                        <a:rPr lang="en-US" sz="500" i="1" kern="1200">
                          <a:solidFill>
                            <a:schemeClr val="tx1"/>
                          </a:solidFill>
                          <a:latin typeface="+mn-lt"/>
                          <a:ea typeface="+mn-ea"/>
                          <a:cs typeface="+mn-cs"/>
                        </a:rPr>
                        <a:t>Resource Allocation</a:t>
                      </a:r>
                    </a:p>
                  </a:txBody>
                  <a:tcPr marL="54000" marR="54000" marT="54000" marB="54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Developers set up infrastructure</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Infrastructure requests are handled manually</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Rely on manual checks, when capacity issues arise </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Some teams start using similar tools and scripts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Centralized system, with manual provisioning by IT</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Standard tools for resource monitoring</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Infrastructure as code (</a:t>
                      </a:r>
                      <a:r>
                        <a:rPr kumimoji="0" lang="en-GB" sz="400" b="0" i="0" u="none" strike="noStrike" kern="1200" cap="none" spc="0" normalizeH="0" baseline="0" noProof="0" err="1">
                          <a:ln>
                            <a:noFill/>
                          </a:ln>
                          <a:solidFill>
                            <a:srgbClr val="FFFFFF"/>
                          </a:solidFill>
                          <a:effectLst/>
                          <a:uLnTx/>
                          <a:uFillTx/>
                          <a:latin typeface="Segoe UI"/>
                          <a:ea typeface="+mn-ea"/>
                          <a:cs typeface="+mn-cs"/>
                        </a:rPr>
                        <a:t>IaC</a:t>
                      </a:r>
                      <a:r>
                        <a:rPr kumimoji="0" lang="en-GB" sz="400" b="0" i="0" u="none" strike="noStrike" kern="1200" cap="none" spc="0" normalizeH="0" baseline="0" noProof="0">
                          <a:ln>
                            <a:noFill/>
                          </a:ln>
                          <a:solidFill>
                            <a:srgbClr val="FFFFFF"/>
                          </a:solidFill>
                          <a:effectLst/>
                          <a:uLnTx/>
                          <a:uFillTx/>
                          <a:latin typeface="Segoe UI"/>
                          <a:ea typeface="+mn-ea"/>
                          <a:cs typeface="+mn-cs"/>
                        </a:rPr>
                        <a:t>) with templates and tools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Handled with structure workflows using templates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Centralized dashboards track resource allocation</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Fully automated within CI / CD pipelines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Self-service capability to provision resources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Automated allocation based on patterns </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Integrated into CI / CD pipelines based on needs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Intelligent systems handle requests proactively</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Predict and respond to demand based on data</a:t>
                      </a:r>
                    </a:p>
                  </a:txBody>
                  <a:tcPr marL="54000" marR="54000" marT="54000" marB="54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506850"/>
                  </a:ext>
                </a:extLst>
              </a:tr>
              <a:tr h="579382">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algn="l" defTabSz="932742" rtl="0" eaLnBrk="1" latinLnBrk="0" hangingPunct="1">
                        <a:spcAft>
                          <a:spcPts val="300"/>
                        </a:spcAft>
                      </a:pPr>
                      <a:r>
                        <a:rPr lang="en-US" sz="500" b="1" kern="1200">
                          <a:solidFill>
                            <a:schemeClr val="tx1"/>
                          </a:solidFill>
                          <a:latin typeface="+mn-lt"/>
                          <a:ea typeface="+mn-ea"/>
                          <a:cs typeface="+mn-cs"/>
                        </a:rPr>
                        <a:t>How do users interact with and consume platform capabilities?</a:t>
                      </a:r>
                    </a:p>
                    <a:p>
                      <a:pPr algn="l">
                        <a:spcAft>
                          <a:spcPts val="300"/>
                        </a:spcAft>
                      </a:pPr>
                      <a:r>
                        <a:rPr lang="en-US" sz="500" i="1" kern="1200">
                          <a:solidFill>
                            <a:schemeClr val="tx1"/>
                          </a:solidFill>
                          <a:latin typeface="+mn-lt"/>
                          <a:ea typeface="+mn-ea"/>
                          <a:cs typeface="+mn-cs"/>
                        </a:rPr>
                        <a:t>Setup Environment – </a:t>
                      </a:r>
                      <a:br>
                        <a:rPr lang="en-US" sz="500" i="1" kern="1200">
                          <a:solidFill>
                            <a:schemeClr val="tx1"/>
                          </a:solidFill>
                          <a:latin typeface="+mn-lt"/>
                          <a:ea typeface="+mn-ea"/>
                          <a:cs typeface="+mn-cs"/>
                        </a:rPr>
                      </a:br>
                      <a:r>
                        <a:rPr lang="en-US" sz="500" i="1" kern="1200">
                          <a:solidFill>
                            <a:schemeClr val="tx1"/>
                          </a:solidFill>
                          <a:latin typeface="+mn-lt"/>
                          <a:ea typeface="+mn-ea"/>
                          <a:cs typeface="+mn-cs"/>
                        </a:rPr>
                        <a:t>Diagnose Application Behavior</a:t>
                      </a:r>
                    </a:p>
                  </a:txBody>
                  <a:tcPr marL="54000" marR="54000" marT="54000" marB="54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Individual engineers set up environments</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Engineers choose their tools and processes</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Teams define their own tools and processes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Teams establish their own practices for diagnosing behavior</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Required tools / processes defined in templates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Standard practices are defined for diagnosing deployed resources</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Knowledge sharing through discovery / modification of templates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Tools and services for observing resources are provided on demand</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Capabilities are integrated into tools teams already use (CLI, IDE)</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The platform automatically sets up observability for deployed applications</a:t>
                      </a:r>
                    </a:p>
                  </a:txBody>
                  <a:tcPr marL="54000" marR="54000" marT="54000" marB="54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0916342"/>
                  </a:ext>
                </a:extLst>
              </a:tr>
              <a:tr h="734423">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br>
                        <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rPr>
                      </a:br>
                      <a:r>
                        <a:rPr kumimoji="0" lang="en-US" sz="5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endParaRPr kumimoji="0" lang="en-US" sz="800" b="0" i="0" u="none" strike="noStrike" kern="1200" cap="none" spc="0" normalizeH="0" baseline="0">
                        <a:ln w="3175">
                          <a:noFill/>
                        </a:ln>
                        <a:solidFill>
                          <a:srgbClr val="379994"/>
                        </a:solidFill>
                        <a:effectLst/>
                        <a:uLnTx/>
                        <a:uFillTx/>
                        <a:latin typeface="+mj-lt"/>
                        <a:ea typeface="+mn-ea"/>
                        <a:cs typeface="Segoe UI" panose="020B0502040204020203" pitchFamily="34" charset="0"/>
                      </a:endParaRPr>
                    </a:p>
                    <a:p>
                      <a:pPr algn="l">
                        <a:spcAft>
                          <a:spcPts val="300"/>
                        </a:spcAft>
                      </a:pPr>
                      <a:r>
                        <a:rPr lang="en-US" sz="500" b="1" kern="1200">
                          <a:solidFill>
                            <a:schemeClr val="tx1"/>
                          </a:solidFill>
                          <a:latin typeface="+mn-lt"/>
                          <a:ea typeface="+mn-ea"/>
                          <a:cs typeface="+mn-cs"/>
                        </a:rPr>
                        <a:t>How do you gather and incorporate metrics and feedback and measure the success of your platform engineering practices?</a:t>
                      </a:r>
                    </a:p>
                    <a:p>
                      <a:pPr algn="l">
                        <a:spcAft>
                          <a:spcPts val="300"/>
                        </a:spcAft>
                      </a:pPr>
                      <a:r>
                        <a:rPr lang="en-US" sz="500" i="1" kern="1200">
                          <a:solidFill>
                            <a:schemeClr val="tx1"/>
                          </a:solidFill>
                          <a:latin typeface="+mn-lt"/>
                          <a:ea typeface="+mn-ea"/>
                          <a:cs typeface="+mn-cs"/>
                        </a:rPr>
                        <a:t>Measure Success - Collect/analyze Feedback – </a:t>
                      </a:r>
                      <a:br>
                        <a:rPr lang="en-US" sz="500" i="1" kern="1200">
                          <a:solidFill>
                            <a:schemeClr val="tx1"/>
                          </a:solidFill>
                          <a:latin typeface="+mn-lt"/>
                          <a:ea typeface="+mn-ea"/>
                          <a:cs typeface="+mn-cs"/>
                        </a:rPr>
                      </a:br>
                      <a:r>
                        <a:rPr lang="en-US" sz="500" i="1" kern="1200">
                          <a:solidFill>
                            <a:schemeClr val="tx1"/>
                          </a:solidFill>
                          <a:latin typeface="+mn-lt"/>
                          <a:ea typeface="+mn-ea"/>
                          <a:cs typeface="+mn-cs"/>
                        </a:rPr>
                        <a:t>Engage Stakeholders</a:t>
                      </a:r>
                    </a:p>
                  </a:txBody>
                  <a:tcPr marL="54000" marR="54000" marT="54000" marB="54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ROI measurement is fragmented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Feedback collected informally, rarely analyzed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Feedback is gathered from a limited user group</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Measurements focus on process efficiency metrics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Basic channels established, but consistency varies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Dedicated individuals start managing feedback</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Outcome-based metrics like developer productivity</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Formalized collection, standard metrics like DORA</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Review sessions are held with cross-functional teams</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Access impact on outcomes like revenue growth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Feedback collection embedded in development</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400" b="0" i="0" u="none" strike="noStrike" kern="1200" cap="none" spc="0" normalizeH="0" baseline="0" noProof="0">
                          <a:ln>
                            <a:noFill/>
                          </a:ln>
                          <a:solidFill>
                            <a:srgbClr val="FFFFFF"/>
                          </a:solidFill>
                          <a:effectLst/>
                          <a:uLnTx/>
                          <a:uFillTx/>
                          <a:latin typeface="Segoe UI"/>
                          <a:ea typeface="+mn-ea"/>
                          <a:cs typeface="+mn-cs"/>
                        </a:rPr>
                        <a:t>Shareholders involved in the feedback process</a:t>
                      </a:r>
                    </a:p>
                  </a:txBody>
                  <a:tcPr marL="54000" marR="54000" marT="54000" marB="54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dirty="0">
                          <a:ln>
                            <a:noFill/>
                          </a:ln>
                          <a:solidFill>
                            <a:srgbClr val="FFFFFF"/>
                          </a:solidFill>
                          <a:effectLst/>
                          <a:uLnTx/>
                          <a:uFillTx/>
                          <a:latin typeface="Segoe UI"/>
                          <a:ea typeface="+mn-ea"/>
                          <a:cs typeface="+mn-cs"/>
                        </a:rPr>
                        <a:t>The organization leverages predictive analytics </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dirty="0">
                          <a:ln>
                            <a:noFill/>
                          </a:ln>
                          <a:solidFill>
                            <a:srgbClr val="FFFFFF"/>
                          </a:solidFill>
                          <a:effectLst/>
                          <a:uLnTx/>
                          <a:uFillTx/>
                          <a:latin typeface="Segoe UI"/>
                          <a:ea typeface="+mn-ea"/>
                          <a:cs typeface="+mn-cs"/>
                        </a:rPr>
                        <a:t>Feedback collection embedded in development</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400" b="0" i="0" u="none" strike="noStrike" kern="1200" cap="none" spc="0" normalizeH="0" baseline="0" noProof="0" dirty="0">
                          <a:ln>
                            <a:noFill/>
                          </a:ln>
                          <a:solidFill>
                            <a:srgbClr val="FFFFFF"/>
                          </a:solidFill>
                          <a:effectLst/>
                          <a:uLnTx/>
                          <a:uFillTx/>
                          <a:latin typeface="Segoe UI"/>
                          <a:ea typeface="+mn-ea"/>
                          <a:cs typeface="+mn-cs"/>
                        </a:rPr>
                        <a:t>A culture of feedback is established</a:t>
                      </a:r>
                    </a:p>
                  </a:txBody>
                  <a:tcPr marL="54000" marR="54000" marT="54000" marB="54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023201"/>
                  </a:ext>
                </a:extLst>
              </a:tr>
            </a:tbl>
          </a:graphicData>
        </a:graphic>
      </p:graphicFrame>
      <p:sp>
        <p:nvSpPr>
          <p:cNvPr id="8" name="TextBox 7">
            <a:extLst>
              <a:ext uri="{FF2B5EF4-FFF2-40B4-BE49-F238E27FC236}">
                <a16:creationId xmlns:a16="http://schemas.microsoft.com/office/drawing/2014/main" id="{A2BB97BB-5660-A3E8-2EC4-388DEB571B5F}"/>
              </a:ext>
            </a:extLst>
          </p:cNvPr>
          <p:cNvSpPr txBox="1"/>
          <p:nvPr/>
        </p:nvSpPr>
        <p:spPr>
          <a:xfrm>
            <a:off x="3417107" y="491556"/>
            <a:ext cx="1339887" cy="331404"/>
          </a:xfrm>
          <a:prstGeom prst="roundRect">
            <a:avLst>
              <a:gd name="adj" fmla="val 17209"/>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r>
              <a:rPr lang="en-US" sz="825" kern="1200">
                <a:latin typeface="Segoe UI Semibold"/>
                <a:ea typeface="+mn-ea"/>
              </a:rPr>
              <a:t>Key Drivers / Stages</a:t>
            </a:r>
          </a:p>
        </p:txBody>
      </p:sp>
      <p:sp>
        <p:nvSpPr>
          <p:cNvPr id="16" name="TextBox 15">
            <a:extLst>
              <a:ext uri="{FF2B5EF4-FFF2-40B4-BE49-F238E27FC236}">
                <a16:creationId xmlns:a16="http://schemas.microsoft.com/office/drawing/2014/main" id="{1AC7C877-6A0A-649E-D59B-1D51DC587B35}"/>
              </a:ext>
            </a:extLst>
          </p:cNvPr>
          <p:cNvSpPr txBox="1"/>
          <p:nvPr/>
        </p:nvSpPr>
        <p:spPr>
          <a:xfrm>
            <a:off x="4861464" y="491556"/>
            <a:ext cx="673907" cy="331404"/>
          </a:xfrm>
          <a:prstGeom prst="roundRect">
            <a:avLst>
              <a:gd name="adj" fmla="val 16379"/>
            </a:avLst>
          </a:prstGeom>
          <a:gradFill flip="none" rotWithShape="1">
            <a:gsLst>
              <a:gs pos="100000">
                <a:srgbClr val="1B88B4"/>
              </a:gs>
              <a:gs pos="0">
                <a:srgbClr val="0976D3"/>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r>
              <a:rPr lang="en-US" sz="825" kern="1200">
                <a:latin typeface="Segoe UI Semibold"/>
                <a:ea typeface="+mn-ea"/>
              </a:rPr>
              <a:t>Initial</a:t>
            </a:r>
          </a:p>
        </p:txBody>
      </p:sp>
      <p:sp>
        <p:nvSpPr>
          <p:cNvPr id="19" name="TextBox 18">
            <a:extLst>
              <a:ext uri="{FF2B5EF4-FFF2-40B4-BE49-F238E27FC236}">
                <a16:creationId xmlns:a16="http://schemas.microsoft.com/office/drawing/2014/main" id="{0E1F2A74-5B34-665C-CDAE-D410ADBCA326}"/>
              </a:ext>
            </a:extLst>
          </p:cNvPr>
          <p:cNvSpPr txBox="1"/>
          <p:nvPr/>
        </p:nvSpPr>
        <p:spPr>
          <a:xfrm>
            <a:off x="5639840" y="491556"/>
            <a:ext cx="673907" cy="331404"/>
          </a:xfrm>
          <a:prstGeom prst="roundRect">
            <a:avLst>
              <a:gd name="adj" fmla="val 16379"/>
            </a:avLst>
          </a:prstGeom>
          <a:gradFill flip="none" rotWithShape="1">
            <a:gsLst>
              <a:gs pos="0">
                <a:srgbClr val="0976D3"/>
              </a:gs>
              <a:gs pos="100000">
                <a:srgbClr val="5E5ACC"/>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r>
              <a:rPr lang="en-US" sz="825" kern="1200">
                <a:latin typeface="Segoe UI Semibold"/>
                <a:ea typeface="+mn-ea"/>
              </a:rPr>
              <a:t>Repeatable</a:t>
            </a:r>
          </a:p>
        </p:txBody>
      </p:sp>
      <p:sp>
        <p:nvSpPr>
          <p:cNvPr id="20" name="TextBox 19">
            <a:extLst>
              <a:ext uri="{FF2B5EF4-FFF2-40B4-BE49-F238E27FC236}">
                <a16:creationId xmlns:a16="http://schemas.microsoft.com/office/drawing/2014/main" id="{DCD5FAED-CCDC-7A78-A550-1E5CFFCD93D7}"/>
              </a:ext>
            </a:extLst>
          </p:cNvPr>
          <p:cNvSpPr txBox="1"/>
          <p:nvPr/>
        </p:nvSpPr>
        <p:spPr>
          <a:xfrm>
            <a:off x="6418217" y="491556"/>
            <a:ext cx="673908" cy="331404"/>
          </a:xfrm>
          <a:prstGeom prst="roundRect">
            <a:avLst>
              <a:gd name="adj" fmla="val 16379"/>
            </a:avLst>
          </a:prstGeom>
          <a:gradFill flip="none" rotWithShape="1">
            <a:gsLst>
              <a:gs pos="0">
                <a:srgbClr val="5E5ACC"/>
              </a:gs>
              <a:gs pos="100000">
                <a:srgbClr val="B63DC5"/>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r>
              <a:rPr lang="en-US" sz="825" kern="1200">
                <a:latin typeface="Segoe UI Semibold"/>
                <a:ea typeface="+mn-ea"/>
              </a:rPr>
              <a:t>Defined</a:t>
            </a:r>
          </a:p>
        </p:txBody>
      </p:sp>
      <p:sp>
        <p:nvSpPr>
          <p:cNvPr id="21" name="TextBox 20">
            <a:extLst>
              <a:ext uri="{FF2B5EF4-FFF2-40B4-BE49-F238E27FC236}">
                <a16:creationId xmlns:a16="http://schemas.microsoft.com/office/drawing/2014/main" id="{5EA23466-1F85-749F-71F7-332B33585A7C}"/>
              </a:ext>
            </a:extLst>
          </p:cNvPr>
          <p:cNvSpPr txBox="1"/>
          <p:nvPr/>
        </p:nvSpPr>
        <p:spPr>
          <a:xfrm>
            <a:off x="7196594" y="491556"/>
            <a:ext cx="673908" cy="331404"/>
          </a:xfrm>
          <a:prstGeom prst="roundRect">
            <a:avLst>
              <a:gd name="adj" fmla="val 16379"/>
            </a:avLst>
          </a:prstGeom>
          <a:gradFill flip="none" rotWithShape="1">
            <a:gsLst>
              <a:gs pos="0">
                <a:srgbClr val="B63DC5"/>
              </a:gs>
              <a:gs pos="100000">
                <a:srgbClr val="DF4B80"/>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r>
              <a:rPr lang="en-US" sz="825" kern="1200">
                <a:latin typeface="Segoe UI Semibold"/>
                <a:ea typeface="+mn-ea"/>
              </a:rPr>
              <a:t>Managed</a:t>
            </a:r>
          </a:p>
        </p:txBody>
      </p:sp>
      <p:sp>
        <p:nvSpPr>
          <p:cNvPr id="22" name="TextBox 21">
            <a:extLst>
              <a:ext uri="{FF2B5EF4-FFF2-40B4-BE49-F238E27FC236}">
                <a16:creationId xmlns:a16="http://schemas.microsoft.com/office/drawing/2014/main" id="{A7C0D876-EA6D-EB6D-E4F8-F7294BC322D8}"/>
              </a:ext>
            </a:extLst>
          </p:cNvPr>
          <p:cNvSpPr txBox="1"/>
          <p:nvPr/>
        </p:nvSpPr>
        <p:spPr>
          <a:xfrm>
            <a:off x="7974968" y="491556"/>
            <a:ext cx="673908" cy="331404"/>
          </a:xfrm>
          <a:prstGeom prst="roundRect">
            <a:avLst>
              <a:gd name="adj" fmla="val 16379"/>
            </a:avLst>
          </a:prstGeom>
          <a:gradFill flip="none" rotWithShape="1">
            <a:gsLst>
              <a:gs pos="0">
                <a:srgbClr val="DF4B80"/>
              </a:gs>
              <a:gs pos="100000">
                <a:srgbClr val="FF5C39"/>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r>
              <a:rPr lang="en-US" sz="825" kern="1200">
                <a:latin typeface="Segoe UI Semibold"/>
                <a:ea typeface="+mn-ea"/>
              </a:rPr>
              <a:t>Optimizing</a:t>
            </a:r>
          </a:p>
        </p:txBody>
      </p:sp>
      <p:grpSp>
        <p:nvGrpSpPr>
          <p:cNvPr id="6" name="Group 5">
            <a:extLst>
              <a:ext uri="{FF2B5EF4-FFF2-40B4-BE49-F238E27FC236}">
                <a16:creationId xmlns:a16="http://schemas.microsoft.com/office/drawing/2014/main" id="{30AEB61C-9A9D-18F3-EEE1-46B1AF713FB9}"/>
              </a:ext>
              <a:ext uri="{C183D7F6-B498-43B3-948B-1728B52AA6E4}">
                <adec:decorative xmlns:adec="http://schemas.microsoft.com/office/drawing/2017/decorative" val="1"/>
              </a:ext>
            </a:extLst>
          </p:cNvPr>
          <p:cNvGrpSpPr/>
          <p:nvPr/>
        </p:nvGrpSpPr>
        <p:grpSpPr>
          <a:xfrm>
            <a:off x="3413686" y="1501709"/>
            <a:ext cx="114506" cy="114506"/>
            <a:chOff x="3834405" y="2219468"/>
            <a:chExt cx="360000" cy="360000"/>
          </a:xfrm>
        </p:grpSpPr>
        <p:sp>
          <p:nvSpPr>
            <p:cNvPr id="9" name="TextBox 8">
              <a:extLst>
                <a:ext uri="{FF2B5EF4-FFF2-40B4-BE49-F238E27FC236}">
                  <a16:creationId xmlns:a16="http://schemas.microsoft.com/office/drawing/2014/main" id="{A6B56BC5-0E10-21E4-E6A1-2373E1BE99FB}"/>
                </a:ext>
                <a:ext uri="{C183D7F6-B498-43B3-948B-1728B52AA6E4}">
                  <adec:decorative xmlns:adec="http://schemas.microsoft.com/office/drawing/2017/decorative" val="1"/>
                </a:ext>
              </a:extLst>
            </p:cNvPr>
            <p:cNvSpPr txBox="1"/>
            <p:nvPr/>
          </p:nvSpPr>
          <p:spPr>
            <a:xfrm>
              <a:off x="3834405" y="2219468"/>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endParaRPr lang="en-US" sz="825" kern="1200">
                <a:latin typeface="Segoe UI Semibold"/>
                <a:ea typeface="+mn-ea"/>
              </a:endParaRPr>
            </a:p>
          </p:txBody>
        </p:sp>
        <p:grpSp>
          <p:nvGrpSpPr>
            <p:cNvPr id="10" name="Group 9">
              <a:extLst>
                <a:ext uri="{FF2B5EF4-FFF2-40B4-BE49-F238E27FC236}">
                  <a16:creationId xmlns:a16="http://schemas.microsoft.com/office/drawing/2014/main" id="{C65B9396-0242-54FF-BEFB-9DB3219FBA98}"/>
                </a:ext>
              </a:extLst>
            </p:cNvPr>
            <p:cNvGrpSpPr>
              <a:grpSpLocks noChangeAspect="1"/>
            </p:cNvGrpSpPr>
            <p:nvPr/>
          </p:nvGrpSpPr>
          <p:grpSpPr>
            <a:xfrm>
              <a:off x="3922076" y="2311549"/>
              <a:ext cx="184659" cy="175839"/>
              <a:chOff x="4991470" y="765736"/>
              <a:chExt cx="579541" cy="551859"/>
            </a:xfrm>
          </p:grpSpPr>
          <p:sp>
            <p:nvSpPr>
              <p:cNvPr id="11" name="Freeform 10">
                <a:extLst>
                  <a:ext uri="{FF2B5EF4-FFF2-40B4-BE49-F238E27FC236}">
                    <a16:creationId xmlns:a16="http://schemas.microsoft.com/office/drawing/2014/main" id="{FBEFAA8B-5606-8694-97D3-86DF71F904FC}"/>
                  </a:ext>
                  <a:ext uri="{C183D7F6-B498-43B3-948B-1728B52AA6E4}">
                    <adec:decorative xmlns:adec="http://schemas.microsoft.com/office/drawing/2017/decorative" val="1"/>
                  </a:ext>
                </a:extLst>
              </p:cNvPr>
              <p:cNvSpPr/>
              <p:nvPr/>
            </p:nvSpPr>
            <p:spPr>
              <a:xfrm>
                <a:off x="4991470" y="765736"/>
                <a:ext cx="554402" cy="501926"/>
              </a:xfrm>
              <a:custGeom>
                <a:avLst/>
                <a:gdLst>
                  <a:gd name="connsiteX0" fmla="*/ 301076 w 554402"/>
                  <a:gd name="connsiteY0" fmla="*/ 4767 h 501926"/>
                  <a:gd name="connsiteX1" fmla="*/ 305570 w 554402"/>
                  <a:gd name="connsiteY1" fmla="*/ 242 h 501926"/>
                  <a:gd name="connsiteX2" fmla="*/ 383896 w 554402"/>
                  <a:gd name="connsiteY2" fmla="*/ 242 h 501926"/>
                  <a:gd name="connsiteX3" fmla="*/ 384966 w 554402"/>
                  <a:gd name="connsiteY3" fmla="*/ 211 h 501926"/>
                  <a:gd name="connsiteX4" fmla="*/ 401628 w 554402"/>
                  <a:gd name="connsiteY4" fmla="*/ 211 h 501926"/>
                  <a:gd name="connsiteX5" fmla="*/ 402789 w 554402"/>
                  <a:gd name="connsiteY5" fmla="*/ 211 h 501926"/>
                  <a:gd name="connsiteX6" fmla="*/ 453111 w 554402"/>
                  <a:gd name="connsiteY6" fmla="*/ 11493 h 501926"/>
                  <a:gd name="connsiteX7" fmla="*/ 524650 w 554402"/>
                  <a:gd name="connsiteY7" fmla="*/ 67195 h 501926"/>
                  <a:gd name="connsiteX8" fmla="*/ 549230 w 554402"/>
                  <a:gd name="connsiteY8" fmla="*/ 200123 h 501926"/>
                  <a:gd name="connsiteX9" fmla="*/ 448923 w 554402"/>
                  <a:gd name="connsiteY9" fmla="*/ 101161 h 501926"/>
                  <a:gd name="connsiteX10" fmla="*/ 432811 w 554402"/>
                  <a:gd name="connsiteY10" fmla="*/ 94557 h 501926"/>
                  <a:gd name="connsiteX11" fmla="*/ 287746 w 554402"/>
                  <a:gd name="connsiteY11" fmla="*/ 94557 h 501926"/>
                  <a:gd name="connsiteX12" fmla="*/ 273897 w 554402"/>
                  <a:gd name="connsiteY12" fmla="*/ 99204 h 501926"/>
                  <a:gd name="connsiteX13" fmla="*/ 216299 w 554402"/>
                  <a:gd name="connsiteY13" fmla="*/ 142861 h 501926"/>
                  <a:gd name="connsiteX14" fmla="*/ 174820 w 554402"/>
                  <a:gd name="connsiteY14" fmla="*/ 137286 h 501926"/>
                  <a:gd name="connsiteX15" fmla="*/ 174782 w 554402"/>
                  <a:gd name="connsiteY15" fmla="*/ 137236 h 501926"/>
                  <a:gd name="connsiteX16" fmla="*/ 180114 w 554402"/>
                  <a:gd name="connsiteY16" fmla="*/ 96422 h 501926"/>
                  <a:gd name="connsiteX17" fmla="*/ 180316 w 554402"/>
                  <a:gd name="connsiteY17" fmla="*/ 96269 h 501926"/>
                  <a:gd name="connsiteX18" fmla="*/ 301076 w 554402"/>
                  <a:gd name="connsiteY18" fmla="*/ 4767 h 501926"/>
                  <a:gd name="connsiteX19" fmla="*/ 150141 w 554402"/>
                  <a:gd name="connsiteY19" fmla="*/ 343323 h 501926"/>
                  <a:gd name="connsiteX20" fmla="*/ 149743 w 554402"/>
                  <a:gd name="connsiteY20" fmla="*/ 343720 h 501926"/>
                  <a:gd name="connsiteX21" fmla="*/ 119966 w 554402"/>
                  <a:gd name="connsiteY21" fmla="*/ 373314 h 501926"/>
                  <a:gd name="connsiteX22" fmla="*/ 119569 w 554402"/>
                  <a:gd name="connsiteY22" fmla="*/ 373681 h 501926"/>
                  <a:gd name="connsiteX23" fmla="*/ 81017 w 554402"/>
                  <a:gd name="connsiteY23" fmla="*/ 373314 h 501926"/>
                  <a:gd name="connsiteX24" fmla="*/ 80848 w 554402"/>
                  <a:gd name="connsiteY24" fmla="*/ 334747 h 501926"/>
                  <a:gd name="connsiteX25" fmla="*/ 81017 w 554402"/>
                  <a:gd name="connsiteY25" fmla="*/ 334579 h 501926"/>
                  <a:gd name="connsiteX26" fmla="*/ 110795 w 554402"/>
                  <a:gd name="connsiteY26" fmla="*/ 304985 h 501926"/>
                  <a:gd name="connsiteX27" fmla="*/ 149774 w 554402"/>
                  <a:gd name="connsiteY27" fmla="*/ 304985 h 501926"/>
                  <a:gd name="connsiteX28" fmla="*/ 150141 w 554402"/>
                  <a:gd name="connsiteY28" fmla="*/ 343323 h 501926"/>
                  <a:gd name="connsiteX29" fmla="*/ 141275 w 554402"/>
                  <a:gd name="connsiteY29" fmla="*/ 395234 h 501926"/>
                  <a:gd name="connsiteX30" fmla="*/ 141672 w 554402"/>
                  <a:gd name="connsiteY30" fmla="*/ 433572 h 501926"/>
                  <a:gd name="connsiteX31" fmla="*/ 180652 w 554402"/>
                  <a:gd name="connsiteY31" fmla="*/ 433572 h 501926"/>
                  <a:gd name="connsiteX32" fmla="*/ 210429 w 554402"/>
                  <a:gd name="connsiteY32" fmla="*/ 404009 h 501926"/>
                  <a:gd name="connsiteX33" fmla="*/ 210628 w 554402"/>
                  <a:gd name="connsiteY33" fmla="*/ 365442 h 501926"/>
                  <a:gd name="connsiteX34" fmla="*/ 206149 w 554402"/>
                  <a:gd name="connsiteY34" fmla="*/ 361788 h 501926"/>
                  <a:gd name="connsiteX35" fmla="*/ 171847 w 554402"/>
                  <a:gd name="connsiteY35" fmla="*/ 364846 h 501926"/>
                  <a:gd name="connsiteX36" fmla="*/ 171450 w 554402"/>
                  <a:gd name="connsiteY36" fmla="*/ 365274 h 501926"/>
                  <a:gd name="connsiteX37" fmla="*/ 141672 w 554402"/>
                  <a:gd name="connsiteY37" fmla="*/ 394837 h 501926"/>
                  <a:gd name="connsiteX38" fmla="*/ 141275 w 554402"/>
                  <a:gd name="connsiteY38" fmla="*/ 395234 h 501926"/>
                  <a:gd name="connsiteX39" fmla="*/ 76829 w 554402"/>
                  <a:gd name="connsiteY39" fmla="*/ 256865 h 501926"/>
                  <a:gd name="connsiteX40" fmla="*/ 76998 w 554402"/>
                  <a:gd name="connsiteY40" fmla="*/ 295432 h 501926"/>
                  <a:gd name="connsiteX41" fmla="*/ 76829 w 554402"/>
                  <a:gd name="connsiteY41" fmla="*/ 295600 h 501926"/>
                  <a:gd name="connsiteX42" fmla="*/ 47082 w 554402"/>
                  <a:gd name="connsiteY42" fmla="*/ 325194 h 501926"/>
                  <a:gd name="connsiteX43" fmla="*/ 8072 w 554402"/>
                  <a:gd name="connsiteY43" fmla="*/ 325194 h 501926"/>
                  <a:gd name="connsiteX44" fmla="*/ 7903 w 554402"/>
                  <a:gd name="connsiteY44" fmla="*/ 286627 h 501926"/>
                  <a:gd name="connsiteX45" fmla="*/ 8072 w 554402"/>
                  <a:gd name="connsiteY45" fmla="*/ 286459 h 501926"/>
                  <a:gd name="connsiteX46" fmla="*/ 37880 w 554402"/>
                  <a:gd name="connsiteY46" fmla="*/ 256865 h 501926"/>
                  <a:gd name="connsiteX47" fmla="*/ 76859 w 554402"/>
                  <a:gd name="connsiteY47" fmla="*/ 256865 h 501926"/>
                  <a:gd name="connsiteX48" fmla="*/ 271084 w 554402"/>
                  <a:gd name="connsiteY48" fmla="*/ 425531 h 501926"/>
                  <a:gd name="connsiteX49" fmla="*/ 271253 w 554402"/>
                  <a:gd name="connsiteY49" fmla="*/ 464098 h 501926"/>
                  <a:gd name="connsiteX50" fmla="*/ 271084 w 554402"/>
                  <a:gd name="connsiteY50" fmla="*/ 464266 h 501926"/>
                  <a:gd name="connsiteX51" fmla="*/ 241307 w 554402"/>
                  <a:gd name="connsiteY51" fmla="*/ 493860 h 501926"/>
                  <a:gd name="connsiteX52" fmla="*/ 202328 w 554402"/>
                  <a:gd name="connsiteY52" fmla="*/ 493860 h 501926"/>
                  <a:gd name="connsiteX53" fmla="*/ 197069 w 554402"/>
                  <a:gd name="connsiteY53" fmla="*/ 462432 h 501926"/>
                  <a:gd name="connsiteX54" fmla="*/ 197100 w 554402"/>
                  <a:gd name="connsiteY54" fmla="*/ 462371 h 501926"/>
                  <a:gd name="connsiteX55" fmla="*/ 202328 w 554402"/>
                  <a:gd name="connsiteY55" fmla="*/ 455125 h 501926"/>
                  <a:gd name="connsiteX56" fmla="*/ 232105 w 554402"/>
                  <a:gd name="connsiteY56" fmla="*/ 425531 h 501926"/>
                  <a:gd name="connsiteX57" fmla="*/ 271084 w 554402"/>
                  <a:gd name="connsiteY57" fmla="*/ 425531 h 5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54402" h="501926">
                    <a:moveTo>
                      <a:pt x="301076" y="4767"/>
                    </a:moveTo>
                    <a:cubicBezTo>
                      <a:pt x="302779" y="3476"/>
                      <a:pt x="304292" y="1953"/>
                      <a:pt x="305570" y="242"/>
                    </a:cubicBezTo>
                    <a:lnTo>
                      <a:pt x="383896" y="242"/>
                    </a:lnTo>
                    <a:lnTo>
                      <a:pt x="384966" y="211"/>
                    </a:lnTo>
                    <a:cubicBezTo>
                      <a:pt x="390518" y="-70"/>
                      <a:pt x="396079" y="-70"/>
                      <a:pt x="401628" y="211"/>
                    </a:cubicBezTo>
                    <a:lnTo>
                      <a:pt x="402789" y="211"/>
                    </a:lnTo>
                    <a:cubicBezTo>
                      <a:pt x="420194" y="173"/>
                      <a:pt x="437388" y="4027"/>
                      <a:pt x="453111" y="11493"/>
                    </a:cubicBezTo>
                    <a:cubicBezTo>
                      <a:pt x="481840" y="22758"/>
                      <a:pt x="506686" y="42105"/>
                      <a:pt x="524650" y="67195"/>
                    </a:cubicBezTo>
                    <a:cubicBezTo>
                      <a:pt x="552180" y="105654"/>
                      <a:pt x="561187" y="154362"/>
                      <a:pt x="549230" y="200123"/>
                    </a:cubicBezTo>
                    <a:lnTo>
                      <a:pt x="448923" y="101161"/>
                    </a:lnTo>
                    <a:cubicBezTo>
                      <a:pt x="444630" y="96927"/>
                      <a:pt x="438840" y="94554"/>
                      <a:pt x="432811" y="94557"/>
                    </a:cubicBezTo>
                    <a:lnTo>
                      <a:pt x="287746" y="94557"/>
                    </a:lnTo>
                    <a:cubicBezTo>
                      <a:pt x="282751" y="94581"/>
                      <a:pt x="277896" y="96210"/>
                      <a:pt x="273897" y="99204"/>
                    </a:cubicBezTo>
                    <a:lnTo>
                      <a:pt x="216299" y="142861"/>
                    </a:lnTo>
                    <a:cubicBezTo>
                      <a:pt x="203305" y="152776"/>
                      <a:pt x="184735" y="150279"/>
                      <a:pt x="174820" y="137286"/>
                    </a:cubicBezTo>
                    <a:cubicBezTo>
                      <a:pt x="174807" y="137269"/>
                      <a:pt x="174795" y="137252"/>
                      <a:pt x="174782" y="137236"/>
                    </a:cubicBezTo>
                    <a:cubicBezTo>
                      <a:pt x="164984" y="124493"/>
                      <a:pt x="167372" y="106220"/>
                      <a:pt x="180114" y="96422"/>
                    </a:cubicBezTo>
                    <a:cubicBezTo>
                      <a:pt x="180181" y="96371"/>
                      <a:pt x="180248" y="96320"/>
                      <a:pt x="180316" y="96269"/>
                    </a:cubicBezTo>
                    <a:lnTo>
                      <a:pt x="301076" y="4767"/>
                    </a:lnTo>
                    <a:close/>
                    <a:moveTo>
                      <a:pt x="150141" y="343323"/>
                    </a:moveTo>
                    <a:lnTo>
                      <a:pt x="149743" y="343720"/>
                    </a:lnTo>
                    <a:lnTo>
                      <a:pt x="119966" y="373314"/>
                    </a:lnTo>
                    <a:lnTo>
                      <a:pt x="119569" y="373681"/>
                    </a:lnTo>
                    <a:cubicBezTo>
                      <a:pt x="108728" y="383990"/>
                      <a:pt x="91660" y="383828"/>
                      <a:pt x="81017" y="373314"/>
                    </a:cubicBezTo>
                    <a:cubicBezTo>
                      <a:pt x="70321" y="362712"/>
                      <a:pt x="70245" y="345445"/>
                      <a:pt x="80848" y="334747"/>
                    </a:cubicBezTo>
                    <a:cubicBezTo>
                      <a:pt x="80904" y="334692"/>
                      <a:pt x="80961" y="334634"/>
                      <a:pt x="81017" y="334579"/>
                    </a:cubicBezTo>
                    <a:lnTo>
                      <a:pt x="110795" y="304985"/>
                    </a:lnTo>
                    <a:cubicBezTo>
                      <a:pt x="121589" y="294294"/>
                      <a:pt x="138980" y="294294"/>
                      <a:pt x="149774" y="304985"/>
                    </a:cubicBezTo>
                    <a:cubicBezTo>
                      <a:pt x="160375" y="315508"/>
                      <a:pt x="160538" y="332598"/>
                      <a:pt x="150141" y="343323"/>
                    </a:cubicBezTo>
                    <a:close/>
                    <a:moveTo>
                      <a:pt x="141275" y="395234"/>
                    </a:moveTo>
                    <a:cubicBezTo>
                      <a:pt x="130886" y="405965"/>
                      <a:pt x="131063" y="423058"/>
                      <a:pt x="141672" y="433572"/>
                    </a:cubicBezTo>
                    <a:cubicBezTo>
                      <a:pt x="152434" y="444272"/>
                      <a:pt x="169860" y="444272"/>
                      <a:pt x="180652" y="433572"/>
                    </a:cubicBezTo>
                    <a:lnTo>
                      <a:pt x="210429" y="404009"/>
                    </a:lnTo>
                    <a:cubicBezTo>
                      <a:pt x="221133" y="393415"/>
                      <a:pt x="221224" y="376148"/>
                      <a:pt x="210628" y="365442"/>
                    </a:cubicBezTo>
                    <a:cubicBezTo>
                      <a:pt x="209269" y="364069"/>
                      <a:pt x="207767" y="362843"/>
                      <a:pt x="206149" y="361788"/>
                    </a:cubicBezTo>
                    <a:cubicBezTo>
                      <a:pt x="195394" y="354711"/>
                      <a:pt x="181181" y="355980"/>
                      <a:pt x="171847" y="364846"/>
                    </a:cubicBezTo>
                    <a:lnTo>
                      <a:pt x="171450" y="365274"/>
                    </a:lnTo>
                    <a:lnTo>
                      <a:pt x="141672" y="394837"/>
                    </a:lnTo>
                    <a:lnTo>
                      <a:pt x="141275" y="395234"/>
                    </a:lnTo>
                    <a:close/>
                    <a:moveTo>
                      <a:pt x="76829" y="256865"/>
                    </a:moveTo>
                    <a:cubicBezTo>
                      <a:pt x="87525" y="267467"/>
                      <a:pt x="87601" y="284734"/>
                      <a:pt x="76998" y="295432"/>
                    </a:cubicBezTo>
                    <a:cubicBezTo>
                      <a:pt x="76942" y="295487"/>
                      <a:pt x="76885" y="295545"/>
                      <a:pt x="76829" y="295600"/>
                    </a:cubicBezTo>
                    <a:lnTo>
                      <a:pt x="47082" y="325194"/>
                    </a:lnTo>
                    <a:cubicBezTo>
                      <a:pt x="36284" y="335903"/>
                      <a:pt x="18870" y="335903"/>
                      <a:pt x="8072" y="325194"/>
                    </a:cubicBezTo>
                    <a:cubicBezTo>
                      <a:pt x="-2624" y="314591"/>
                      <a:pt x="-2700" y="297324"/>
                      <a:pt x="7903" y="286627"/>
                    </a:cubicBezTo>
                    <a:cubicBezTo>
                      <a:pt x="7959" y="286572"/>
                      <a:pt x="8015" y="286514"/>
                      <a:pt x="8072" y="286459"/>
                    </a:cubicBezTo>
                    <a:lnTo>
                      <a:pt x="37880" y="256865"/>
                    </a:lnTo>
                    <a:cubicBezTo>
                      <a:pt x="48674" y="246174"/>
                      <a:pt x="66065" y="246174"/>
                      <a:pt x="76859" y="256865"/>
                    </a:cubicBezTo>
                    <a:close/>
                    <a:moveTo>
                      <a:pt x="271084" y="425531"/>
                    </a:moveTo>
                    <a:cubicBezTo>
                      <a:pt x="281782" y="436134"/>
                      <a:pt x="281858" y="453401"/>
                      <a:pt x="271253" y="464098"/>
                    </a:cubicBezTo>
                    <a:cubicBezTo>
                      <a:pt x="271198" y="464153"/>
                      <a:pt x="271142" y="464211"/>
                      <a:pt x="271084" y="464266"/>
                    </a:cubicBezTo>
                    <a:lnTo>
                      <a:pt x="241307" y="493860"/>
                    </a:lnTo>
                    <a:cubicBezTo>
                      <a:pt x="230540" y="504616"/>
                      <a:pt x="213095" y="504616"/>
                      <a:pt x="202328" y="493860"/>
                    </a:cubicBezTo>
                    <a:cubicBezTo>
                      <a:pt x="194000" y="485606"/>
                      <a:pt x="191883" y="472949"/>
                      <a:pt x="197069" y="462432"/>
                    </a:cubicBezTo>
                    <a:lnTo>
                      <a:pt x="197100" y="462371"/>
                    </a:lnTo>
                    <a:cubicBezTo>
                      <a:pt x="198433" y="459687"/>
                      <a:pt x="200199" y="457238"/>
                      <a:pt x="202328" y="455125"/>
                    </a:cubicBezTo>
                    <a:lnTo>
                      <a:pt x="232105" y="425531"/>
                    </a:lnTo>
                    <a:cubicBezTo>
                      <a:pt x="242900" y="414840"/>
                      <a:pt x="260289" y="414840"/>
                      <a:pt x="271084" y="425531"/>
                    </a:cubicBezTo>
                    <a:close/>
                  </a:path>
                </a:pathLst>
              </a:custGeom>
              <a:solidFill>
                <a:schemeClr val="tx1"/>
              </a:solidFill>
              <a:ln w="30559" cap="flat">
                <a:noFill/>
                <a:prstDash val="solid"/>
                <a:miter/>
              </a:ln>
            </p:spPr>
            <p:txBody>
              <a:bodyPr rtlCol="0" anchor="ctr"/>
              <a:lstStyle/>
              <a:p>
                <a:pPr defTabSz="685775">
                  <a:buClrTx/>
                  <a:defRPr/>
                </a:pPr>
                <a:endParaRPr lang="en-US" sz="1324" kern="1200">
                  <a:solidFill>
                    <a:srgbClr val="FFFFFF"/>
                  </a:solidFill>
                  <a:latin typeface="Segoe UI"/>
                  <a:ea typeface="+mn-ea"/>
                  <a:cs typeface="+mn-cs"/>
                </a:endParaRPr>
              </a:p>
            </p:txBody>
          </p:sp>
          <p:sp>
            <p:nvSpPr>
              <p:cNvPr id="12" name="Freeform 11">
                <a:extLst>
                  <a:ext uri="{FF2B5EF4-FFF2-40B4-BE49-F238E27FC236}">
                    <a16:creationId xmlns:a16="http://schemas.microsoft.com/office/drawing/2014/main" id="{CD098852-B314-F1FA-CEDA-0EABEDDF1A2B}"/>
                  </a:ext>
                </a:extLst>
              </p:cNvPr>
              <p:cNvSpPr/>
              <p:nvPr/>
            </p:nvSpPr>
            <p:spPr>
              <a:xfrm>
                <a:off x="5008288" y="766632"/>
                <a:ext cx="562723" cy="550963"/>
              </a:xfrm>
              <a:custGeom>
                <a:avLst/>
                <a:gdLst>
                  <a:gd name="connsiteX0" fmla="*/ 55241 w 562723"/>
                  <a:gd name="connsiteY0" fmla="*/ 54895 h 550963"/>
                  <a:gd name="connsiteX1" fmla="*/ 211526 w 562723"/>
                  <a:gd name="connsiteY1" fmla="*/ 1425 h 550963"/>
                  <a:gd name="connsiteX2" fmla="*/ 135799 w 562723"/>
                  <a:gd name="connsiteY2" fmla="*/ 58839 h 550963"/>
                  <a:gd name="connsiteX3" fmla="*/ 121245 w 562723"/>
                  <a:gd name="connsiteY3" fmla="*/ 163849 h 550963"/>
                  <a:gd name="connsiteX4" fmla="*/ 121552 w 562723"/>
                  <a:gd name="connsiteY4" fmla="*/ 164252 h 550963"/>
                  <a:gd name="connsiteX5" fmla="*/ 227148 w 562723"/>
                  <a:gd name="connsiteY5" fmla="*/ 178529 h 550963"/>
                  <a:gd name="connsiteX6" fmla="*/ 278632 w 562723"/>
                  <a:gd name="connsiteY6" fmla="*/ 139550 h 550963"/>
                  <a:gd name="connsiteX7" fmla="*/ 406576 w 562723"/>
                  <a:gd name="connsiteY7" fmla="*/ 139550 h 550963"/>
                  <a:gd name="connsiteX8" fmla="*/ 513793 w 562723"/>
                  <a:gd name="connsiteY8" fmla="*/ 245329 h 550963"/>
                  <a:gd name="connsiteX9" fmla="*/ 514894 w 562723"/>
                  <a:gd name="connsiteY9" fmla="*/ 246552 h 550963"/>
                  <a:gd name="connsiteX10" fmla="*/ 550052 w 562723"/>
                  <a:gd name="connsiteY10" fmla="*/ 281710 h 550963"/>
                  <a:gd name="connsiteX11" fmla="*/ 549621 w 562723"/>
                  <a:gd name="connsiteY11" fmla="*/ 343925 h 550963"/>
                  <a:gd name="connsiteX12" fmla="*/ 490864 w 562723"/>
                  <a:gd name="connsiteY12" fmla="*/ 346646 h 550963"/>
                  <a:gd name="connsiteX13" fmla="*/ 487929 w 562723"/>
                  <a:gd name="connsiteY13" fmla="*/ 343711 h 550963"/>
                  <a:gd name="connsiteX14" fmla="*/ 486095 w 562723"/>
                  <a:gd name="connsiteY14" fmla="*/ 342121 h 550963"/>
                  <a:gd name="connsiteX15" fmla="*/ 452679 w 562723"/>
                  <a:gd name="connsiteY15" fmla="*/ 308736 h 550963"/>
                  <a:gd name="connsiteX16" fmla="*/ 431065 w 562723"/>
                  <a:gd name="connsiteY16" fmla="*/ 308360 h 550963"/>
                  <a:gd name="connsiteX17" fmla="*/ 430689 w 562723"/>
                  <a:gd name="connsiteY17" fmla="*/ 329975 h 550963"/>
                  <a:gd name="connsiteX18" fmla="*/ 431065 w 562723"/>
                  <a:gd name="connsiteY18" fmla="*/ 330351 h 550963"/>
                  <a:gd name="connsiteX19" fmla="*/ 466223 w 562723"/>
                  <a:gd name="connsiteY19" fmla="*/ 365509 h 550963"/>
                  <a:gd name="connsiteX20" fmla="*/ 470136 w 562723"/>
                  <a:gd name="connsiteY20" fmla="*/ 369147 h 550963"/>
                  <a:gd name="connsiteX21" fmla="*/ 471481 w 562723"/>
                  <a:gd name="connsiteY21" fmla="*/ 370492 h 550963"/>
                  <a:gd name="connsiteX22" fmla="*/ 469472 w 562723"/>
                  <a:gd name="connsiteY22" fmla="*/ 414546 h 550963"/>
                  <a:gd name="connsiteX23" fmla="*/ 427427 w 562723"/>
                  <a:gd name="connsiteY23" fmla="*/ 414546 h 550963"/>
                  <a:gd name="connsiteX24" fmla="*/ 422229 w 562723"/>
                  <a:gd name="connsiteY24" fmla="*/ 409380 h 550963"/>
                  <a:gd name="connsiteX25" fmla="*/ 400612 w 562723"/>
                  <a:gd name="connsiteY25" fmla="*/ 409407 h 550963"/>
                  <a:gd name="connsiteX26" fmla="*/ 396151 w 562723"/>
                  <a:gd name="connsiteY26" fmla="*/ 420477 h 550963"/>
                  <a:gd name="connsiteX27" fmla="*/ 400645 w 562723"/>
                  <a:gd name="connsiteY27" fmla="*/ 431636 h 550963"/>
                  <a:gd name="connsiteX28" fmla="*/ 407463 w 562723"/>
                  <a:gd name="connsiteY28" fmla="*/ 438454 h 550963"/>
                  <a:gd name="connsiteX29" fmla="*/ 408689 w 562723"/>
                  <a:gd name="connsiteY29" fmla="*/ 479207 h 550963"/>
                  <a:gd name="connsiteX30" fmla="*/ 367936 w 562723"/>
                  <a:gd name="connsiteY30" fmla="*/ 480432 h 550963"/>
                  <a:gd name="connsiteX31" fmla="*/ 366710 w 562723"/>
                  <a:gd name="connsiteY31" fmla="*/ 479207 h 550963"/>
                  <a:gd name="connsiteX32" fmla="*/ 366649 w 562723"/>
                  <a:gd name="connsiteY32" fmla="*/ 479207 h 550963"/>
                  <a:gd name="connsiteX33" fmla="*/ 366313 w 562723"/>
                  <a:gd name="connsiteY33" fmla="*/ 478809 h 550963"/>
                  <a:gd name="connsiteX34" fmla="*/ 359893 w 562723"/>
                  <a:gd name="connsiteY34" fmla="*/ 472389 h 550963"/>
                  <a:gd name="connsiteX35" fmla="*/ 338278 w 562723"/>
                  <a:gd name="connsiteY35" fmla="*/ 472013 h 550963"/>
                  <a:gd name="connsiteX36" fmla="*/ 337902 w 562723"/>
                  <a:gd name="connsiteY36" fmla="*/ 493627 h 550963"/>
                  <a:gd name="connsiteX37" fmla="*/ 338278 w 562723"/>
                  <a:gd name="connsiteY37" fmla="*/ 494003 h 550963"/>
                  <a:gd name="connsiteX38" fmla="*/ 344943 w 562723"/>
                  <a:gd name="connsiteY38" fmla="*/ 500699 h 550963"/>
                  <a:gd name="connsiteX39" fmla="*/ 345203 w 562723"/>
                  <a:gd name="connsiteY39" fmla="*/ 542231 h 550963"/>
                  <a:gd name="connsiteX40" fmla="*/ 303670 w 562723"/>
                  <a:gd name="connsiteY40" fmla="*/ 542491 h 550963"/>
                  <a:gd name="connsiteX41" fmla="*/ 259922 w 562723"/>
                  <a:gd name="connsiteY41" fmla="*/ 500913 h 550963"/>
                  <a:gd name="connsiteX42" fmla="*/ 275941 w 562723"/>
                  <a:gd name="connsiteY42" fmla="*/ 484954 h 550963"/>
                  <a:gd name="connsiteX43" fmla="*/ 276296 w 562723"/>
                  <a:gd name="connsiteY43" fmla="*/ 403498 h 550963"/>
                  <a:gd name="connsiteX44" fmla="*/ 275941 w 562723"/>
                  <a:gd name="connsiteY44" fmla="*/ 403143 h 550963"/>
                  <a:gd name="connsiteX45" fmla="*/ 232284 w 562723"/>
                  <a:gd name="connsiteY45" fmla="*/ 386237 h 550963"/>
                  <a:gd name="connsiteX46" fmla="*/ 215286 w 562723"/>
                  <a:gd name="connsiteY46" fmla="*/ 342824 h 550963"/>
                  <a:gd name="connsiteX47" fmla="*/ 171629 w 562723"/>
                  <a:gd name="connsiteY47" fmla="*/ 325948 h 550963"/>
                  <a:gd name="connsiteX48" fmla="*/ 154631 w 562723"/>
                  <a:gd name="connsiteY48" fmla="*/ 282566 h 550963"/>
                  <a:gd name="connsiteX49" fmla="*/ 98256 w 562723"/>
                  <a:gd name="connsiteY49" fmla="*/ 267586 h 550963"/>
                  <a:gd name="connsiteX50" fmla="*/ 81717 w 562723"/>
                  <a:gd name="connsiteY50" fmla="*/ 234446 h 550963"/>
                  <a:gd name="connsiteX51" fmla="*/ 4858 w 562723"/>
                  <a:gd name="connsiteY51" fmla="*/ 229615 h 550963"/>
                  <a:gd name="connsiteX52" fmla="*/ 55241 w 562723"/>
                  <a:gd name="connsiteY52" fmla="*/ 54926 h 5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2723" h="550963">
                    <a:moveTo>
                      <a:pt x="55241" y="54895"/>
                    </a:moveTo>
                    <a:cubicBezTo>
                      <a:pt x="96370" y="14034"/>
                      <a:pt x="153986" y="-5679"/>
                      <a:pt x="211526" y="1425"/>
                    </a:cubicBezTo>
                    <a:lnTo>
                      <a:pt x="135799" y="58839"/>
                    </a:lnTo>
                    <a:cubicBezTo>
                      <a:pt x="102782" y="83818"/>
                      <a:pt x="96266" y="130833"/>
                      <a:pt x="121245" y="163849"/>
                    </a:cubicBezTo>
                    <a:cubicBezTo>
                      <a:pt x="121347" y="163984"/>
                      <a:pt x="121449" y="164118"/>
                      <a:pt x="121552" y="164252"/>
                    </a:cubicBezTo>
                    <a:cubicBezTo>
                      <a:pt x="146846" y="197222"/>
                      <a:pt x="194007" y="203598"/>
                      <a:pt x="227148" y="178529"/>
                    </a:cubicBezTo>
                    <a:lnTo>
                      <a:pt x="278632" y="139550"/>
                    </a:lnTo>
                    <a:lnTo>
                      <a:pt x="406576" y="139550"/>
                    </a:lnTo>
                    <a:lnTo>
                      <a:pt x="513793" y="245329"/>
                    </a:lnTo>
                    <a:cubicBezTo>
                      <a:pt x="514138" y="245754"/>
                      <a:pt x="514505" y="246164"/>
                      <a:pt x="514894" y="246552"/>
                    </a:cubicBezTo>
                    <a:lnTo>
                      <a:pt x="550052" y="281710"/>
                    </a:lnTo>
                    <a:cubicBezTo>
                      <a:pt x="567114" y="299008"/>
                      <a:pt x="566921" y="326862"/>
                      <a:pt x="549621" y="343925"/>
                    </a:cubicBezTo>
                    <a:cubicBezTo>
                      <a:pt x="533610" y="359715"/>
                      <a:pt x="508266" y="360889"/>
                      <a:pt x="490864" y="346646"/>
                    </a:cubicBezTo>
                    <a:lnTo>
                      <a:pt x="487929" y="343711"/>
                    </a:lnTo>
                    <a:cubicBezTo>
                      <a:pt x="487360" y="343133"/>
                      <a:pt x="486746" y="342601"/>
                      <a:pt x="486095" y="342121"/>
                    </a:cubicBezTo>
                    <a:lnTo>
                      <a:pt x="452679" y="308736"/>
                    </a:lnTo>
                    <a:cubicBezTo>
                      <a:pt x="446815" y="302665"/>
                      <a:pt x="437136" y="302496"/>
                      <a:pt x="431065" y="308360"/>
                    </a:cubicBezTo>
                    <a:cubicBezTo>
                      <a:pt x="424993" y="314227"/>
                      <a:pt x="424825" y="323903"/>
                      <a:pt x="430689" y="329975"/>
                    </a:cubicBezTo>
                    <a:cubicBezTo>
                      <a:pt x="430811" y="330103"/>
                      <a:pt x="430936" y="330228"/>
                      <a:pt x="431065" y="330351"/>
                    </a:cubicBezTo>
                    <a:lnTo>
                      <a:pt x="466223" y="365509"/>
                    </a:lnTo>
                    <a:cubicBezTo>
                      <a:pt x="467507" y="366762"/>
                      <a:pt x="468791" y="367985"/>
                      <a:pt x="470136" y="369147"/>
                    </a:cubicBezTo>
                    <a:lnTo>
                      <a:pt x="471481" y="370492"/>
                    </a:lnTo>
                    <a:cubicBezTo>
                      <a:pt x="483092" y="383213"/>
                      <a:pt x="482190" y="402935"/>
                      <a:pt x="469472" y="414546"/>
                    </a:cubicBezTo>
                    <a:cubicBezTo>
                      <a:pt x="457565" y="425415"/>
                      <a:pt x="439334" y="425415"/>
                      <a:pt x="427427" y="414546"/>
                    </a:cubicBezTo>
                    <a:lnTo>
                      <a:pt x="422229" y="409380"/>
                    </a:lnTo>
                    <a:cubicBezTo>
                      <a:pt x="416252" y="403418"/>
                      <a:pt x="406573" y="403430"/>
                      <a:pt x="400612" y="409407"/>
                    </a:cubicBezTo>
                    <a:cubicBezTo>
                      <a:pt x="397686" y="412342"/>
                      <a:pt x="396078" y="416335"/>
                      <a:pt x="396151" y="420477"/>
                    </a:cubicBezTo>
                    <a:cubicBezTo>
                      <a:pt x="396056" y="424657"/>
                      <a:pt x="397683" y="428689"/>
                      <a:pt x="400645" y="431636"/>
                    </a:cubicBezTo>
                    <a:lnTo>
                      <a:pt x="407463" y="438454"/>
                    </a:lnTo>
                    <a:cubicBezTo>
                      <a:pt x="419056" y="449368"/>
                      <a:pt x="419603" y="467614"/>
                      <a:pt x="408689" y="479207"/>
                    </a:cubicBezTo>
                    <a:cubicBezTo>
                      <a:pt x="397775" y="490799"/>
                      <a:pt x="379529" y="491347"/>
                      <a:pt x="367936" y="480432"/>
                    </a:cubicBezTo>
                    <a:cubicBezTo>
                      <a:pt x="367514" y="480035"/>
                      <a:pt x="367108" y="479628"/>
                      <a:pt x="366710" y="479207"/>
                    </a:cubicBezTo>
                    <a:lnTo>
                      <a:pt x="366649" y="479207"/>
                    </a:lnTo>
                    <a:lnTo>
                      <a:pt x="366313" y="478809"/>
                    </a:lnTo>
                    <a:lnTo>
                      <a:pt x="359893" y="472389"/>
                    </a:lnTo>
                    <a:cubicBezTo>
                      <a:pt x="354029" y="466317"/>
                      <a:pt x="344350" y="466149"/>
                      <a:pt x="338278" y="472013"/>
                    </a:cubicBezTo>
                    <a:cubicBezTo>
                      <a:pt x="332207" y="477877"/>
                      <a:pt x="332038" y="487556"/>
                      <a:pt x="337902" y="493627"/>
                    </a:cubicBezTo>
                    <a:cubicBezTo>
                      <a:pt x="338024" y="493756"/>
                      <a:pt x="338150" y="493881"/>
                      <a:pt x="338278" y="494003"/>
                    </a:cubicBezTo>
                    <a:lnTo>
                      <a:pt x="344943" y="500699"/>
                    </a:lnTo>
                    <a:cubicBezTo>
                      <a:pt x="356484" y="512096"/>
                      <a:pt x="356600" y="530690"/>
                      <a:pt x="345203" y="542231"/>
                    </a:cubicBezTo>
                    <a:cubicBezTo>
                      <a:pt x="333805" y="553772"/>
                      <a:pt x="315211" y="553888"/>
                      <a:pt x="303670" y="542491"/>
                    </a:cubicBezTo>
                    <a:lnTo>
                      <a:pt x="259922" y="500913"/>
                    </a:lnTo>
                    <a:lnTo>
                      <a:pt x="275941" y="484954"/>
                    </a:lnTo>
                    <a:cubicBezTo>
                      <a:pt x="298534" y="462560"/>
                      <a:pt x="298693" y="426090"/>
                      <a:pt x="276296" y="403498"/>
                    </a:cubicBezTo>
                    <a:cubicBezTo>
                      <a:pt x="276180" y="403378"/>
                      <a:pt x="276061" y="403262"/>
                      <a:pt x="275941" y="403143"/>
                    </a:cubicBezTo>
                    <a:cubicBezTo>
                      <a:pt x="264391" y="391651"/>
                      <a:pt x="248561" y="385521"/>
                      <a:pt x="232284" y="386237"/>
                    </a:cubicBezTo>
                    <a:cubicBezTo>
                      <a:pt x="233006" y="370015"/>
                      <a:pt x="226830" y="354243"/>
                      <a:pt x="215286" y="342824"/>
                    </a:cubicBezTo>
                    <a:cubicBezTo>
                      <a:pt x="203733" y="331344"/>
                      <a:pt x="187901" y="325224"/>
                      <a:pt x="171629" y="325948"/>
                    </a:cubicBezTo>
                    <a:cubicBezTo>
                      <a:pt x="172338" y="309736"/>
                      <a:pt x="166164" y="293982"/>
                      <a:pt x="154631" y="282566"/>
                    </a:cubicBezTo>
                    <a:cubicBezTo>
                      <a:pt x="139852" y="267883"/>
                      <a:pt x="118375" y="262178"/>
                      <a:pt x="98256" y="267586"/>
                    </a:cubicBezTo>
                    <a:cubicBezTo>
                      <a:pt x="96551" y="255018"/>
                      <a:pt x="90736" y="243364"/>
                      <a:pt x="81717" y="234446"/>
                    </a:cubicBezTo>
                    <a:cubicBezTo>
                      <a:pt x="60916" y="213828"/>
                      <a:pt x="28076" y="211765"/>
                      <a:pt x="4858" y="229615"/>
                    </a:cubicBezTo>
                    <a:cubicBezTo>
                      <a:pt x="-9816" y="166587"/>
                      <a:pt x="9257" y="100459"/>
                      <a:pt x="55241" y="54926"/>
                    </a:cubicBezTo>
                    <a:close/>
                  </a:path>
                </a:pathLst>
              </a:custGeom>
              <a:solidFill>
                <a:schemeClr val="tx1"/>
              </a:solidFill>
              <a:ln w="30559" cap="flat">
                <a:noFill/>
                <a:prstDash val="solid"/>
                <a:miter/>
              </a:ln>
            </p:spPr>
            <p:txBody>
              <a:bodyPr rtlCol="0" anchor="ctr"/>
              <a:lstStyle/>
              <a:p>
                <a:pPr defTabSz="685775">
                  <a:buClrTx/>
                  <a:defRPr/>
                </a:pPr>
                <a:endParaRPr lang="en-US" sz="1324" kern="1200">
                  <a:solidFill>
                    <a:srgbClr val="FFFFFF"/>
                  </a:solidFill>
                  <a:latin typeface="Segoe UI"/>
                  <a:ea typeface="+mn-ea"/>
                  <a:cs typeface="+mn-cs"/>
                </a:endParaRPr>
              </a:p>
            </p:txBody>
          </p:sp>
        </p:grpSp>
      </p:grpSp>
      <p:grpSp>
        <p:nvGrpSpPr>
          <p:cNvPr id="13" name="Group 12">
            <a:extLst>
              <a:ext uri="{FF2B5EF4-FFF2-40B4-BE49-F238E27FC236}">
                <a16:creationId xmlns:a16="http://schemas.microsoft.com/office/drawing/2014/main" id="{B397136A-DE60-F500-E08D-D4364350AA25}"/>
              </a:ext>
              <a:ext uri="{C183D7F6-B498-43B3-948B-1728B52AA6E4}">
                <adec:decorative xmlns:adec="http://schemas.microsoft.com/office/drawing/2017/decorative" val="1"/>
              </a:ext>
            </a:extLst>
          </p:cNvPr>
          <p:cNvGrpSpPr/>
          <p:nvPr/>
        </p:nvGrpSpPr>
        <p:grpSpPr>
          <a:xfrm>
            <a:off x="3413686" y="2099981"/>
            <a:ext cx="114506" cy="114506"/>
            <a:chOff x="3834405" y="3012014"/>
            <a:chExt cx="360000" cy="360000"/>
          </a:xfrm>
        </p:grpSpPr>
        <p:sp>
          <p:nvSpPr>
            <p:cNvPr id="14" name="TextBox 13">
              <a:extLst>
                <a:ext uri="{FF2B5EF4-FFF2-40B4-BE49-F238E27FC236}">
                  <a16:creationId xmlns:a16="http://schemas.microsoft.com/office/drawing/2014/main" id="{317A1F11-17E3-2E05-236A-3E24E3B9A04D}"/>
                </a:ext>
                <a:ext uri="{C183D7F6-B498-43B3-948B-1728B52AA6E4}">
                  <adec:decorative xmlns:adec="http://schemas.microsoft.com/office/drawing/2017/decorative" val="1"/>
                </a:ext>
              </a:extLst>
            </p:cNvPr>
            <p:cNvSpPr txBox="1"/>
            <p:nvPr/>
          </p:nvSpPr>
          <p:spPr>
            <a:xfrm>
              <a:off x="3834405" y="3012014"/>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endParaRPr lang="en-US" sz="825" kern="1200">
                <a:latin typeface="Segoe UI Semibold"/>
                <a:ea typeface="+mn-ea"/>
              </a:endParaRPr>
            </a:p>
          </p:txBody>
        </p:sp>
        <p:sp>
          <p:nvSpPr>
            <p:cNvPr id="15" name="Graphic 60">
              <a:extLst>
                <a:ext uri="{FF2B5EF4-FFF2-40B4-BE49-F238E27FC236}">
                  <a16:creationId xmlns:a16="http://schemas.microsoft.com/office/drawing/2014/main" id="{DF5AF096-2037-5601-B3FF-8E764EAC3E94}"/>
                </a:ext>
                <a:ext uri="{C183D7F6-B498-43B3-948B-1728B52AA6E4}">
                  <adec:decorative xmlns:adec="http://schemas.microsoft.com/office/drawing/2017/decorative" val="1"/>
                </a:ext>
              </a:extLst>
            </p:cNvPr>
            <p:cNvSpPr>
              <a:spLocks noChangeAspect="1"/>
            </p:cNvSpPr>
            <p:nvPr/>
          </p:nvSpPr>
          <p:spPr>
            <a:xfrm>
              <a:off x="3916993" y="3094602"/>
              <a:ext cx="194825" cy="194825"/>
            </a:xfrm>
            <a:custGeom>
              <a:avLst/>
              <a:gdLst>
                <a:gd name="connsiteX0" fmla="*/ 412724 w 611443"/>
                <a:gd name="connsiteY0" fmla="*/ 0 h 611443"/>
                <a:gd name="connsiteX1" fmla="*/ 298079 w 611443"/>
                <a:gd name="connsiteY1" fmla="*/ 0 h 611443"/>
                <a:gd name="connsiteX2" fmla="*/ 275150 w 611443"/>
                <a:gd name="connsiteY2" fmla="*/ 22929 h 611443"/>
                <a:gd name="connsiteX3" fmla="*/ 275150 w 611443"/>
                <a:gd name="connsiteY3" fmla="*/ 124429 h 611443"/>
                <a:gd name="connsiteX4" fmla="*/ 91717 w 611443"/>
                <a:gd name="connsiteY4" fmla="*/ 336294 h 611443"/>
                <a:gd name="connsiteX5" fmla="*/ 68787 w 611443"/>
                <a:gd name="connsiteY5" fmla="*/ 336294 h 611443"/>
                <a:gd name="connsiteX6" fmla="*/ 0 w 611443"/>
                <a:gd name="connsiteY6" fmla="*/ 405081 h 611443"/>
                <a:gd name="connsiteX7" fmla="*/ 0 w 611443"/>
                <a:gd name="connsiteY7" fmla="*/ 588514 h 611443"/>
                <a:gd name="connsiteX8" fmla="*/ 22929 w 611443"/>
                <a:gd name="connsiteY8" fmla="*/ 611443 h 611443"/>
                <a:gd name="connsiteX9" fmla="*/ 244577 w 611443"/>
                <a:gd name="connsiteY9" fmla="*/ 611443 h 611443"/>
                <a:gd name="connsiteX10" fmla="*/ 252220 w 611443"/>
                <a:gd name="connsiteY10" fmla="*/ 603800 h 611443"/>
                <a:gd name="connsiteX11" fmla="*/ 252220 w 611443"/>
                <a:gd name="connsiteY11" fmla="*/ 512084 h 611443"/>
                <a:gd name="connsiteX12" fmla="*/ 267506 w 611443"/>
                <a:gd name="connsiteY12" fmla="*/ 496798 h 611443"/>
                <a:gd name="connsiteX13" fmla="*/ 343937 w 611443"/>
                <a:gd name="connsiteY13" fmla="*/ 496798 h 611443"/>
                <a:gd name="connsiteX14" fmla="*/ 359223 w 611443"/>
                <a:gd name="connsiteY14" fmla="*/ 512084 h 611443"/>
                <a:gd name="connsiteX15" fmla="*/ 359223 w 611443"/>
                <a:gd name="connsiteY15" fmla="*/ 603800 h 611443"/>
                <a:gd name="connsiteX16" fmla="*/ 366866 w 611443"/>
                <a:gd name="connsiteY16" fmla="*/ 611443 h 611443"/>
                <a:gd name="connsiteX17" fmla="*/ 588514 w 611443"/>
                <a:gd name="connsiteY17" fmla="*/ 611443 h 611443"/>
                <a:gd name="connsiteX18" fmla="*/ 611443 w 611443"/>
                <a:gd name="connsiteY18" fmla="*/ 588514 h 611443"/>
                <a:gd name="connsiteX19" fmla="*/ 611443 w 611443"/>
                <a:gd name="connsiteY19" fmla="*/ 405081 h 611443"/>
                <a:gd name="connsiteX20" fmla="*/ 542656 w 611443"/>
                <a:gd name="connsiteY20" fmla="*/ 336294 h 611443"/>
                <a:gd name="connsiteX21" fmla="*/ 519727 w 611443"/>
                <a:gd name="connsiteY21" fmla="*/ 336294 h 611443"/>
                <a:gd name="connsiteX22" fmla="*/ 321008 w 611443"/>
                <a:gd name="connsiteY22" fmla="*/ 122839 h 611443"/>
                <a:gd name="connsiteX23" fmla="*/ 321008 w 611443"/>
                <a:gd name="connsiteY23" fmla="*/ 91717 h 611443"/>
                <a:gd name="connsiteX24" fmla="*/ 412724 w 611443"/>
                <a:gd name="connsiteY24" fmla="*/ 91717 h 611443"/>
                <a:gd name="connsiteX25" fmla="*/ 428010 w 611443"/>
                <a:gd name="connsiteY25" fmla="*/ 76430 h 611443"/>
                <a:gd name="connsiteX26" fmla="*/ 428010 w 611443"/>
                <a:gd name="connsiteY26" fmla="*/ 15286 h 611443"/>
                <a:gd name="connsiteX27" fmla="*/ 412724 w 611443"/>
                <a:gd name="connsiteY27" fmla="*/ 0 h 611443"/>
                <a:gd name="connsiteX28" fmla="*/ 412724 w 611443"/>
                <a:gd name="connsiteY28" fmla="*/ 298079 h 611443"/>
                <a:gd name="connsiteX29" fmla="*/ 412724 w 611443"/>
                <a:gd name="connsiteY29" fmla="*/ 359223 h 611443"/>
                <a:gd name="connsiteX30" fmla="*/ 389795 w 611443"/>
                <a:gd name="connsiteY30" fmla="*/ 382152 h 611443"/>
                <a:gd name="connsiteX31" fmla="*/ 366866 w 611443"/>
                <a:gd name="connsiteY31" fmla="*/ 359223 h 611443"/>
                <a:gd name="connsiteX32" fmla="*/ 366866 w 611443"/>
                <a:gd name="connsiteY32" fmla="*/ 298079 h 611443"/>
                <a:gd name="connsiteX33" fmla="*/ 389795 w 611443"/>
                <a:gd name="connsiteY33" fmla="*/ 275150 h 611443"/>
                <a:gd name="connsiteX34" fmla="*/ 412724 w 611443"/>
                <a:gd name="connsiteY34" fmla="*/ 298079 h 611443"/>
                <a:gd name="connsiteX35" fmla="*/ 298079 w 611443"/>
                <a:gd name="connsiteY35" fmla="*/ 275150 h 611443"/>
                <a:gd name="connsiteX36" fmla="*/ 321008 w 611443"/>
                <a:gd name="connsiteY36" fmla="*/ 298079 h 611443"/>
                <a:gd name="connsiteX37" fmla="*/ 321008 w 611443"/>
                <a:gd name="connsiteY37" fmla="*/ 359223 h 611443"/>
                <a:gd name="connsiteX38" fmla="*/ 298079 w 611443"/>
                <a:gd name="connsiteY38" fmla="*/ 382152 h 611443"/>
                <a:gd name="connsiteX39" fmla="*/ 275150 w 611443"/>
                <a:gd name="connsiteY39" fmla="*/ 359223 h 611443"/>
                <a:gd name="connsiteX40" fmla="*/ 275150 w 611443"/>
                <a:gd name="connsiteY40" fmla="*/ 298079 h 611443"/>
                <a:gd name="connsiteX41" fmla="*/ 298079 w 611443"/>
                <a:gd name="connsiteY41" fmla="*/ 275150 h 611443"/>
                <a:gd name="connsiteX42" fmla="*/ 229291 w 611443"/>
                <a:gd name="connsiteY42" fmla="*/ 298079 h 611443"/>
                <a:gd name="connsiteX43" fmla="*/ 229291 w 611443"/>
                <a:gd name="connsiteY43" fmla="*/ 359223 h 611443"/>
                <a:gd name="connsiteX44" fmla="*/ 206362 w 611443"/>
                <a:gd name="connsiteY44" fmla="*/ 382152 h 611443"/>
                <a:gd name="connsiteX45" fmla="*/ 183433 w 611443"/>
                <a:gd name="connsiteY45" fmla="*/ 359223 h 611443"/>
                <a:gd name="connsiteX46" fmla="*/ 183433 w 611443"/>
                <a:gd name="connsiteY46" fmla="*/ 298079 h 611443"/>
                <a:gd name="connsiteX47" fmla="*/ 206362 w 611443"/>
                <a:gd name="connsiteY47" fmla="*/ 275150 h 611443"/>
                <a:gd name="connsiteX48" fmla="*/ 229291 w 611443"/>
                <a:gd name="connsiteY48" fmla="*/ 298079 h 611443"/>
                <a:gd name="connsiteX49" fmla="*/ 114646 w 611443"/>
                <a:gd name="connsiteY49" fmla="*/ 412724 h 611443"/>
                <a:gd name="connsiteX50" fmla="*/ 137575 w 611443"/>
                <a:gd name="connsiteY50" fmla="*/ 435653 h 611443"/>
                <a:gd name="connsiteX51" fmla="*/ 137575 w 611443"/>
                <a:gd name="connsiteY51" fmla="*/ 512084 h 611443"/>
                <a:gd name="connsiteX52" fmla="*/ 114646 w 611443"/>
                <a:gd name="connsiteY52" fmla="*/ 535013 h 611443"/>
                <a:gd name="connsiteX53" fmla="*/ 91717 w 611443"/>
                <a:gd name="connsiteY53" fmla="*/ 512084 h 611443"/>
                <a:gd name="connsiteX54" fmla="*/ 91717 w 611443"/>
                <a:gd name="connsiteY54" fmla="*/ 435653 h 611443"/>
                <a:gd name="connsiteX55" fmla="*/ 114646 w 611443"/>
                <a:gd name="connsiteY55" fmla="*/ 412724 h 611443"/>
                <a:gd name="connsiteX56" fmla="*/ 519727 w 611443"/>
                <a:gd name="connsiteY56" fmla="*/ 435653 h 611443"/>
                <a:gd name="connsiteX57" fmla="*/ 519727 w 611443"/>
                <a:gd name="connsiteY57" fmla="*/ 512084 h 611443"/>
                <a:gd name="connsiteX58" fmla="*/ 496798 w 611443"/>
                <a:gd name="connsiteY58" fmla="*/ 535013 h 611443"/>
                <a:gd name="connsiteX59" fmla="*/ 473869 w 611443"/>
                <a:gd name="connsiteY59" fmla="*/ 512084 h 611443"/>
                <a:gd name="connsiteX60" fmla="*/ 473869 w 611443"/>
                <a:gd name="connsiteY60" fmla="*/ 435653 h 611443"/>
                <a:gd name="connsiteX61" fmla="*/ 496798 w 611443"/>
                <a:gd name="connsiteY61" fmla="*/ 412724 h 611443"/>
                <a:gd name="connsiteX62" fmla="*/ 519727 w 611443"/>
                <a:gd name="connsiteY62" fmla="*/ 435653 h 61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11443" h="611443">
                  <a:moveTo>
                    <a:pt x="412724" y="0"/>
                  </a:moveTo>
                  <a:lnTo>
                    <a:pt x="298079" y="0"/>
                  </a:lnTo>
                  <a:cubicBezTo>
                    <a:pt x="285416" y="0"/>
                    <a:pt x="275150" y="10266"/>
                    <a:pt x="275150" y="22929"/>
                  </a:cubicBezTo>
                  <a:lnTo>
                    <a:pt x="275150" y="124429"/>
                  </a:lnTo>
                  <a:cubicBezTo>
                    <a:pt x="169852" y="139654"/>
                    <a:pt x="91716" y="229901"/>
                    <a:pt x="91717" y="336294"/>
                  </a:cubicBezTo>
                  <a:lnTo>
                    <a:pt x="68787" y="336294"/>
                  </a:lnTo>
                  <a:cubicBezTo>
                    <a:pt x="30797" y="336294"/>
                    <a:pt x="0" y="367092"/>
                    <a:pt x="0" y="405081"/>
                  </a:cubicBezTo>
                  <a:lnTo>
                    <a:pt x="0" y="588514"/>
                  </a:lnTo>
                  <a:cubicBezTo>
                    <a:pt x="0" y="601171"/>
                    <a:pt x="10272" y="611443"/>
                    <a:pt x="22929" y="611443"/>
                  </a:cubicBezTo>
                  <a:lnTo>
                    <a:pt x="244577" y="611443"/>
                  </a:lnTo>
                  <a:cubicBezTo>
                    <a:pt x="248799" y="611443"/>
                    <a:pt x="252220" y="608022"/>
                    <a:pt x="252220" y="603800"/>
                  </a:cubicBezTo>
                  <a:lnTo>
                    <a:pt x="252220" y="512084"/>
                  </a:lnTo>
                  <a:cubicBezTo>
                    <a:pt x="252220" y="503643"/>
                    <a:pt x="259065" y="496798"/>
                    <a:pt x="267506" y="496798"/>
                  </a:cubicBezTo>
                  <a:lnTo>
                    <a:pt x="343937" y="496798"/>
                  </a:lnTo>
                  <a:cubicBezTo>
                    <a:pt x="352378" y="496798"/>
                    <a:pt x="359223" y="503643"/>
                    <a:pt x="359223" y="512084"/>
                  </a:cubicBezTo>
                  <a:lnTo>
                    <a:pt x="359223" y="603800"/>
                  </a:lnTo>
                  <a:cubicBezTo>
                    <a:pt x="359223" y="608019"/>
                    <a:pt x="362647" y="611443"/>
                    <a:pt x="366866" y="611443"/>
                  </a:cubicBezTo>
                  <a:lnTo>
                    <a:pt x="588514" y="611443"/>
                  </a:lnTo>
                  <a:cubicBezTo>
                    <a:pt x="601177" y="611443"/>
                    <a:pt x="611443" y="601177"/>
                    <a:pt x="611443" y="588514"/>
                  </a:cubicBezTo>
                  <a:lnTo>
                    <a:pt x="611443" y="405081"/>
                  </a:lnTo>
                  <a:cubicBezTo>
                    <a:pt x="611443" y="367092"/>
                    <a:pt x="580645" y="336294"/>
                    <a:pt x="542656" y="336294"/>
                  </a:cubicBezTo>
                  <a:lnTo>
                    <a:pt x="519727" y="336294"/>
                  </a:lnTo>
                  <a:cubicBezTo>
                    <a:pt x="519724" y="224035"/>
                    <a:pt x="432981" y="130857"/>
                    <a:pt x="321008" y="122839"/>
                  </a:cubicBezTo>
                  <a:lnTo>
                    <a:pt x="321008" y="91717"/>
                  </a:lnTo>
                  <a:lnTo>
                    <a:pt x="412724" y="91717"/>
                  </a:lnTo>
                  <a:cubicBezTo>
                    <a:pt x="421165" y="91717"/>
                    <a:pt x="428010" y="84873"/>
                    <a:pt x="428010" y="76430"/>
                  </a:cubicBezTo>
                  <a:lnTo>
                    <a:pt x="428010" y="15286"/>
                  </a:lnTo>
                  <a:cubicBezTo>
                    <a:pt x="428010" y="6844"/>
                    <a:pt x="421165" y="0"/>
                    <a:pt x="412724" y="0"/>
                  </a:cubicBezTo>
                  <a:close/>
                  <a:moveTo>
                    <a:pt x="412724" y="298079"/>
                  </a:moveTo>
                  <a:lnTo>
                    <a:pt x="412724" y="359223"/>
                  </a:lnTo>
                  <a:cubicBezTo>
                    <a:pt x="412724" y="371886"/>
                    <a:pt x="402458" y="382152"/>
                    <a:pt x="389795" y="382152"/>
                  </a:cubicBezTo>
                  <a:cubicBezTo>
                    <a:pt x="377132" y="382152"/>
                    <a:pt x="366866" y="371886"/>
                    <a:pt x="366866" y="359223"/>
                  </a:cubicBezTo>
                  <a:lnTo>
                    <a:pt x="366866" y="298079"/>
                  </a:lnTo>
                  <a:cubicBezTo>
                    <a:pt x="366866" y="285416"/>
                    <a:pt x="377132" y="275150"/>
                    <a:pt x="389795" y="275150"/>
                  </a:cubicBezTo>
                  <a:cubicBezTo>
                    <a:pt x="402458" y="275150"/>
                    <a:pt x="412724" y="285416"/>
                    <a:pt x="412724" y="298079"/>
                  </a:cubicBezTo>
                  <a:close/>
                  <a:moveTo>
                    <a:pt x="298079" y="275150"/>
                  </a:moveTo>
                  <a:cubicBezTo>
                    <a:pt x="310742" y="275150"/>
                    <a:pt x="321008" y="285416"/>
                    <a:pt x="321008" y="298079"/>
                  </a:cubicBezTo>
                  <a:lnTo>
                    <a:pt x="321008" y="359223"/>
                  </a:lnTo>
                  <a:cubicBezTo>
                    <a:pt x="321008" y="371886"/>
                    <a:pt x="310742" y="382152"/>
                    <a:pt x="298079" y="382152"/>
                  </a:cubicBezTo>
                  <a:cubicBezTo>
                    <a:pt x="285416" y="382152"/>
                    <a:pt x="275150" y="371886"/>
                    <a:pt x="275150" y="359223"/>
                  </a:cubicBezTo>
                  <a:lnTo>
                    <a:pt x="275150" y="298079"/>
                  </a:lnTo>
                  <a:cubicBezTo>
                    <a:pt x="275150" y="285416"/>
                    <a:pt x="285416" y="275150"/>
                    <a:pt x="298079" y="275150"/>
                  </a:cubicBezTo>
                  <a:close/>
                  <a:moveTo>
                    <a:pt x="229291" y="298079"/>
                  </a:moveTo>
                  <a:lnTo>
                    <a:pt x="229291" y="359223"/>
                  </a:lnTo>
                  <a:cubicBezTo>
                    <a:pt x="229291" y="371886"/>
                    <a:pt x="219025" y="382152"/>
                    <a:pt x="206362" y="382152"/>
                  </a:cubicBezTo>
                  <a:cubicBezTo>
                    <a:pt x="193699" y="382152"/>
                    <a:pt x="183433" y="371886"/>
                    <a:pt x="183433" y="359223"/>
                  </a:cubicBezTo>
                  <a:lnTo>
                    <a:pt x="183433" y="298079"/>
                  </a:lnTo>
                  <a:cubicBezTo>
                    <a:pt x="183433" y="285416"/>
                    <a:pt x="193699" y="275150"/>
                    <a:pt x="206362" y="275150"/>
                  </a:cubicBezTo>
                  <a:cubicBezTo>
                    <a:pt x="219025" y="275150"/>
                    <a:pt x="229291" y="285416"/>
                    <a:pt x="229291" y="298079"/>
                  </a:cubicBezTo>
                  <a:close/>
                  <a:moveTo>
                    <a:pt x="114646" y="412724"/>
                  </a:moveTo>
                  <a:cubicBezTo>
                    <a:pt x="127309" y="412724"/>
                    <a:pt x="137575" y="422990"/>
                    <a:pt x="137575" y="435653"/>
                  </a:cubicBezTo>
                  <a:lnTo>
                    <a:pt x="137575" y="512084"/>
                  </a:lnTo>
                  <a:cubicBezTo>
                    <a:pt x="137575" y="524747"/>
                    <a:pt x="127309" y="535013"/>
                    <a:pt x="114646" y="535013"/>
                  </a:cubicBezTo>
                  <a:cubicBezTo>
                    <a:pt x="101982" y="535013"/>
                    <a:pt x="91717" y="524747"/>
                    <a:pt x="91717" y="512084"/>
                  </a:cubicBezTo>
                  <a:lnTo>
                    <a:pt x="91717" y="435653"/>
                  </a:lnTo>
                  <a:cubicBezTo>
                    <a:pt x="91717" y="422990"/>
                    <a:pt x="101982" y="412724"/>
                    <a:pt x="114646" y="412724"/>
                  </a:cubicBezTo>
                  <a:close/>
                  <a:moveTo>
                    <a:pt x="519727" y="435653"/>
                  </a:moveTo>
                  <a:lnTo>
                    <a:pt x="519727" y="512084"/>
                  </a:lnTo>
                  <a:cubicBezTo>
                    <a:pt x="519727" y="524747"/>
                    <a:pt x="509461" y="535013"/>
                    <a:pt x="496798" y="535013"/>
                  </a:cubicBezTo>
                  <a:cubicBezTo>
                    <a:pt x="484135" y="535013"/>
                    <a:pt x="473869" y="524747"/>
                    <a:pt x="473869" y="512084"/>
                  </a:cubicBezTo>
                  <a:lnTo>
                    <a:pt x="473869" y="435653"/>
                  </a:lnTo>
                  <a:cubicBezTo>
                    <a:pt x="473869" y="422990"/>
                    <a:pt x="484135" y="412724"/>
                    <a:pt x="496798" y="412724"/>
                  </a:cubicBezTo>
                  <a:cubicBezTo>
                    <a:pt x="509461" y="412724"/>
                    <a:pt x="519727" y="422990"/>
                    <a:pt x="519727" y="435653"/>
                  </a:cubicBezTo>
                  <a:close/>
                </a:path>
              </a:pathLst>
            </a:custGeom>
            <a:solidFill>
              <a:schemeClr val="tx1"/>
            </a:solidFill>
            <a:ln w="30559" cap="flat">
              <a:noFill/>
              <a:prstDash val="solid"/>
              <a:miter/>
            </a:ln>
          </p:spPr>
          <p:txBody>
            <a:bodyPr rtlCol="0" anchor="ctr"/>
            <a:lstStyle/>
            <a:p>
              <a:pPr defTabSz="685775">
                <a:buClrTx/>
                <a:defRPr/>
              </a:pPr>
              <a:endParaRPr lang="en-US" sz="1324" kern="1200">
                <a:solidFill>
                  <a:srgbClr val="FFFFFF"/>
                </a:solidFill>
                <a:latin typeface="Segoe UI"/>
                <a:ea typeface="+mn-ea"/>
                <a:cs typeface="+mn-cs"/>
              </a:endParaRPr>
            </a:p>
          </p:txBody>
        </p:sp>
      </p:grpSp>
      <p:grpSp>
        <p:nvGrpSpPr>
          <p:cNvPr id="17" name="Group 16">
            <a:extLst>
              <a:ext uri="{FF2B5EF4-FFF2-40B4-BE49-F238E27FC236}">
                <a16:creationId xmlns:a16="http://schemas.microsoft.com/office/drawing/2014/main" id="{C154A709-A388-1F61-456C-110A329D4F79}"/>
              </a:ext>
              <a:ext uri="{C183D7F6-B498-43B3-948B-1728B52AA6E4}">
                <adec:decorative xmlns:adec="http://schemas.microsoft.com/office/drawing/2017/decorative" val="1"/>
              </a:ext>
            </a:extLst>
          </p:cNvPr>
          <p:cNvGrpSpPr/>
          <p:nvPr/>
        </p:nvGrpSpPr>
        <p:grpSpPr>
          <a:xfrm>
            <a:off x="3413686" y="3452698"/>
            <a:ext cx="114506" cy="114506"/>
            <a:chOff x="3834405" y="4810956"/>
            <a:chExt cx="360000" cy="360000"/>
          </a:xfrm>
        </p:grpSpPr>
        <p:sp>
          <p:nvSpPr>
            <p:cNvPr id="18" name="TextBox 17">
              <a:extLst>
                <a:ext uri="{FF2B5EF4-FFF2-40B4-BE49-F238E27FC236}">
                  <a16:creationId xmlns:a16="http://schemas.microsoft.com/office/drawing/2014/main" id="{2D6F0CF3-1DE9-F927-3E2A-0B031CF1D6FD}"/>
                </a:ext>
                <a:ext uri="{C183D7F6-B498-43B3-948B-1728B52AA6E4}">
                  <adec:decorative xmlns:adec="http://schemas.microsoft.com/office/drawing/2017/decorative" val="1"/>
                </a:ext>
              </a:extLst>
            </p:cNvPr>
            <p:cNvSpPr txBox="1"/>
            <p:nvPr/>
          </p:nvSpPr>
          <p:spPr>
            <a:xfrm>
              <a:off x="3834405" y="4810956"/>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endParaRPr lang="en-US" sz="825" kern="1200">
                <a:latin typeface="Segoe UI Semibold"/>
                <a:ea typeface="+mn-ea"/>
              </a:endParaRPr>
            </a:p>
          </p:txBody>
        </p:sp>
        <p:sp>
          <p:nvSpPr>
            <p:cNvPr id="23" name="Graphic 58">
              <a:extLst>
                <a:ext uri="{FF2B5EF4-FFF2-40B4-BE49-F238E27FC236}">
                  <a16:creationId xmlns:a16="http://schemas.microsoft.com/office/drawing/2014/main" id="{3550E6C2-7674-7F40-8032-9CE521239B94}"/>
                </a:ext>
                <a:ext uri="{C183D7F6-B498-43B3-948B-1728B52AA6E4}">
                  <adec:decorative xmlns:adec="http://schemas.microsoft.com/office/drawing/2017/decorative" val="1"/>
                </a:ext>
              </a:extLst>
            </p:cNvPr>
            <p:cNvSpPr>
              <a:spLocks noChangeAspect="1"/>
            </p:cNvSpPr>
            <p:nvPr/>
          </p:nvSpPr>
          <p:spPr>
            <a:xfrm>
              <a:off x="3926734" y="4903285"/>
              <a:ext cx="175343" cy="175343"/>
            </a:xfrm>
            <a:custGeom>
              <a:avLst/>
              <a:gdLst>
                <a:gd name="connsiteX0" fmla="*/ 0 w 550299"/>
                <a:gd name="connsiteY0" fmla="*/ 91717 h 550299"/>
                <a:gd name="connsiteX1" fmla="*/ 91717 w 550299"/>
                <a:gd name="connsiteY1" fmla="*/ 0 h 550299"/>
                <a:gd name="connsiteX2" fmla="*/ 458583 w 550299"/>
                <a:gd name="connsiteY2" fmla="*/ 0 h 550299"/>
                <a:gd name="connsiteX3" fmla="*/ 550299 w 550299"/>
                <a:gd name="connsiteY3" fmla="*/ 91717 h 550299"/>
                <a:gd name="connsiteX4" fmla="*/ 550299 w 550299"/>
                <a:gd name="connsiteY4" fmla="*/ 458583 h 550299"/>
                <a:gd name="connsiteX5" fmla="*/ 458583 w 550299"/>
                <a:gd name="connsiteY5" fmla="*/ 550299 h 550299"/>
                <a:gd name="connsiteX6" fmla="*/ 91717 w 550299"/>
                <a:gd name="connsiteY6" fmla="*/ 550299 h 550299"/>
                <a:gd name="connsiteX7" fmla="*/ 0 w 550299"/>
                <a:gd name="connsiteY7" fmla="*/ 458583 h 550299"/>
                <a:gd name="connsiteX8" fmla="*/ 0 w 550299"/>
                <a:gd name="connsiteY8" fmla="*/ 91717 h 550299"/>
                <a:gd name="connsiteX9" fmla="*/ 91717 w 550299"/>
                <a:gd name="connsiteY9" fmla="*/ 61144 h 550299"/>
                <a:gd name="connsiteX10" fmla="*/ 61144 w 550299"/>
                <a:gd name="connsiteY10" fmla="*/ 91717 h 550299"/>
                <a:gd name="connsiteX11" fmla="*/ 61144 w 550299"/>
                <a:gd name="connsiteY11" fmla="*/ 458583 h 550299"/>
                <a:gd name="connsiteX12" fmla="*/ 91717 w 550299"/>
                <a:gd name="connsiteY12" fmla="*/ 489155 h 550299"/>
                <a:gd name="connsiteX13" fmla="*/ 458583 w 550299"/>
                <a:gd name="connsiteY13" fmla="*/ 489155 h 550299"/>
                <a:gd name="connsiteX14" fmla="*/ 489155 w 550299"/>
                <a:gd name="connsiteY14" fmla="*/ 458583 h 550299"/>
                <a:gd name="connsiteX15" fmla="*/ 489155 w 550299"/>
                <a:gd name="connsiteY15" fmla="*/ 91717 h 550299"/>
                <a:gd name="connsiteX16" fmla="*/ 458583 w 550299"/>
                <a:gd name="connsiteY16" fmla="*/ 61144 h 550299"/>
                <a:gd name="connsiteX17" fmla="*/ 91717 w 550299"/>
                <a:gd name="connsiteY17" fmla="*/ 61144 h 55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0299" h="550299">
                  <a:moveTo>
                    <a:pt x="0" y="91717"/>
                  </a:moveTo>
                  <a:cubicBezTo>
                    <a:pt x="0" y="41063"/>
                    <a:pt x="41063" y="0"/>
                    <a:pt x="91717" y="0"/>
                  </a:cubicBezTo>
                  <a:lnTo>
                    <a:pt x="458583" y="0"/>
                  </a:lnTo>
                  <a:cubicBezTo>
                    <a:pt x="509238" y="0"/>
                    <a:pt x="550299" y="41063"/>
                    <a:pt x="550299" y="91717"/>
                  </a:cubicBezTo>
                  <a:lnTo>
                    <a:pt x="550299" y="458583"/>
                  </a:lnTo>
                  <a:cubicBezTo>
                    <a:pt x="550299" y="509238"/>
                    <a:pt x="509238" y="550299"/>
                    <a:pt x="458583" y="550299"/>
                  </a:cubicBezTo>
                  <a:lnTo>
                    <a:pt x="91717" y="550299"/>
                  </a:lnTo>
                  <a:cubicBezTo>
                    <a:pt x="41063" y="550299"/>
                    <a:pt x="0" y="509238"/>
                    <a:pt x="0" y="458583"/>
                  </a:cubicBezTo>
                  <a:lnTo>
                    <a:pt x="0" y="91717"/>
                  </a:lnTo>
                  <a:close/>
                  <a:moveTo>
                    <a:pt x="91717" y="61144"/>
                  </a:moveTo>
                  <a:cubicBezTo>
                    <a:pt x="74832" y="61144"/>
                    <a:pt x="61144" y="74832"/>
                    <a:pt x="61144" y="91717"/>
                  </a:cubicBezTo>
                  <a:lnTo>
                    <a:pt x="61144" y="458583"/>
                  </a:lnTo>
                  <a:cubicBezTo>
                    <a:pt x="61144" y="475468"/>
                    <a:pt x="74832" y="489155"/>
                    <a:pt x="91717" y="489155"/>
                  </a:cubicBezTo>
                  <a:lnTo>
                    <a:pt x="458583" y="489155"/>
                  </a:lnTo>
                  <a:cubicBezTo>
                    <a:pt x="475468" y="489155"/>
                    <a:pt x="489155" y="475468"/>
                    <a:pt x="489155" y="458583"/>
                  </a:cubicBezTo>
                  <a:lnTo>
                    <a:pt x="489155" y="91717"/>
                  </a:lnTo>
                  <a:cubicBezTo>
                    <a:pt x="489155" y="74832"/>
                    <a:pt x="475468" y="61144"/>
                    <a:pt x="458583" y="61144"/>
                  </a:cubicBezTo>
                  <a:lnTo>
                    <a:pt x="91717" y="61144"/>
                  </a:lnTo>
                  <a:close/>
                </a:path>
              </a:pathLst>
            </a:custGeom>
            <a:solidFill>
              <a:schemeClr val="tx1"/>
            </a:solidFill>
            <a:ln w="30559" cap="flat">
              <a:noFill/>
              <a:prstDash val="solid"/>
              <a:miter/>
            </a:ln>
          </p:spPr>
          <p:txBody>
            <a:bodyPr rtlCol="0" anchor="ctr"/>
            <a:lstStyle/>
            <a:p>
              <a:pPr defTabSz="685775">
                <a:buClrTx/>
                <a:defRPr/>
              </a:pPr>
              <a:endParaRPr lang="en-US" sz="1324" kern="1200">
                <a:solidFill>
                  <a:srgbClr val="FFFFFF"/>
                </a:solidFill>
                <a:latin typeface="Segoe UI"/>
                <a:ea typeface="+mn-ea"/>
                <a:cs typeface="+mn-cs"/>
              </a:endParaRPr>
            </a:p>
          </p:txBody>
        </p:sp>
      </p:grpSp>
      <p:grpSp>
        <p:nvGrpSpPr>
          <p:cNvPr id="24" name="Group 23">
            <a:extLst>
              <a:ext uri="{FF2B5EF4-FFF2-40B4-BE49-F238E27FC236}">
                <a16:creationId xmlns:a16="http://schemas.microsoft.com/office/drawing/2014/main" id="{FC094965-D929-C4C7-AC7F-AFA5F0503DD2}"/>
              </a:ext>
              <a:ext uri="{C183D7F6-B498-43B3-948B-1728B52AA6E4}">
                <adec:decorative xmlns:adec="http://schemas.microsoft.com/office/drawing/2017/decorative" val="1"/>
              </a:ext>
            </a:extLst>
          </p:cNvPr>
          <p:cNvGrpSpPr/>
          <p:nvPr/>
        </p:nvGrpSpPr>
        <p:grpSpPr>
          <a:xfrm>
            <a:off x="3413686" y="2779676"/>
            <a:ext cx="114506" cy="114506"/>
            <a:chOff x="3834405" y="3863970"/>
            <a:chExt cx="360000" cy="360000"/>
          </a:xfrm>
        </p:grpSpPr>
        <p:sp>
          <p:nvSpPr>
            <p:cNvPr id="25" name="TextBox 24">
              <a:extLst>
                <a:ext uri="{FF2B5EF4-FFF2-40B4-BE49-F238E27FC236}">
                  <a16:creationId xmlns:a16="http://schemas.microsoft.com/office/drawing/2014/main" id="{BBB8E118-07B4-F18A-7CCA-40E2A34450C0}"/>
                </a:ext>
                <a:ext uri="{C183D7F6-B498-43B3-948B-1728B52AA6E4}">
                  <adec:decorative xmlns:adec="http://schemas.microsoft.com/office/drawing/2017/decorative" val="1"/>
                </a:ext>
              </a:extLst>
            </p:cNvPr>
            <p:cNvSpPr txBox="1"/>
            <p:nvPr/>
          </p:nvSpPr>
          <p:spPr>
            <a:xfrm>
              <a:off x="3834405" y="3863970"/>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endParaRPr lang="en-US" sz="825" kern="1200">
                <a:latin typeface="Segoe UI Semibold"/>
                <a:ea typeface="+mn-ea"/>
              </a:endParaRPr>
            </a:p>
          </p:txBody>
        </p:sp>
        <p:sp>
          <p:nvSpPr>
            <p:cNvPr id="26" name="Graphic 62">
              <a:extLst>
                <a:ext uri="{FF2B5EF4-FFF2-40B4-BE49-F238E27FC236}">
                  <a16:creationId xmlns:a16="http://schemas.microsoft.com/office/drawing/2014/main" id="{D91B4FD8-D7BE-7FD7-B4CD-7973C3568FC8}"/>
                </a:ext>
                <a:ext uri="{C183D7F6-B498-43B3-948B-1728B52AA6E4}">
                  <adec:decorative xmlns:adec="http://schemas.microsoft.com/office/drawing/2017/decorative" val="1"/>
                </a:ext>
              </a:extLst>
            </p:cNvPr>
            <p:cNvSpPr>
              <a:spLocks noChangeAspect="1"/>
            </p:cNvSpPr>
            <p:nvPr/>
          </p:nvSpPr>
          <p:spPr>
            <a:xfrm>
              <a:off x="3917888" y="3948394"/>
              <a:ext cx="193035" cy="191153"/>
            </a:xfrm>
            <a:custGeom>
              <a:avLst/>
              <a:gdLst>
                <a:gd name="connsiteX0" fmla="*/ 456565 w 605827"/>
                <a:gd name="connsiteY0" fmla="*/ 153 h 599917"/>
                <a:gd name="connsiteX1" fmla="*/ 450939 w 605827"/>
                <a:gd name="connsiteY1" fmla="*/ 0 h 599917"/>
                <a:gd name="connsiteX2" fmla="*/ 99360 w 605827"/>
                <a:gd name="connsiteY2" fmla="*/ 0 h 599917"/>
                <a:gd name="connsiteX3" fmla="*/ 93734 w 605827"/>
                <a:gd name="connsiteY3" fmla="*/ 153 h 599917"/>
                <a:gd name="connsiteX4" fmla="*/ 0 w 605827"/>
                <a:gd name="connsiteY4" fmla="*/ 99360 h 599917"/>
                <a:gd name="connsiteX5" fmla="*/ 0 w 605827"/>
                <a:gd name="connsiteY5" fmla="*/ 450939 h 599917"/>
                <a:gd name="connsiteX6" fmla="*/ 153 w 605827"/>
                <a:gd name="connsiteY6" fmla="*/ 456565 h 599917"/>
                <a:gd name="connsiteX7" fmla="*/ 99360 w 605827"/>
                <a:gd name="connsiteY7" fmla="*/ 550299 h 599917"/>
                <a:gd name="connsiteX8" fmla="*/ 275822 w 605827"/>
                <a:gd name="connsiteY8" fmla="*/ 550299 h 599917"/>
                <a:gd name="connsiteX9" fmla="*/ 249897 w 605827"/>
                <a:gd name="connsiteY9" fmla="*/ 489155 h 599917"/>
                <a:gd name="connsiteX10" fmla="*/ 99360 w 605827"/>
                <a:gd name="connsiteY10" fmla="*/ 489155 h 599917"/>
                <a:gd name="connsiteX11" fmla="*/ 95446 w 605827"/>
                <a:gd name="connsiteY11" fmla="*/ 488971 h 599917"/>
                <a:gd name="connsiteX12" fmla="*/ 61144 w 605827"/>
                <a:gd name="connsiteY12" fmla="*/ 450939 h 599917"/>
                <a:gd name="connsiteX13" fmla="*/ 61175 w 605827"/>
                <a:gd name="connsiteY13" fmla="*/ 152861 h 599917"/>
                <a:gd name="connsiteX14" fmla="*/ 489155 w 605827"/>
                <a:gd name="connsiteY14" fmla="*/ 152861 h 599917"/>
                <a:gd name="connsiteX15" fmla="*/ 489155 w 605827"/>
                <a:gd name="connsiteY15" fmla="*/ 249897 h 599917"/>
                <a:gd name="connsiteX16" fmla="*/ 550330 w 605827"/>
                <a:gd name="connsiteY16" fmla="*/ 275822 h 599917"/>
                <a:gd name="connsiteX17" fmla="*/ 550330 w 605827"/>
                <a:gd name="connsiteY17" fmla="*/ 99360 h 599917"/>
                <a:gd name="connsiteX18" fmla="*/ 550177 w 605827"/>
                <a:gd name="connsiteY18" fmla="*/ 93734 h 599917"/>
                <a:gd name="connsiteX19" fmla="*/ 456565 w 605827"/>
                <a:gd name="connsiteY19" fmla="*/ 183 h 599917"/>
                <a:gd name="connsiteX20" fmla="*/ 244394 w 605827"/>
                <a:gd name="connsiteY20" fmla="*/ 218530 h 599917"/>
                <a:gd name="connsiteX21" fmla="*/ 221648 w 605827"/>
                <a:gd name="connsiteY21" fmla="*/ 198719 h 599917"/>
                <a:gd name="connsiteX22" fmla="*/ 114646 w 605827"/>
                <a:gd name="connsiteY22" fmla="*/ 198719 h 599917"/>
                <a:gd name="connsiteX23" fmla="*/ 111527 w 605827"/>
                <a:gd name="connsiteY23" fmla="*/ 198933 h 599917"/>
                <a:gd name="connsiteX24" fmla="*/ 91717 w 605827"/>
                <a:gd name="connsiteY24" fmla="*/ 221648 h 599917"/>
                <a:gd name="connsiteX25" fmla="*/ 91717 w 605827"/>
                <a:gd name="connsiteY25" fmla="*/ 435653 h 599917"/>
                <a:gd name="connsiteX26" fmla="*/ 91931 w 605827"/>
                <a:gd name="connsiteY26" fmla="*/ 438772 h 599917"/>
                <a:gd name="connsiteX27" fmla="*/ 114646 w 605827"/>
                <a:gd name="connsiteY27" fmla="*/ 458583 h 599917"/>
                <a:gd name="connsiteX28" fmla="*/ 221648 w 605827"/>
                <a:gd name="connsiteY28" fmla="*/ 458583 h 599917"/>
                <a:gd name="connsiteX29" fmla="*/ 224767 w 605827"/>
                <a:gd name="connsiteY29" fmla="*/ 458369 h 599917"/>
                <a:gd name="connsiteX30" fmla="*/ 244577 w 605827"/>
                <a:gd name="connsiteY30" fmla="*/ 435653 h 599917"/>
                <a:gd name="connsiteX31" fmla="*/ 244577 w 605827"/>
                <a:gd name="connsiteY31" fmla="*/ 221648 h 599917"/>
                <a:gd name="connsiteX32" fmla="*/ 244363 w 605827"/>
                <a:gd name="connsiteY32" fmla="*/ 218530 h 599917"/>
                <a:gd name="connsiteX33" fmla="*/ 137575 w 605827"/>
                <a:gd name="connsiteY33" fmla="*/ 244577 h 599917"/>
                <a:gd name="connsiteX34" fmla="*/ 198719 w 605827"/>
                <a:gd name="connsiteY34" fmla="*/ 244577 h 599917"/>
                <a:gd name="connsiteX35" fmla="*/ 198719 w 605827"/>
                <a:gd name="connsiteY35" fmla="*/ 412724 h 599917"/>
                <a:gd name="connsiteX36" fmla="*/ 137575 w 605827"/>
                <a:gd name="connsiteY36" fmla="*/ 412724 h 599917"/>
                <a:gd name="connsiteX37" fmla="*/ 137575 w 605827"/>
                <a:gd name="connsiteY37" fmla="*/ 244577 h 599917"/>
                <a:gd name="connsiteX38" fmla="*/ 458583 w 605827"/>
                <a:gd name="connsiteY38" fmla="*/ 221648 h 599917"/>
                <a:gd name="connsiteX39" fmla="*/ 435653 w 605827"/>
                <a:gd name="connsiteY39" fmla="*/ 198719 h 599917"/>
                <a:gd name="connsiteX40" fmla="*/ 298201 w 605827"/>
                <a:gd name="connsiteY40" fmla="*/ 198719 h 599917"/>
                <a:gd name="connsiteX41" fmla="*/ 295113 w 605827"/>
                <a:gd name="connsiteY41" fmla="*/ 198933 h 599917"/>
                <a:gd name="connsiteX42" fmla="*/ 275523 w 605827"/>
                <a:gd name="connsiteY42" fmla="*/ 224773 h 599917"/>
                <a:gd name="connsiteX43" fmla="*/ 298201 w 605827"/>
                <a:gd name="connsiteY43" fmla="*/ 244577 h 599917"/>
                <a:gd name="connsiteX44" fmla="*/ 435653 w 605827"/>
                <a:gd name="connsiteY44" fmla="*/ 244577 h 599917"/>
                <a:gd name="connsiteX45" fmla="*/ 438772 w 605827"/>
                <a:gd name="connsiteY45" fmla="*/ 244363 h 599917"/>
                <a:gd name="connsiteX46" fmla="*/ 458583 w 605827"/>
                <a:gd name="connsiteY46" fmla="*/ 221648 h 599917"/>
                <a:gd name="connsiteX47" fmla="*/ 344823 w 605827"/>
                <a:gd name="connsiteY47" fmla="*/ 335530 h 599917"/>
                <a:gd name="connsiteX48" fmla="*/ 303068 w 605827"/>
                <a:gd name="connsiteY48" fmla="*/ 411251 h 599917"/>
                <a:gd name="connsiteX49" fmla="*/ 300769 w 605827"/>
                <a:gd name="connsiteY49" fmla="*/ 411868 h 599917"/>
                <a:gd name="connsiteX50" fmla="*/ 282884 w 605827"/>
                <a:gd name="connsiteY50" fmla="*/ 416271 h 599917"/>
                <a:gd name="connsiteX51" fmla="*/ 283098 w 605827"/>
                <a:gd name="connsiteY51" fmla="*/ 471515 h 599917"/>
                <a:gd name="connsiteX52" fmla="*/ 299607 w 605827"/>
                <a:gd name="connsiteY52" fmla="*/ 475489 h 599917"/>
                <a:gd name="connsiteX53" fmla="*/ 344732 w 605827"/>
                <a:gd name="connsiteY53" fmla="*/ 549250 h 599917"/>
                <a:gd name="connsiteX54" fmla="*/ 343937 w 605827"/>
                <a:gd name="connsiteY54" fmla="*/ 552225 h 599917"/>
                <a:gd name="connsiteX55" fmla="*/ 338220 w 605827"/>
                <a:gd name="connsiteY55" fmla="*/ 571547 h 599917"/>
                <a:gd name="connsiteX56" fmla="*/ 383589 w 605827"/>
                <a:gd name="connsiteY56" fmla="*/ 599704 h 599917"/>
                <a:gd name="connsiteX57" fmla="*/ 398661 w 605827"/>
                <a:gd name="connsiteY57" fmla="*/ 583867 h 599917"/>
                <a:gd name="connsiteX58" fmla="*/ 485104 w 605827"/>
                <a:gd name="connsiteY58" fmla="*/ 581651 h 599917"/>
                <a:gd name="connsiteX59" fmla="*/ 487320 w 605827"/>
                <a:gd name="connsiteY59" fmla="*/ 583867 h 599917"/>
                <a:gd name="connsiteX60" fmla="*/ 502545 w 605827"/>
                <a:gd name="connsiteY60" fmla="*/ 599918 h 599917"/>
                <a:gd name="connsiteX61" fmla="*/ 547884 w 605827"/>
                <a:gd name="connsiteY61" fmla="*/ 572005 h 599917"/>
                <a:gd name="connsiteX62" fmla="*/ 541831 w 605827"/>
                <a:gd name="connsiteY62" fmla="*/ 551033 h 599917"/>
                <a:gd name="connsiteX63" fmla="*/ 583623 w 605827"/>
                <a:gd name="connsiteY63" fmla="*/ 475330 h 599917"/>
                <a:gd name="connsiteX64" fmla="*/ 585885 w 605827"/>
                <a:gd name="connsiteY64" fmla="*/ 474725 h 599917"/>
                <a:gd name="connsiteX65" fmla="*/ 603739 w 605827"/>
                <a:gd name="connsiteY65" fmla="*/ 470322 h 599917"/>
                <a:gd name="connsiteX66" fmla="*/ 603525 w 605827"/>
                <a:gd name="connsiteY66" fmla="*/ 415048 h 599917"/>
                <a:gd name="connsiteX67" fmla="*/ 587047 w 605827"/>
                <a:gd name="connsiteY67" fmla="*/ 411073 h 599917"/>
                <a:gd name="connsiteX68" fmla="*/ 541922 w 605827"/>
                <a:gd name="connsiteY68" fmla="*/ 337312 h 599917"/>
                <a:gd name="connsiteX69" fmla="*/ 542717 w 605827"/>
                <a:gd name="connsiteY69" fmla="*/ 334337 h 599917"/>
                <a:gd name="connsiteX70" fmla="*/ 548434 w 605827"/>
                <a:gd name="connsiteY70" fmla="*/ 315077 h 599917"/>
                <a:gd name="connsiteX71" fmla="*/ 503034 w 605827"/>
                <a:gd name="connsiteY71" fmla="*/ 286859 h 599917"/>
                <a:gd name="connsiteX72" fmla="*/ 487962 w 605827"/>
                <a:gd name="connsiteY72" fmla="*/ 302726 h 599917"/>
                <a:gd name="connsiteX73" fmla="*/ 401520 w 605827"/>
                <a:gd name="connsiteY73" fmla="*/ 304912 h 599917"/>
                <a:gd name="connsiteX74" fmla="*/ 399334 w 605827"/>
                <a:gd name="connsiteY74" fmla="*/ 302726 h 599917"/>
                <a:gd name="connsiteX75" fmla="*/ 384078 w 605827"/>
                <a:gd name="connsiteY75" fmla="*/ 286675 h 599917"/>
                <a:gd name="connsiteX76" fmla="*/ 338770 w 605827"/>
                <a:gd name="connsiteY76" fmla="*/ 314557 h 599917"/>
                <a:gd name="connsiteX77" fmla="*/ 344823 w 605827"/>
                <a:gd name="connsiteY77" fmla="*/ 335530 h 599917"/>
                <a:gd name="connsiteX78" fmla="*/ 443296 w 605827"/>
                <a:gd name="connsiteY78" fmla="*/ 489155 h 599917"/>
                <a:gd name="connsiteX79" fmla="*/ 398967 w 605827"/>
                <a:gd name="connsiteY79" fmla="*/ 443296 h 599917"/>
                <a:gd name="connsiteX80" fmla="*/ 443296 w 605827"/>
                <a:gd name="connsiteY80" fmla="*/ 397438 h 599917"/>
                <a:gd name="connsiteX81" fmla="*/ 487626 w 605827"/>
                <a:gd name="connsiteY81" fmla="*/ 443296 h 599917"/>
                <a:gd name="connsiteX82" fmla="*/ 443296 w 605827"/>
                <a:gd name="connsiteY82" fmla="*/ 489155 h 5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5827" h="599917">
                  <a:moveTo>
                    <a:pt x="456565" y="153"/>
                  </a:moveTo>
                  <a:lnTo>
                    <a:pt x="450939" y="0"/>
                  </a:lnTo>
                  <a:lnTo>
                    <a:pt x="99360" y="0"/>
                  </a:lnTo>
                  <a:lnTo>
                    <a:pt x="93734" y="153"/>
                  </a:lnTo>
                  <a:cubicBezTo>
                    <a:pt x="41127" y="3136"/>
                    <a:pt x="-3" y="46668"/>
                    <a:pt x="0" y="99360"/>
                  </a:cubicBezTo>
                  <a:lnTo>
                    <a:pt x="0" y="450939"/>
                  </a:lnTo>
                  <a:lnTo>
                    <a:pt x="153" y="456565"/>
                  </a:lnTo>
                  <a:cubicBezTo>
                    <a:pt x="3136" y="509173"/>
                    <a:pt x="46668" y="550302"/>
                    <a:pt x="99360" y="550299"/>
                  </a:cubicBezTo>
                  <a:lnTo>
                    <a:pt x="275822" y="550299"/>
                  </a:lnTo>
                  <a:cubicBezTo>
                    <a:pt x="263792" y="531528"/>
                    <a:pt x="255027" y="510852"/>
                    <a:pt x="249897" y="489155"/>
                  </a:cubicBezTo>
                  <a:lnTo>
                    <a:pt x="99360" y="489155"/>
                  </a:lnTo>
                  <a:lnTo>
                    <a:pt x="95446" y="488971"/>
                  </a:lnTo>
                  <a:cubicBezTo>
                    <a:pt x="75952" y="486966"/>
                    <a:pt x="61135" y="470536"/>
                    <a:pt x="61144" y="450939"/>
                  </a:cubicBezTo>
                  <a:lnTo>
                    <a:pt x="61175" y="152861"/>
                  </a:lnTo>
                  <a:lnTo>
                    <a:pt x="489155" y="152861"/>
                  </a:lnTo>
                  <a:lnTo>
                    <a:pt x="489155" y="249897"/>
                  </a:lnTo>
                  <a:cubicBezTo>
                    <a:pt x="511197" y="255094"/>
                    <a:pt x="531803" y="263960"/>
                    <a:pt x="550330" y="275822"/>
                  </a:cubicBezTo>
                  <a:lnTo>
                    <a:pt x="550330" y="99360"/>
                  </a:lnTo>
                  <a:lnTo>
                    <a:pt x="550177" y="93734"/>
                  </a:lnTo>
                  <a:cubicBezTo>
                    <a:pt x="547303" y="43283"/>
                    <a:pt x="507018" y="3025"/>
                    <a:pt x="456565" y="183"/>
                  </a:cubicBezTo>
                  <a:close/>
                  <a:moveTo>
                    <a:pt x="244394" y="218530"/>
                  </a:moveTo>
                  <a:cubicBezTo>
                    <a:pt x="242835" y="207167"/>
                    <a:pt x="233119" y="198704"/>
                    <a:pt x="221648" y="198719"/>
                  </a:cubicBezTo>
                  <a:lnTo>
                    <a:pt x="114646" y="198719"/>
                  </a:lnTo>
                  <a:lnTo>
                    <a:pt x="111527" y="198933"/>
                  </a:lnTo>
                  <a:cubicBezTo>
                    <a:pt x="100176" y="200491"/>
                    <a:pt x="91717" y="210190"/>
                    <a:pt x="91717" y="221648"/>
                  </a:cubicBezTo>
                  <a:lnTo>
                    <a:pt x="91717" y="435653"/>
                  </a:lnTo>
                  <a:lnTo>
                    <a:pt x="91931" y="438772"/>
                  </a:lnTo>
                  <a:cubicBezTo>
                    <a:pt x="93489" y="450123"/>
                    <a:pt x="103187" y="458583"/>
                    <a:pt x="114646" y="458583"/>
                  </a:cubicBezTo>
                  <a:lnTo>
                    <a:pt x="221648" y="458583"/>
                  </a:lnTo>
                  <a:lnTo>
                    <a:pt x="224767" y="458369"/>
                  </a:lnTo>
                  <a:cubicBezTo>
                    <a:pt x="236118" y="456809"/>
                    <a:pt x="244577" y="447112"/>
                    <a:pt x="244577" y="435653"/>
                  </a:cubicBezTo>
                  <a:lnTo>
                    <a:pt x="244577" y="221648"/>
                  </a:lnTo>
                  <a:lnTo>
                    <a:pt x="244363" y="218530"/>
                  </a:lnTo>
                  <a:close/>
                  <a:moveTo>
                    <a:pt x="137575" y="244577"/>
                  </a:moveTo>
                  <a:lnTo>
                    <a:pt x="198719" y="244577"/>
                  </a:lnTo>
                  <a:lnTo>
                    <a:pt x="198719" y="412724"/>
                  </a:lnTo>
                  <a:lnTo>
                    <a:pt x="137575" y="412724"/>
                  </a:lnTo>
                  <a:lnTo>
                    <a:pt x="137575" y="244577"/>
                  </a:lnTo>
                  <a:close/>
                  <a:moveTo>
                    <a:pt x="458583" y="221648"/>
                  </a:moveTo>
                  <a:cubicBezTo>
                    <a:pt x="458583" y="208985"/>
                    <a:pt x="448316" y="198719"/>
                    <a:pt x="435653" y="198719"/>
                  </a:cubicBezTo>
                  <a:lnTo>
                    <a:pt x="298201" y="198719"/>
                  </a:lnTo>
                  <a:lnTo>
                    <a:pt x="295113" y="198933"/>
                  </a:lnTo>
                  <a:cubicBezTo>
                    <a:pt x="282569" y="200659"/>
                    <a:pt x="273798" y="212228"/>
                    <a:pt x="275523" y="224773"/>
                  </a:cubicBezTo>
                  <a:cubicBezTo>
                    <a:pt x="277082" y="236109"/>
                    <a:pt x="286761" y="244559"/>
                    <a:pt x="298201" y="244577"/>
                  </a:cubicBezTo>
                  <a:lnTo>
                    <a:pt x="435653" y="244577"/>
                  </a:lnTo>
                  <a:lnTo>
                    <a:pt x="438772" y="244363"/>
                  </a:lnTo>
                  <a:cubicBezTo>
                    <a:pt x="450123" y="242804"/>
                    <a:pt x="458583" y="233107"/>
                    <a:pt x="458583" y="221648"/>
                  </a:cubicBezTo>
                  <a:close/>
                  <a:moveTo>
                    <a:pt x="344823" y="335530"/>
                  </a:moveTo>
                  <a:cubicBezTo>
                    <a:pt x="354203" y="367970"/>
                    <a:pt x="335508" y="401871"/>
                    <a:pt x="303068" y="411251"/>
                  </a:cubicBezTo>
                  <a:cubicBezTo>
                    <a:pt x="302307" y="411471"/>
                    <a:pt x="301539" y="411679"/>
                    <a:pt x="300769" y="411868"/>
                  </a:cubicBezTo>
                  <a:lnTo>
                    <a:pt x="282884" y="416271"/>
                  </a:lnTo>
                  <a:cubicBezTo>
                    <a:pt x="280032" y="434580"/>
                    <a:pt x="280105" y="453226"/>
                    <a:pt x="283098" y="471515"/>
                  </a:cubicBezTo>
                  <a:lnTo>
                    <a:pt x="299607" y="475489"/>
                  </a:lnTo>
                  <a:cubicBezTo>
                    <a:pt x="332439" y="483398"/>
                    <a:pt x="352641" y="516422"/>
                    <a:pt x="344732" y="549250"/>
                  </a:cubicBezTo>
                  <a:cubicBezTo>
                    <a:pt x="344493" y="550250"/>
                    <a:pt x="344227" y="551241"/>
                    <a:pt x="343937" y="552225"/>
                  </a:cubicBezTo>
                  <a:lnTo>
                    <a:pt x="338220" y="571547"/>
                  </a:lnTo>
                  <a:cubicBezTo>
                    <a:pt x="351641" y="583348"/>
                    <a:pt x="366958" y="592917"/>
                    <a:pt x="383589" y="599704"/>
                  </a:cubicBezTo>
                  <a:lnTo>
                    <a:pt x="398661" y="583867"/>
                  </a:lnTo>
                  <a:cubicBezTo>
                    <a:pt x="421920" y="559385"/>
                    <a:pt x="460622" y="558391"/>
                    <a:pt x="485104" y="581651"/>
                  </a:cubicBezTo>
                  <a:cubicBezTo>
                    <a:pt x="485862" y="582369"/>
                    <a:pt x="486602" y="583109"/>
                    <a:pt x="487320" y="583867"/>
                  </a:cubicBezTo>
                  <a:lnTo>
                    <a:pt x="502545" y="599918"/>
                  </a:lnTo>
                  <a:cubicBezTo>
                    <a:pt x="519100" y="593186"/>
                    <a:pt x="534420" y="583754"/>
                    <a:pt x="547884" y="572005"/>
                  </a:cubicBezTo>
                  <a:lnTo>
                    <a:pt x="541831" y="551033"/>
                  </a:lnTo>
                  <a:cubicBezTo>
                    <a:pt x="532466" y="518587"/>
                    <a:pt x="551176" y="484694"/>
                    <a:pt x="583623" y="475330"/>
                  </a:cubicBezTo>
                  <a:cubicBezTo>
                    <a:pt x="584372" y="475116"/>
                    <a:pt x="585127" y="474911"/>
                    <a:pt x="585885" y="474725"/>
                  </a:cubicBezTo>
                  <a:lnTo>
                    <a:pt x="603739" y="470322"/>
                  </a:lnTo>
                  <a:cubicBezTo>
                    <a:pt x="606595" y="452003"/>
                    <a:pt x="606521" y="433345"/>
                    <a:pt x="603525" y="415048"/>
                  </a:cubicBezTo>
                  <a:lnTo>
                    <a:pt x="587047" y="411073"/>
                  </a:lnTo>
                  <a:cubicBezTo>
                    <a:pt x="554215" y="403164"/>
                    <a:pt x="534013" y="370140"/>
                    <a:pt x="541922" y="337312"/>
                  </a:cubicBezTo>
                  <a:cubicBezTo>
                    <a:pt x="542161" y="336312"/>
                    <a:pt x="542427" y="335322"/>
                    <a:pt x="542717" y="334337"/>
                  </a:cubicBezTo>
                  <a:lnTo>
                    <a:pt x="548434" y="315077"/>
                  </a:lnTo>
                  <a:cubicBezTo>
                    <a:pt x="534976" y="303212"/>
                    <a:pt x="519632" y="293676"/>
                    <a:pt x="503034" y="286859"/>
                  </a:cubicBezTo>
                  <a:lnTo>
                    <a:pt x="487962" y="302726"/>
                  </a:lnTo>
                  <a:cubicBezTo>
                    <a:pt x="464694" y="327199"/>
                    <a:pt x="425993" y="328177"/>
                    <a:pt x="401520" y="304912"/>
                  </a:cubicBezTo>
                  <a:cubicBezTo>
                    <a:pt x="400774" y="304202"/>
                    <a:pt x="400043" y="303472"/>
                    <a:pt x="399334" y="302726"/>
                  </a:cubicBezTo>
                  <a:lnTo>
                    <a:pt x="384078" y="286675"/>
                  </a:lnTo>
                  <a:cubicBezTo>
                    <a:pt x="367477" y="293401"/>
                    <a:pt x="352191" y="302878"/>
                    <a:pt x="338770" y="314557"/>
                  </a:cubicBezTo>
                  <a:lnTo>
                    <a:pt x="344823" y="335530"/>
                  </a:lnTo>
                  <a:close/>
                  <a:moveTo>
                    <a:pt x="443296" y="489155"/>
                  </a:moveTo>
                  <a:cubicBezTo>
                    <a:pt x="418839" y="489155"/>
                    <a:pt x="398967" y="468610"/>
                    <a:pt x="398967" y="443296"/>
                  </a:cubicBezTo>
                  <a:cubicBezTo>
                    <a:pt x="398967" y="417952"/>
                    <a:pt x="418839" y="397438"/>
                    <a:pt x="443296" y="397438"/>
                  </a:cubicBezTo>
                  <a:cubicBezTo>
                    <a:pt x="467785" y="397438"/>
                    <a:pt x="487626" y="417952"/>
                    <a:pt x="487626" y="443296"/>
                  </a:cubicBezTo>
                  <a:cubicBezTo>
                    <a:pt x="487626" y="468610"/>
                    <a:pt x="467785" y="489155"/>
                    <a:pt x="443296" y="489155"/>
                  </a:cubicBezTo>
                  <a:close/>
                </a:path>
              </a:pathLst>
            </a:custGeom>
            <a:solidFill>
              <a:schemeClr val="tx1"/>
            </a:solidFill>
            <a:ln w="30559" cap="flat">
              <a:noFill/>
              <a:prstDash val="solid"/>
              <a:miter/>
            </a:ln>
          </p:spPr>
          <p:txBody>
            <a:bodyPr rtlCol="0" anchor="ctr"/>
            <a:lstStyle/>
            <a:p>
              <a:pPr defTabSz="685775">
                <a:buClrTx/>
                <a:defRPr/>
              </a:pPr>
              <a:endParaRPr lang="en-US" sz="1324" kern="1200">
                <a:solidFill>
                  <a:srgbClr val="FFFFFF"/>
                </a:solidFill>
                <a:latin typeface="Segoe UI"/>
                <a:ea typeface="+mn-ea"/>
                <a:cs typeface="+mn-cs"/>
              </a:endParaRPr>
            </a:p>
          </p:txBody>
        </p:sp>
      </p:grpSp>
      <p:grpSp>
        <p:nvGrpSpPr>
          <p:cNvPr id="27" name="Group 26">
            <a:extLst>
              <a:ext uri="{FF2B5EF4-FFF2-40B4-BE49-F238E27FC236}">
                <a16:creationId xmlns:a16="http://schemas.microsoft.com/office/drawing/2014/main" id="{D82243CC-F7F6-23C7-0BDD-4F662D958635}"/>
              </a:ext>
              <a:ext uri="{C183D7F6-B498-43B3-948B-1728B52AA6E4}">
                <adec:decorative xmlns:adec="http://schemas.microsoft.com/office/drawing/2017/decorative" val="1"/>
              </a:ext>
            </a:extLst>
          </p:cNvPr>
          <p:cNvGrpSpPr/>
          <p:nvPr/>
        </p:nvGrpSpPr>
        <p:grpSpPr>
          <a:xfrm>
            <a:off x="3413686" y="894503"/>
            <a:ext cx="114506" cy="114506"/>
            <a:chOff x="3834405" y="1379032"/>
            <a:chExt cx="360000" cy="360000"/>
          </a:xfrm>
        </p:grpSpPr>
        <p:sp>
          <p:nvSpPr>
            <p:cNvPr id="28" name="TextBox 27">
              <a:extLst>
                <a:ext uri="{FF2B5EF4-FFF2-40B4-BE49-F238E27FC236}">
                  <a16:creationId xmlns:a16="http://schemas.microsoft.com/office/drawing/2014/main" id="{0DDF9F99-4262-9AB8-D562-B295D8C60D1B}"/>
                </a:ext>
                <a:ext uri="{C183D7F6-B498-43B3-948B-1728B52AA6E4}">
                  <adec:decorative xmlns:adec="http://schemas.microsoft.com/office/drawing/2017/decorative" val="1"/>
                </a:ext>
              </a:extLst>
            </p:cNvPr>
            <p:cNvSpPr txBox="1"/>
            <p:nvPr/>
          </p:nvSpPr>
          <p:spPr>
            <a:xfrm>
              <a:off x="3834405" y="1379032"/>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endParaRPr lang="en-US" sz="825" kern="1200">
                <a:latin typeface="Segoe UI Semibold"/>
                <a:ea typeface="+mn-ea"/>
              </a:endParaRPr>
            </a:p>
          </p:txBody>
        </p:sp>
        <p:grpSp>
          <p:nvGrpSpPr>
            <p:cNvPr id="29" name="Group 28">
              <a:extLst>
                <a:ext uri="{FF2B5EF4-FFF2-40B4-BE49-F238E27FC236}">
                  <a16:creationId xmlns:a16="http://schemas.microsoft.com/office/drawing/2014/main" id="{9EFA6A42-B7DF-19EA-4DB1-CB01783E7956}"/>
                </a:ext>
              </a:extLst>
            </p:cNvPr>
            <p:cNvGrpSpPr>
              <a:grpSpLocks noChangeAspect="1"/>
            </p:cNvGrpSpPr>
            <p:nvPr/>
          </p:nvGrpSpPr>
          <p:grpSpPr>
            <a:xfrm>
              <a:off x="3916993" y="1485973"/>
              <a:ext cx="194825" cy="146119"/>
              <a:chOff x="8272559" y="826694"/>
              <a:chExt cx="611443" cy="458582"/>
            </a:xfrm>
          </p:grpSpPr>
          <p:sp>
            <p:nvSpPr>
              <p:cNvPr id="30" name="Freeform 29">
                <a:extLst>
                  <a:ext uri="{FF2B5EF4-FFF2-40B4-BE49-F238E27FC236}">
                    <a16:creationId xmlns:a16="http://schemas.microsoft.com/office/drawing/2014/main" id="{3F80BD3A-3678-A3EE-161A-B125A4B59CB0}"/>
                  </a:ext>
                  <a:ext uri="{C183D7F6-B498-43B3-948B-1728B52AA6E4}">
                    <adec:decorative xmlns:adec="http://schemas.microsoft.com/office/drawing/2017/decorative" val="1"/>
                  </a:ext>
                </a:extLst>
              </p:cNvPr>
              <p:cNvSpPr/>
              <p:nvPr/>
            </p:nvSpPr>
            <p:spPr>
              <a:xfrm>
                <a:off x="8272559" y="826694"/>
                <a:ext cx="519726" cy="366866"/>
              </a:xfrm>
              <a:custGeom>
                <a:avLst/>
                <a:gdLst>
                  <a:gd name="connsiteX0" fmla="*/ 0 w 519726"/>
                  <a:gd name="connsiteY0" fmla="*/ 53501 h 366866"/>
                  <a:gd name="connsiteX1" fmla="*/ 53501 w 519726"/>
                  <a:gd name="connsiteY1" fmla="*/ 0 h 366866"/>
                  <a:gd name="connsiteX2" fmla="*/ 466226 w 519726"/>
                  <a:gd name="connsiteY2" fmla="*/ 0 h 366866"/>
                  <a:gd name="connsiteX3" fmla="*/ 519727 w 519726"/>
                  <a:gd name="connsiteY3" fmla="*/ 53501 h 366866"/>
                  <a:gd name="connsiteX4" fmla="*/ 519727 w 519726"/>
                  <a:gd name="connsiteY4" fmla="*/ 313365 h 366866"/>
                  <a:gd name="connsiteX5" fmla="*/ 466226 w 519726"/>
                  <a:gd name="connsiteY5" fmla="*/ 366866 h 366866"/>
                  <a:gd name="connsiteX6" fmla="*/ 53501 w 519726"/>
                  <a:gd name="connsiteY6" fmla="*/ 366866 h 366866"/>
                  <a:gd name="connsiteX7" fmla="*/ 0 w 519726"/>
                  <a:gd name="connsiteY7" fmla="*/ 313365 h 366866"/>
                  <a:gd name="connsiteX8" fmla="*/ 0 w 519726"/>
                  <a:gd name="connsiteY8" fmla="*/ 53501 h 366866"/>
                  <a:gd name="connsiteX9" fmla="*/ 91717 w 519726"/>
                  <a:gd name="connsiteY9" fmla="*/ 38215 h 366866"/>
                  <a:gd name="connsiteX10" fmla="*/ 91717 w 519726"/>
                  <a:gd name="connsiteY10" fmla="*/ 68787 h 366866"/>
                  <a:gd name="connsiteX11" fmla="*/ 68787 w 519726"/>
                  <a:gd name="connsiteY11" fmla="*/ 91717 h 366866"/>
                  <a:gd name="connsiteX12" fmla="*/ 38215 w 519726"/>
                  <a:gd name="connsiteY12" fmla="*/ 91717 h 366866"/>
                  <a:gd name="connsiteX13" fmla="*/ 38215 w 519726"/>
                  <a:gd name="connsiteY13" fmla="*/ 137575 h 366866"/>
                  <a:gd name="connsiteX14" fmla="*/ 68787 w 519726"/>
                  <a:gd name="connsiteY14" fmla="*/ 137575 h 366866"/>
                  <a:gd name="connsiteX15" fmla="*/ 137575 w 519726"/>
                  <a:gd name="connsiteY15" fmla="*/ 68787 h 366866"/>
                  <a:gd name="connsiteX16" fmla="*/ 137575 w 519726"/>
                  <a:gd name="connsiteY16" fmla="*/ 38215 h 366866"/>
                  <a:gd name="connsiteX17" fmla="*/ 91717 w 519726"/>
                  <a:gd name="connsiteY17" fmla="*/ 38215 h 366866"/>
                  <a:gd name="connsiteX18" fmla="*/ 259863 w 519726"/>
                  <a:gd name="connsiteY18" fmla="*/ 259863 h 366866"/>
                  <a:gd name="connsiteX19" fmla="*/ 328651 w 519726"/>
                  <a:gd name="connsiteY19" fmla="*/ 191076 h 366866"/>
                  <a:gd name="connsiteX20" fmla="*/ 259863 w 519726"/>
                  <a:gd name="connsiteY20" fmla="*/ 122289 h 366866"/>
                  <a:gd name="connsiteX21" fmla="*/ 191076 w 519726"/>
                  <a:gd name="connsiteY21" fmla="*/ 191076 h 366866"/>
                  <a:gd name="connsiteX22" fmla="*/ 259863 w 519726"/>
                  <a:gd name="connsiteY22" fmla="*/ 259863 h 366866"/>
                  <a:gd name="connsiteX23" fmla="*/ 38215 w 519726"/>
                  <a:gd name="connsiteY23" fmla="*/ 275150 h 366866"/>
                  <a:gd name="connsiteX24" fmla="*/ 68787 w 519726"/>
                  <a:gd name="connsiteY24" fmla="*/ 275150 h 366866"/>
                  <a:gd name="connsiteX25" fmla="*/ 91717 w 519726"/>
                  <a:gd name="connsiteY25" fmla="*/ 298079 h 366866"/>
                  <a:gd name="connsiteX26" fmla="*/ 91717 w 519726"/>
                  <a:gd name="connsiteY26" fmla="*/ 328651 h 366866"/>
                  <a:gd name="connsiteX27" fmla="*/ 137575 w 519726"/>
                  <a:gd name="connsiteY27" fmla="*/ 328651 h 366866"/>
                  <a:gd name="connsiteX28" fmla="*/ 137575 w 519726"/>
                  <a:gd name="connsiteY28" fmla="*/ 298079 h 366866"/>
                  <a:gd name="connsiteX29" fmla="*/ 68787 w 519726"/>
                  <a:gd name="connsiteY29" fmla="*/ 229291 h 366866"/>
                  <a:gd name="connsiteX30" fmla="*/ 38215 w 519726"/>
                  <a:gd name="connsiteY30" fmla="*/ 229291 h 366866"/>
                  <a:gd name="connsiteX31" fmla="*/ 38215 w 519726"/>
                  <a:gd name="connsiteY31" fmla="*/ 275150 h 366866"/>
                  <a:gd name="connsiteX32" fmla="*/ 428010 w 519726"/>
                  <a:gd name="connsiteY32" fmla="*/ 298079 h 366866"/>
                  <a:gd name="connsiteX33" fmla="*/ 450939 w 519726"/>
                  <a:gd name="connsiteY33" fmla="*/ 275150 h 366866"/>
                  <a:gd name="connsiteX34" fmla="*/ 481512 w 519726"/>
                  <a:gd name="connsiteY34" fmla="*/ 275150 h 366866"/>
                  <a:gd name="connsiteX35" fmla="*/ 481512 w 519726"/>
                  <a:gd name="connsiteY35" fmla="*/ 229291 h 366866"/>
                  <a:gd name="connsiteX36" fmla="*/ 450939 w 519726"/>
                  <a:gd name="connsiteY36" fmla="*/ 229291 h 366866"/>
                  <a:gd name="connsiteX37" fmla="*/ 382152 w 519726"/>
                  <a:gd name="connsiteY37" fmla="*/ 298079 h 366866"/>
                  <a:gd name="connsiteX38" fmla="*/ 382152 w 519726"/>
                  <a:gd name="connsiteY38" fmla="*/ 328651 h 366866"/>
                  <a:gd name="connsiteX39" fmla="*/ 428010 w 519726"/>
                  <a:gd name="connsiteY39" fmla="*/ 328651 h 366866"/>
                  <a:gd name="connsiteX40" fmla="*/ 428010 w 519726"/>
                  <a:gd name="connsiteY40" fmla="*/ 298079 h 366866"/>
                  <a:gd name="connsiteX41" fmla="*/ 428010 w 519726"/>
                  <a:gd name="connsiteY41" fmla="*/ 68787 h 366866"/>
                  <a:gd name="connsiteX42" fmla="*/ 428010 w 519726"/>
                  <a:gd name="connsiteY42" fmla="*/ 38215 h 366866"/>
                  <a:gd name="connsiteX43" fmla="*/ 382152 w 519726"/>
                  <a:gd name="connsiteY43" fmla="*/ 38215 h 366866"/>
                  <a:gd name="connsiteX44" fmla="*/ 382152 w 519726"/>
                  <a:gd name="connsiteY44" fmla="*/ 68787 h 366866"/>
                  <a:gd name="connsiteX45" fmla="*/ 450939 w 519726"/>
                  <a:gd name="connsiteY45" fmla="*/ 137575 h 366866"/>
                  <a:gd name="connsiteX46" fmla="*/ 481512 w 519726"/>
                  <a:gd name="connsiteY46" fmla="*/ 137575 h 366866"/>
                  <a:gd name="connsiteX47" fmla="*/ 481512 w 519726"/>
                  <a:gd name="connsiteY47" fmla="*/ 91717 h 366866"/>
                  <a:gd name="connsiteX48" fmla="*/ 450939 w 519726"/>
                  <a:gd name="connsiteY48" fmla="*/ 91717 h 366866"/>
                  <a:gd name="connsiteX49" fmla="*/ 428010 w 519726"/>
                  <a:gd name="connsiteY49" fmla="*/ 68787 h 3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9726" h="366866">
                    <a:moveTo>
                      <a:pt x="0" y="53501"/>
                    </a:moveTo>
                    <a:cubicBezTo>
                      <a:pt x="0" y="23969"/>
                      <a:pt x="23969" y="0"/>
                      <a:pt x="53501" y="0"/>
                    </a:cubicBezTo>
                    <a:lnTo>
                      <a:pt x="466226" y="0"/>
                    </a:lnTo>
                    <a:cubicBezTo>
                      <a:pt x="495758" y="0"/>
                      <a:pt x="519727" y="23969"/>
                      <a:pt x="519727" y="53501"/>
                    </a:cubicBezTo>
                    <a:lnTo>
                      <a:pt x="519727" y="313365"/>
                    </a:lnTo>
                    <a:cubicBezTo>
                      <a:pt x="519727" y="342913"/>
                      <a:pt x="495774" y="366866"/>
                      <a:pt x="466226" y="366866"/>
                    </a:cubicBezTo>
                    <a:lnTo>
                      <a:pt x="53501" y="366866"/>
                    </a:lnTo>
                    <a:cubicBezTo>
                      <a:pt x="23953" y="366866"/>
                      <a:pt x="0" y="342913"/>
                      <a:pt x="0" y="313365"/>
                    </a:cubicBezTo>
                    <a:lnTo>
                      <a:pt x="0" y="53501"/>
                    </a:lnTo>
                    <a:close/>
                    <a:moveTo>
                      <a:pt x="91717" y="38215"/>
                    </a:moveTo>
                    <a:lnTo>
                      <a:pt x="91717" y="68787"/>
                    </a:lnTo>
                    <a:cubicBezTo>
                      <a:pt x="91717" y="81451"/>
                      <a:pt x="81451" y="91717"/>
                      <a:pt x="68787" y="91717"/>
                    </a:cubicBezTo>
                    <a:lnTo>
                      <a:pt x="38215" y="91717"/>
                    </a:lnTo>
                    <a:lnTo>
                      <a:pt x="38215" y="137575"/>
                    </a:lnTo>
                    <a:lnTo>
                      <a:pt x="68787" y="137575"/>
                    </a:lnTo>
                    <a:cubicBezTo>
                      <a:pt x="106778" y="137575"/>
                      <a:pt x="137575" y="106778"/>
                      <a:pt x="137575" y="68787"/>
                    </a:cubicBezTo>
                    <a:lnTo>
                      <a:pt x="137575" y="38215"/>
                    </a:lnTo>
                    <a:lnTo>
                      <a:pt x="91717" y="38215"/>
                    </a:lnTo>
                    <a:close/>
                    <a:moveTo>
                      <a:pt x="259863" y="259863"/>
                    </a:moveTo>
                    <a:cubicBezTo>
                      <a:pt x="297852" y="259863"/>
                      <a:pt x="328651" y="229065"/>
                      <a:pt x="328651" y="191076"/>
                    </a:cubicBezTo>
                    <a:cubicBezTo>
                      <a:pt x="328651" y="153087"/>
                      <a:pt x="297852" y="122289"/>
                      <a:pt x="259863" y="122289"/>
                    </a:cubicBezTo>
                    <a:cubicBezTo>
                      <a:pt x="221873" y="122289"/>
                      <a:pt x="191076" y="153087"/>
                      <a:pt x="191076" y="191076"/>
                    </a:cubicBezTo>
                    <a:cubicBezTo>
                      <a:pt x="191076" y="229065"/>
                      <a:pt x="221873" y="259863"/>
                      <a:pt x="259863" y="259863"/>
                    </a:cubicBezTo>
                    <a:close/>
                    <a:moveTo>
                      <a:pt x="38215" y="275150"/>
                    </a:moveTo>
                    <a:lnTo>
                      <a:pt x="68787" y="275150"/>
                    </a:lnTo>
                    <a:cubicBezTo>
                      <a:pt x="81451" y="275150"/>
                      <a:pt x="91717" y="285416"/>
                      <a:pt x="91717" y="298079"/>
                    </a:cubicBezTo>
                    <a:lnTo>
                      <a:pt x="91717" y="328651"/>
                    </a:lnTo>
                    <a:lnTo>
                      <a:pt x="137575" y="328651"/>
                    </a:lnTo>
                    <a:lnTo>
                      <a:pt x="137575" y="298079"/>
                    </a:lnTo>
                    <a:cubicBezTo>
                      <a:pt x="137575" y="260090"/>
                      <a:pt x="106778" y="229291"/>
                      <a:pt x="68787" y="229291"/>
                    </a:cubicBezTo>
                    <a:lnTo>
                      <a:pt x="38215" y="229291"/>
                    </a:lnTo>
                    <a:lnTo>
                      <a:pt x="38215" y="275150"/>
                    </a:lnTo>
                    <a:close/>
                    <a:moveTo>
                      <a:pt x="428010" y="298079"/>
                    </a:moveTo>
                    <a:cubicBezTo>
                      <a:pt x="428010" y="285416"/>
                      <a:pt x="438276" y="275150"/>
                      <a:pt x="450939" y="275150"/>
                    </a:cubicBezTo>
                    <a:lnTo>
                      <a:pt x="481512" y="275150"/>
                    </a:lnTo>
                    <a:lnTo>
                      <a:pt x="481512" y="229291"/>
                    </a:lnTo>
                    <a:lnTo>
                      <a:pt x="450939" y="229291"/>
                    </a:lnTo>
                    <a:cubicBezTo>
                      <a:pt x="412950" y="229291"/>
                      <a:pt x="382152" y="260090"/>
                      <a:pt x="382152" y="298079"/>
                    </a:cubicBezTo>
                    <a:lnTo>
                      <a:pt x="382152" y="328651"/>
                    </a:lnTo>
                    <a:lnTo>
                      <a:pt x="428010" y="328651"/>
                    </a:lnTo>
                    <a:lnTo>
                      <a:pt x="428010" y="298079"/>
                    </a:lnTo>
                    <a:close/>
                    <a:moveTo>
                      <a:pt x="428010" y="68787"/>
                    </a:moveTo>
                    <a:lnTo>
                      <a:pt x="428010" y="38215"/>
                    </a:lnTo>
                    <a:lnTo>
                      <a:pt x="382152" y="38215"/>
                    </a:lnTo>
                    <a:lnTo>
                      <a:pt x="382152" y="68787"/>
                    </a:lnTo>
                    <a:cubicBezTo>
                      <a:pt x="382152" y="106778"/>
                      <a:pt x="412950" y="137575"/>
                      <a:pt x="450939" y="137575"/>
                    </a:cubicBezTo>
                    <a:lnTo>
                      <a:pt x="481512" y="137575"/>
                    </a:lnTo>
                    <a:lnTo>
                      <a:pt x="481512" y="91717"/>
                    </a:lnTo>
                    <a:lnTo>
                      <a:pt x="450939" y="91717"/>
                    </a:lnTo>
                    <a:cubicBezTo>
                      <a:pt x="438276" y="91717"/>
                      <a:pt x="428010" y="81451"/>
                      <a:pt x="428010" y="68787"/>
                    </a:cubicBezTo>
                    <a:close/>
                  </a:path>
                </a:pathLst>
              </a:custGeom>
              <a:solidFill>
                <a:schemeClr val="tx1"/>
              </a:solidFill>
              <a:ln w="30559" cap="flat">
                <a:noFill/>
                <a:prstDash val="solid"/>
                <a:miter/>
              </a:ln>
            </p:spPr>
            <p:txBody>
              <a:bodyPr rtlCol="0" anchor="ctr"/>
              <a:lstStyle/>
              <a:p>
                <a:pPr defTabSz="685775">
                  <a:buClrTx/>
                  <a:defRPr/>
                </a:pPr>
                <a:endParaRPr lang="en-US" sz="1324" kern="1200">
                  <a:solidFill>
                    <a:srgbClr val="FFFFFF"/>
                  </a:solidFill>
                  <a:latin typeface="Segoe UI"/>
                  <a:ea typeface="+mn-ea"/>
                  <a:cs typeface="+mn-cs"/>
                </a:endParaRPr>
              </a:p>
            </p:txBody>
          </p:sp>
          <p:sp>
            <p:nvSpPr>
              <p:cNvPr id="31" name="Freeform 30">
                <a:extLst>
                  <a:ext uri="{FF2B5EF4-FFF2-40B4-BE49-F238E27FC236}">
                    <a16:creationId xmlns:a16="http://schemas.microsoft.com/office/drawing/2014/main" id="{8E0DE08F-17CB-F484-2A65-41AA85DDC7F8}"/>
                  </a:ext>
                </a:extLst>
              </p:cNvPr>
              <p:cNvSpPr/>
              <p:nvPr/>
            </p:nvSpPr>
            <p:spPr>
              <a:xfrm>
                <a:off x="8345963" y="900098"/>
                <a:ext cx="538039" cy="385178"/>
              </a:xfrm>
              <a:custGeom>
                <a:avLst/>
                <a:gdLst>
                  <a:gd name="connsiteX0" fmla="*/ 0 w 538039"/>
                  <a:gd name="connsiteY0" fmla="*/ 339320 h 385178"/>
                  <a:gd name="connsiteX1" fmla="*/ 79457 w 538039"/>
                  <a:gd name="connsiteY1" fmla="*/ 385179 h 385178"/>
                  <a:gd name="connsiteX2" fmla="*/ 392822 w 538039"/>
                  <a:gd name="connsiteY2" fmla="*/ 385179 h 385178"/>
                  <a:gd name="connsiteX3" fmla="*/ 538040 w 538039"/>
                  <a:gd name="connsiteY3" fmla="*/ 239961 h 385178"/>
                  <a:gd name="connsiteX4" fmla="*/ 538040 w 538039"/>
                  <a:gd name="connsiteY4" fmla="*/ 79457 h 385178"/>
                  <a:gd name="connsiteX5" fmla="*/ 492181 w 538039"/>
                  <a:gd name="connsiteY5" fmla="*/ 0 h 385178"/>
                  <a:gd name="connsiteX6" fmla="*/ 492181 w 538039"/>
                  <a:gd name="connsiteY6" fmla="*/ 239961 h 385178"/>
                  <a:gd name="connsiteX7" fmla="*/ 392822 w 538039"/>
                  <a:gd name="connsiteY7" fmla="*/ 339320 h 385178"/>
                  <a:gd name="connsiteX8" fmla="*/ 0 w 538039"/>
                  <a:gd name="connsiteY8" fmla="*/ 339320 h 38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039" h="385178">
                    <a:moveTo>
                      <a:pt x="0" y="339320"/>
                    </a:moveTo>
                    <a:cubicBezTo>
                      <a:pt x="16384" y="367710"/>
                      <a:pt x="46678" y="385194"/>
                      <a:pt x="79457" y="385179"/>
                    </a:cubicBezTo>
                    <a:lnTo>
                      <a:pt x="392822" y="385179"/>
                    </a:lnTo>
                    <a:cubicBezTo>
                      <a:pt x="473025" y="385179"/>
                      <a:pt x="538040" y="320164"/>
                      <a:pt x="538040" y="239961"/>
                    </a:cubicBezTo>
                    <a:lnTo>
                      <a:pt x="538040" y="79457"/>
                    </a:lnTo>
                    <a:cubicBezTo>
                      <a:pt x="538040" y="45522"/>
                      <a:pt x="519605" y="15867"/>
                      <a:pt x="492181" y="0"/>
                    </a:cubicBezTo>
                    <a:lnTo>
                      <a:pt x="492181" y="239961"/>
                    </a:lnTo>
                    <a:cubicBezTo>
                      <a:pt x="492181" y="294835"/>
                      <a:pt x="447696" y="339320"/>
                      <a:pt x="392822" y="339320"/>
                    </a:cubicBezTo>
                    <a:lnTo>
                      <a:pt x="0" y="339320"/>
                    </a:lnTo>
                    <a:close/>
                  </a:path>
                </a:pathLst>
              </a:custGeom>
              <a:solidFill>
                <a:schemeClr val="tx1"/>
              </a:solidFill>
              <a:ln w="30559" cap="flat">
                <a:noFill/>
                <a:prstDash val="solid"/>
                <a:miter/>
              </a:ln>
            </p:spPr>
            <p:txBody>
              <a:bodyPr rtlCol="0" anchor="ctr"/>
              <a:lstStyle/>
              <a:p>
                <a:pPr defTabSz="685775">
                  <a:buClrTx/>
                  <a:defRPr/>
                </a:pPr>
                <a:endParaRPr lang="en-US" sz="1324" kern="1200">
                  <a:solidFill>
                    <a:srgbClr val="FFFFFF"/>
                  </a:solidFill>
                  <a:latin typeface="Segoe UI"/>
                  <a:ea typeface="+mn-ea"/>
                  <a:cs typeface="+mn-cs"/>
                </a:endParaRPr>
              </a:p>
            </p:txBody>
          </p:sp>
        </p:grpSp>
      </p:grpSp>
      <p:grpSp>
        <p:nvGrpSpPr>
          <p:cNvPr id="32" name="Group 31">
            <a:extLst>
              <a:ext uri="{FF2B5EF4-FFF2-40B4-BE49-F238E27FC236}">
                <a16:creationId xmlns:a16="http://schemas.microsoft.com/office/drawing/2014/main" id="{BD5C965B-D130-96AB-E34B-AC0777B5F7AE}"/>
              </a:ext>
              <a:ext uri="{C183D7F6-B498-43B3-948B-1728B52AA6E4}">
                <adec:decorative xmlns:adec="http://schemas.microsoft.com/office/drawing/2017/decorative" val="1"/>
              </a:ext>
            </a:extLst>
          </p:cNvPr>
          <p:cNvGrpSpPr/>
          <p:nvPr/>
        </p:nvGrpSpPr>
        <p:grpSpPr>
          <a:xfrm>
            <a:off x="3413686" y="4019986"/>
            <a:ext cx="114506" cy="114506"/>
            <a:chOff x="3834405" y="5613625"/>
            <a:chExt cx="360000" cy="360000"/>
          </a:xfrm>
        </p:grpSpPr>
        <p:sp>
          <p:nvSpPr>
            <p:cNvPr id="33" name="TextBox 32">
              <a:extLst>
                <a:ext uri="{FF2B5EF4-FFF2-40B4-BE49-F238E27FC236}">
                  <a16:creationId xmlns:a16="http://schemas.microsoft.com/office/drawing/2014/main" id="{A1B93EF9-2E43-6484-E206-1B428F63255D}"/>
                </a:ext>
                <a:ext uri="{C183D7F6-B498-43B3-948B-1728B52AA6E4}">
                  <adec:decorative xmlns:adec="http://schemas.microsoft.com/office/drawing/2017/decorative" val="1"/>
                </a:ext>
              </a:extLst>
            </p:cNvPr>
            <p:cNvSpPr txBox="1"/>
            <p:nvPr/>
          </p:nvSpPr>
          <p:spPr>
            <a:xfrm>
              <a:off x="3834405" y="5613625"/>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800">
                <a:defRPr/>
              </a:pPr>
              <a:endParaRPr lang="en-US" sz="825" kern="1200">
                <a:latin typeface="Segoe UI Semibold"/>
                <a:ea typeface="+mn-ea"/>
              </a:endParaRPr>
            </a:p>
          </p:txBody>
        </p:sp>
        <p:sp>
          <p:nvSpPr>
            <p:cNvPr id="34" name="Graphic 53">
              <a:extLst>
                <a:ext uri="{FF2B5EF4-FFF2-40B4-BE49-F238E27FC236}">
                  <a16:creationId xmlns:a16="http://schemas.microsoft.com/office/drawing/2014/main" id="{BC50DB60-1400-C1D2-780E-3C6B2167BA11}"/>
                </a:ext>
                <a:ext uri="{C183D7F6-B498-43B3-948B-1728B52AA6E4}">
                  <adec:decorative xmlns:adec="http://schemas.microsoft.com/office/drawing/2017/decorative" val="1"/>
                </a:ext>
              </a:extLst>
            </p:cNvPr>
            <p:cNvSpPr>
              <a:spLocks noChangeAspect="1"/>
            </p:cNvSpPr>
            <p:nvPr/>
          </p:nvSpPr>
          <p:spPr>
            <a:xfrm>
              <a:off x="3937005" y="5716225"/>
              <a:ext cx="154800" cy="154800"/>
            </a:xfrm>
            <a:custGeom>
              <a:avLst/>
              <a:gdLst>
                <a:gd name="connsiteX0" fmla="*/ 89274 w 178348"/>
                <a:gd name="connsiteY0" fmla="*/ 0 h 185732"/>
                <a:gd name="connsiteX1" fmla="*/ 110058 w 178348"/>
                <a:gd name="connsiteY1" fmla="*/ 2410 h 185732"/>
                <a:gd name="connsiteX2" fmla="*/ 115601 w 178348"/>
                <a:gd name="connsiteY2" fmla="*/ 8592 h 185732"/>
                <a:gd name="connsiteX3" fmla="*/ 117220 w 178348"/>
                <a:gd name="connsiteY3" fmla="*/ 23136 h 185732"/>
                <a:gd name="connsiteX4" fmla="*/ 131782 w 178348"/>
                <a:gd name="connsiteY4" fmla="*/ 34777 h 185732"/>
                <a:gd name="connsiteX5" fmla="*/ 135575 w 178348"/>
                <a:gd name="connsiteY5" fmla="*/ 33766 h 185732"/>
                <a:gd name="connsiteX6" fmla="*/ 148920 w 178348"/>
                <a:gd name="connsiteY6" fmla="*/ 27908 h 185732"/>
                <a:gd name="connsiteX7" fmla="*/ 157016 w 178348"/>
                <a:gd name="connsiteY7" fmla="*/ 29566 h 185732"/>
                <a:gd name="connsiteX8" fmla="*/ 178009 w 178348"/>
                <a:gd name="connsiteY8" fmla="*/ 65684 h 185732"/>
                <a:gd name="connsiteX9" fmla="*/ 175428 w 178348"/>
                <a:gd name="connsiteY9" fmla="*/ 73543 h 185732"/>
                <a:gd name="connsiteX10" fmla="*/ 163598 w 178348"/>
                <a:gd name="connsiteY10" fmla="*/ 82267 h 185732"/>
                <a:gd name="connsiteX11" fmla="*/ 160784 w 178348"/>
                <a:gd name="connsiteY11" fmla="*/ 100656 h 185732"/>
                <a:gd name="connsiteX12" fmla="*/ 163598 w 178348"/>
                <a:gd name="connsiteY12" fmla="*/ 103470 h 185732"/>
                <a:gd name="connsiteX13" fmla="*/ 175437 w 178348"/>
                <a:gd name="connsiteY13" fmla="*/ 112185 h 185732"/>
                <a:gd name="connsiteX14" fmla="*/ 178028 w 178348"/>
                <a:gd name="connsiteY14" fmla="*/ 120053 h 185732"/>
                <a:gd name="connsiteX15" fmla="*/ 157035 w 178348"/>
                <a:gd name="connsiteY15" fmla="*/ 156172 h 185732"/>
                <a:gd name="connsiteX16" fmla="*/ 148958 w 178348"/>
                <a:gd name="connsiteY16" fmla="*/ 157839 h 185732"/>
                <a:gd name="connsiteX17" fmla="*/ 135556 w 178348"/>
                <a:gd name="connsiteY17" fmla="*/ 151962 h 185732"/>
                <a:gd name="connsiteX18" fmla="*/ 118240 w 178348"/>
                <a:gd name="connsiteY18" fmla="*/ 158722 h 185732"/>
                <a:gd name="connsiteX19" fmla="*/ 117211 w 178348"/>
                <a:gd name="connsiteY19" fmla="*/ 162573 h 185732"/>
                <a:gd name="connsiteX20" fmla="*/ 115601 w 178348"/>
                <a:gd name="connsiteY20" fmla="*/ 177108 h 185732"/>
                <a:gd name="connsiteX21" fmla="*/ 110153 w 178348"/>
                <a:gd name="connsiteY21" fmla="*/ 183271 h 185732"/>
                <a:gd name="connsiteX22" fmla="*/ 68186 w 178348"/>
                <a:gd name="connsiteY22" fmla="*/ 183271 h 185732"/>
                <a:gd name="connsiteX23" fmla="*/ 62737 w 178348"/>
                <a:gd name="connsiteY23" fmla="*/ 177108 h 185732"/>
                <a:gd name="connsiteX24" fmla="*/ 61137 w 178348"/>
                <a:gd name="connsiteY24" fmla="*/ 162592 h 185732"/>
                <a:gd name="connsiteX25" fmla="*/ 46567 w 178348"/>
                <a:gd name="connsiteY25" fmla="*/ 151005 h 185732"/>
                <a:gd name="connsiteX26" fmla="*/ 42792 w 178348"/>
                <a:gd name="connsiteY26" fmla="*/ 152019 h 185732"/>
                <a:gd name="connsiteX27" fmla="*/ 29400 w 178348"/>
                <a:gd name="connsiteY27" fmla="*/ 157886 h 185732"/>
                <a:gd name="connsiteX28" fmla="*/ 21313 w 178348"/>
                <a:gd name="connsiteY28" fmla="*/ 156220 h 185732"/>
                <a:gd name="connsiteX29" fmla="*/ 320 w 178348"/>
                <a:gd name="connsiteY29" fmla="*/ 120063 h 185732"/>
                <a:gd name="connsiteX30" fmla="*/ 2911 w 178348"/>
                <a:gd name="connsiteY30" fmla="*/ 112195 h 185732"/>
                <a:gd name="connsiteX31" fmla="*/ 14751 w 178348"/>
                <a:gd name="connsiteY31" fmla="*/ 103470 h 185732"/>
                <a:gd name="connsiteX32" fmla="*/ 17581 w 178348"/>
                <a:gd name="connsiteY32" fmla="*/ 85097 h 185732"/>
                <a:gd name="connsiteX33" fmla="*/ 14751 w 178348"/>
                <a:gd name="connsiteY33" fmla="*/ 82267 h 185732"/>
                <a:gd name="connsiteX34" fmla="*/ 2911 w 178348"/>
                <a:gd name="connsiteY34" fmla="*/ 73562 h 185732"/>
                <a:gd name="connsiteX35" fmla="*/ 330 w 178348"/>
                <a:gd name="connsiteY35" fmla="*/ 65694 h 185732"/>
                <a:gd name="connsiteX36" fmla="*/ 21323 w 178348"/>
                <a:gd name="connsiteY36" fmla="*/ 29575 h 185732"/>
                <a:gd name="connsiteX37" fmla="*/ 29419 w 178348"/>
                <a:gd name="connsiteY37" fmla="*/ 27918 h 185732"/>
                <a:gd name="connsiteX38" fmla="*/ 42754 w 178348"/>
                <a:gd name="connsiteY38" fmla="*/ 33776 h 185732"/>
                <a:gd name="connsiteX39" fmla="*/ 60130 w 178348"/>
                <a:gd name="connsiteY39" fmla="*/ 26909 h 185732"/>
                <a:gd name="connsiteX40" fmla="*/ 61137 w 178348"/>
                <a:gd name="connsiteY40" fmla="*/ 23127 h 185732"/>
                <a:gd name="connsiteX41" fmla="*/ 62757 w 178348"/>
                <a:gd name="connsiteY41" fmla="*/ 8592 h 185732"/>
                <a:gd name="connsiteX42" fmla="*/ 68310 w 178348"/>
                <a:gd name="connsiteY42" fmla="*/ 2400 h 185732"/>
                <a:gd name="connsiteX43" fmla="*/ 89274 w 178348"/>
                <a:gd name="connsiteY43" fmla="*/ 0 h 185732"/>
                <a:gd name="connsiteX44" fmla="*/ 89160 w 178348"/>
                <a:gd name="connsiteY44" fmla="*/ 64294 h 185732"/>
                <a:gd name="connsiteX45" fmla="*/ 60585 w 178348"/>
                <a:gd name="connsiteY45" fmla="*/ 92869 h 185732"/>
                <a:gd name="connsiteX46" fmla="*/ 89160 w 178348"/>
                <a:gd name="connsiteY46" fmla="*/ 121444 h 185732"/>
                <a:gd name="connsiteX47" fmla="*/ 117735 w 178348"/>
                <a:gd name="connsiteY47" fmla="*/ 92869 h 185732"/>
                <a:gd name="connsiteX48" fmla="*/ 89160 w 178348"/>
                <a:gd name="connsiteY48" fmla="*/ 64294 h 1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8348" h="185732">
                  <a:moveTo>
                    <a:pt x="89274" y="0"/>
                  </a:moveTo>
                  <a:cubicBezTo>
                    <a:pt x="96265" y="76"/>
                    <a:pt x="103228" y="886"/>
                    <a:pt x="110058" y="2410"/>
                  </a:cubicBezTo>
                  <a:cubicBezTo>
                    <a:pt x="113036" y="3075"/>
                    <a:pt x="115263" y="5558"/>
                    <a:pt x="115601" y="8592"/>
                  </a:cubicBezTo>
                  <a:lnTo>
                    <a:pt x="117220" y="23136"/>
                  </a:lnTo>
                  <a:cubicBezTo>
                    <a:pt x="118027" y="30372"/>
                    <a:pt x="124547" y="35584"/>
                    <a:pt x="131782" y="34777"/>
                  </a:cubicBezTo>
                  <a:cubicBezTo>
                    <a:pt x="133090" y="34631"/>
                    <a:pt x="134368" y="34290"/>
                    <a:pt x="135575" y="33766"/>
                  </a:cubicBezTo>
                  <a:lnTo>
                    <a:pt x="148920" y="27908"/>
                  </a:lnTo>
                  <a:cubicBezTo>
                    <a:pt x="151696" y="26685"/>
                    <a:pt x="154943" y="27350"/>
                    <a:pt x="157016" y="29566"/>
                  </a:cubicBezTo>
                  <a:cubicBezTo>
                    <a:pt x="166654" y="39863"/>
                    <a:pt x="173832" y="52212"/>
                    <a:pt x="178009" y="65684"/>
                  </a:cubicBezTo>
                  <a:cubicBezTo>
                    <a:pt x="178906" y="68586"/>
                    <a:pt x="177871" y="71738"/>
                    <a:pt x="175428" y="73543"/>
                  </a:cubicBezTo>
                  <a:lnTo>
                    <a:pt x="163598" y="82267"/>
                  </a:lnTo>
                  <a:cubicBezTo>
                    <a:pt x="157743" y="86568"/>
                    <a:pt x="156483" y="94801"/>
                    <a:pt x="160784" y="100656"/>
                  </a:cubicBezTo>
                  <a:cubicBezTo>
                    <a:pt x="161574" y="101731"/>
                    <a:pt x="162522" y="102680"/>
                    <a:pt x="163598" y="103470"/>
                  </a:cubicBezTo>
                  <a:lnTo>
                    <a:pt x="175437" y="112185"/>
                  </a:lnTo>
                  <a:cubicBezTo>
                    <a:pt x="177888" y="113989"/>
                    <a:pt x="178928" y="117146"/>
                    <a:pt x="178028" y="120053"/>
                  </a:cubicBezTo>
                  <a:cubicBezTo>
                    <a:pt x="173849" y="133524"/>
                    <a:pt x="166672" y="145873"/>
                    <a:pt x="157035" y="156172"/>
                  </a:cubicBezTo>
                  <a:cubicBezTo>
                    <a:pt x="154967" y="158383"/>
                    <a:pt x="151731" y="159050"/>
                    <a:pt x="148958" y="157839"/>
                  </a:cubicBezTo>
                  <a:lnTo>
                    <a:pt x="135556" y="151962"/>
                  </a:lnTo>
                  <a:cubicBezTo>
                    <a:pt x="128908" y="149046"/>
                    <a:pt x="121154" y="152073"/>
                    <a:pt x="118240" y="158722"/>
                  </a:cubicBezTo>
                  <a:cubicBezTo>
                    <a:pt x="117703" y="159946"/>
                    <a:pt x="117356" y="161244"/>
                    <a:pt x="117211" y="162573"/>
                  </a:cubicBezTo>
                  <a:lnTo>
                    <a:pt x="115601" y="177108"/>
                  </a:lnTo>
                  <a:cubicBezTo>
                    <a:pt x="115269" y="180106"/>
                    <a:pt x="113089" y="182573"/>
                    <a:pt x="110153" y="183271"/>
                  </a:cubicBezTo>
                  <a:cubicBezTo>
                    <a:pt x="96356" y="186553"/>
                    <a:pt x="81983" y="186553"/>
                    <a:pt x="68186" y="183271"/>
                  </a:cubicBezTo>
                  <a:cubicBezTo>
                    <a:pt x="65251" y="182573"/>
                    <a:pt x="63070" y="180106"/>
                    <a:pt x="62737" y="177108"/>
                  </a:cubicBezTo>
                  <a:lnTo>
                    <a:pt x="61137" y="162592"/>
                  </a:lnTo>
                  <a:cubicBezTo>
                    <a:pt x="60314" y="155369"/>
                    <a:pt x="53790" y="150181"/>
                    <a:pt x="46567" y="151005"/>
                  </a:cubicBezTo>
                  <a:cubicBezTo>
                    <a:pt x="45265" y="151153"/>
                    <a:pt x="43993" y="151495"/>
                    <a:pt x="42792" y="152019"/>
                  </a:cubicBezTo>
                  <a:lnTo>
                    <a:pt x="29400" y="157886"/>
                  </a:lnTo>
                  <a:cubicBezTo>
                    <a:pt x="26624" y="159103"/>
                    <a:pt x="23382" y="158434"/>
                    <a:pt x="21313" y="156220"/>
                  </a:cubicBezTo>
                  <a:cubicBezTo>
                    <a:pt x="11671" y="145910"/>
                    <a:pt x="4493" y="133547"/>
                    <a:pt x="320" y="120063"/>
                  </a:cubicBezTo>
                  <a:cubicBezTo>
                    <a:pt x="-580" y="117156"/>
                    <a:pt x="460" y="113998"/>
                    <a:pt x="2911" y="112195"/>
                  </a:cubicBezTo>
                  <a:lnTo>
                    <a:pt x="14751" y="103470"/>
                  </a:lnTo>
                  <a:cubicBezTo>
                    <a:pt x="20605" y="99178"/>
                    <a:pt x="21873" y="90952"/>
                    <a:pt x="17581" y="85097"/>
                  </a:cubicBezTo>
                  <a:cubicBezTo>
                    <a:pt x="16787" y="84015"/>
                    <a:pt x="15833" y="83061"/>
                    <a:pt x="14751" y="82267"/>
                  </a:cubicBezTo>
                  <a:lnTo>
                    <a:pt x="2911" y="73562"/>
                  </a:lnTo>
                  <a:cubicBezTo>
                    <a:pt x="463" y="71756"/>
                    <a:pt x="-573" y="68599"/>
                    <a:pt x="330" y="65694"/>
                  </a:cubicBezTo>
                  <a:cubicBezTo>
                    <a:pt x="4507" y="52222"/>
                    <a:pt x="11684" y="39873"/>
                    <a:pt x="21323" y="29575"/>
                  </a:cubicBezTo>
                  <a:cubicBezTo>
                    <a:pt x="23396" y="27359"/>
                    <a:pt x="26642" y="26695"/>
                    <a:pt x="29419" y="27918"/>
                  </a:cubicBezTo>
                  <a:lnTo>
                    <a:pt x="42754" y="33776"/>
                  </a:lnTo>
                  <a:cubicBezTo>
                    <a:pt x="49448" y="36678"/>
                    <a:pt x="57228" y="33603"/>
                    <a:pt x="60130" y="26909"/>
                  </a:cubicBezTo>
                  <a:cubicBezTo>
                    <a:pt x="60652" y="25705"/>
                    <a:pt x="60991" y="24430"/>
                    <a:pt x="61137" y="23127"/>
                  </a:cubicBezTo>
                  <a:lnTo>
                    <a:pt x="62757" y="8592"/>
                  </a:lnTo>
                  <a:cubicBezTo>
                    <a:pt x="63092" y="5552"/>
                    <a:pt x="65324" y="3063"/>
                    <a:pt x="68310" y="2400"/>
                  </a:cubicBezTo>
                  <a:cubicBezTo>
                    <a:pt x="75139" y="886"/>
                    <a:pt x="82121" y="86"/>
                    <a:pt x="89274" y="0"/>
                  </a:cubicBezTo>
                  <a:close/>
                  <a:moveTo>
                    <a:pt x="89160" y="64294"/>
                  </a:moveTo>
                  <a:cubicBezTo>
                    <a:pt x="73378" y="64294"/>
                    <a:pt x="60585" y="77087"/>
                    <a:pt x="60585" y="92869"/>
                  </a:cubicBezTo>
                  <a:cubicBezTo>
                    <a:pt x="60585" y="108651"/>
                    <a:pt x="73378" y="121444"/>
                    <a:pt x="89160" y="121444"/>
                  </a:cubicBezTo>
                  <a:cubicBezTo>
                    <a:pt x="104942" y="121444"/>
                    <a:pt x="117735" y="108651"/>
                    <a:pt x="117735" y="92869"/>
                  </a:cubicBezTo>
                  <a:cubicBezTo>
                    <a:pt x="117735" y="77087"/>
                    <a:pt x="104942" y="64294"/>
                    <a:pt x="89160" y="64294"/>
                  </a:cubicBezTo>
                  <a:close/>
                </a:path>
              </a:pathLst>
            </a:custGeom>
            <a:solidFill>
              <a:schemeClr val="tx1"/>
            </a:solidFill>
            <a:ln w="9525" cap="flat">
              <a:noFill/>
              <a:prstDash val="solid"/>
              <a:miter/>
            </a:ln>
          </p:spPr>
          <p:txBody>
            <a:bodyPr rtlCol="0" anchor="ctr"/>
            <a:lstStyle/>
            <a:p>
              <a:pPr defTabSz="685775">
                <a:buClrTx/>
                <a:defRPr/>
              </a:pPr>
              <a:endParaRPr lang="en-US" sz="1324" kern="1200">
                <a:solidFill>
                  <a:srgbClr val="FFFFFF"/>
                </a:solidFill>
                <a:latin typeface="Segoe UI"/>
                <a:ea typeface="+mn-ea"/>
                <a:cs typeface="+mn-cs"/>
              </a:endParaRPr>
            </a:p>
          </p:txBody>
        </p:sp>
      </p:grpSp>
      <p:sp>
        <p:nvSpPr>
          <p:cNvPr id="2" name="TextBox 1">
            <a:extLst>
              <a:ext uri="{FF2B5EF4-FFF2-40B4-BE49-F238E27FC236}">
                <a16:creationId xmlns:a16="http://schemas.microsoft.com/office/drawing/2014/main" id="{9120499B-A8EA-7F2D-CC70-27E5D9275914}"/>
              </a:ext>
            </a:extLst>
          </p:cNvPr>
          <p:cNvSpPr txBox="1"/>
          <p:nvPr/>
        </p:nvSpPr>
        <p:spPr>
          <a:xfrm>
            <a:off x="3560827" y="886405"/>
            <a:ext cx="943328" cy="121252"/>
          </a:xfrm>
          <a:prstGeom prst="rect">
            <a:avLst/>
          </a:prstGeom>
          <a:noFill/>
        </p:spPr>
        <p:txBody>
          <a:bodyPr wrap="square" lIns="0" tIns="0" rIns="0" bIns="0" rtlCol="0">
            <a:spAutoFit/>
          </a:bodyPr>
          <a:lstStyle/>
          <a:p>
            <a:pPr defTabSz="699557">
              <a:spcAft>
                <a:spcPts val="225"/>
              </a:spcAft>
              <a:buClrTx/>
              <a:defRPr/>
            </a:pPr>
            <a:r>
              <a:rPr lang="en-US" sz="788" kern="1200">
                <a:ln w="3175">
                  <a:noFill/>
                </a:ln>
                <a:solidFill>
                  <a:srgbClr val="379994"/>
                </a:solidFill>
                <a:latin typeface="Segoe UI Semibold"/>
                <a:ea typeface="+mn-ea"/>
                <a:cs typeface="Segoe UI" panose="020B0502040204020203" pitchFamily="34" charset="0"/>
              </a:rPr>
              <a:t>Investment</a:t>
            </a:r>
          </a:p>
        </p:txBody>
      </p:sp>
      <p:sp>
        <p:nvSpPr>
          <p:cNvPr id="3" name="TextBox 2">
            <a:extLst>
              <a:ext uri="{FF2B5EF4-FFF2-40B4-BE49-F238E27FC236}">
                <a16:creationId xmlns:a16="http://schemas.microsoft.com/office/drawing/2014/main" id="{3D5E6A4B-559F-24D3-5246-6372516A6411}"/>
              </a:ext>
            </a:extLst>
          </p:cNvPr>
          <p:cNvSpPr txBox="1"/>
          <p:nvPr/>
        </p:nvSpPr>
        <p:spPr>
          <a:xfrm>
            <a:off x="3560827" y="1500308"/>
            <a:ext cx="943328" cy="121252"/>
          </a:xfrm>
          <a:prstGeom prst="rect">
            <a:avLst/>
          </a:prstGeom>
          <a:noFill/>
        </p:spPr>
        <p:txBody>
          <a:bodyPr wrap="square" lIns="0" tIns="0" rIns="0" bIns="0" rtlCol="0">
            <a:spAutoFit/>
          </a:bodyPr>
          <a:lstStyle/>
          <a:p>
            <a:pPr defTabSz="699557">
              <a:spcAft>
                <a:spcPts val="225"/>
              </a:spcAft>
              <a:buClrTx/>
              <a:defRPr/>
            </a:pPr>
            <a:r>
              <a:rPr lang="en-US" sz="788" kern="1200">
                <a:ln w="3175">
                  <a:noFill/>
                </a:ln>
                <a:solidFill>
                  <a:srgbClr val="379994"/>
                </a:solidFill>
                <a:latin typeface="Segoe UI Semibold"/>
                <a:ea typeface="+mn-ea"/>
                <a:cs typeface="Segoe UI" panose="020B0502040204020203" pitchFamily="34" charset="0"/>
              </a:rPr>
              <a:t>Adoption</a:t>
            </a:r>
          </a:p>
        </p:txBody>
      </p:sp>
      <p:sp>
        <p:nvSpPr>
          <p:cNvPr id="35" name="TextBox 34">
            <a:extLst>
              <a:ext uri="{FF2B5EF4-FFF2-40B4-BE49-F238E27FC236}">
                <a16:creationId xmlns:a16="http://schemas.microsoft.com/office/drawing/2014/main" id="{F075117F-ABA2-FBAA-E19B-ACCE780C8E08}"/>
              </a:ext>
            </a:extLst>
          </p:cNvPr>
          <p:cNvSpPr txBox="1"/>
          <p:nvPr/>
        </p:nvSpPr>
        <p:spPr>
          <a:xfrm>
            <a:off x="3560827" y="2093300"/>
            <a:ext cx="943328" cy="121252"/>
          </a:xfrm>
          <a:prstGeom prst="rect">
            <a:avLst/>
          </a:prstGeom>
          <a:noFill/>
        </p:spPr>
        <p:txBody>
          <a:bodyPr wrap="square" lIns="0" tIns="0" rIns="0" bIns="0" rtlCol="0">
            <a:spAutoFit/>
          </a:bodyPr>
          <a:lstStyle/>
          <a:p>
            <a:pPr defTabSz="699557">
              <a:spcAft>
                <a:spcPts val="225"/>
              </a:spcAft>
              <a:buClrTx/>
              <a:defRPr/>
            </a:pPr>
            <a:r>
              <a:rPr lang="en-US" sz="788" kern="1200">
                <a:ln w="3175">
                  <a:noFill/>
                </a:ln>
                <a:solidFill>
                  <a:srgbClr val="379994"/>
                </a:solidFill>
                <a:latin typeface="Segoe UI Semibold"/>
                <a:ea typeface="+mn-ea"/>
                <a:cs typeface="Segoe UI" panose="020B0502040204020203" pitchFamily="34" charset="0"/>
              </a:rPr>
              <a:t>Governance</a:t>
            </a:r>
          </a:p>
        </p:txBody>
      </p:sp>
      <p:sp>
        <p:nvSpPr>
          <p:cNvPr id="36" name="TextBox 35">
            <a:extLst>
              <a:ext uri="{FF2B5EF4-FFF2-40B4-BE49-F238E27FC236}">
                <a16:creationId xmlns:a16="http://schemas.microsoft.com/office/drawing/2014/main" id="{B9D992ED-F803-EC84-A6B2-6220B74F4972}"/>
              </a:ext>
            </a:extLst>
          </p:cNvPr>
          <p:cNvSpPr txBox="1"/>
          <p:nvPr/>
        </p:nvSpPr>
        <p:spPr>
          <a:xfrm>
            <a:off x="3560827" y="2762639"/>
            <a:ext cx="943328" cy="242502"/>
          </a:xfrm>
          <a:prstGeom prst="rect">
            <a:avLst/>
          </a:prstGeom>
          <a:noFill/>
        </p:spPr>
        <p:txBody>
          <a:bodyPr wrap="square" lIns="0" tIns="0" rIns="0" bIns="0" rtlCol="0">
            <a:spAutoFit/>
          </a:bodyPr>
          <a:lstStyle/>
          <a:p>
            <a:pPr defTabSz="699557">
              <a:spcAft>
                <a:spcPts val="225"/>
              </a:spcAft>
              <a:buClrTx/>
              <a:defRPr/>
            </a:pPr>
            <a:r>
              <a:rPr lang="en-US" sz="788" kern="1200">
                <a:ln w="3175">
                  <a:noFill/>
                </a:ln>
                <a:solidFill>
                  <a:srgbClr val="379994"/>
                </a:solidFill>
                <a:latin typeface="Segoe UI Semibold"/>
                <a:ea typeface="+mn-ea"/>
                <a:cs typeface="Segoe UI" panose="020B0502040204020203" pitchFamily="34" charset="0"/>
              </a:rPr>
              <a:t>Provisioning and </a:t>
            </a:r>
            <a:br>
              <a:rPr lang="en-US" sz="788" kern="1200">
                <a:ln w="3175">
                  <a:noFill/>
                </a:ln>
                <a:solidFill>
                  <a:srgbClr val="379994"/>
                </a:solidFill>
                <a:latin typeface="Segoe UI Semibold"/>
                <a:ea typeface="+mn-ea"/>
                <a:cs typeface="Segoe UI" panose="020B0502040204020203" pitchFamily="34" charset="0"/>
              </a:rPr>
            </a:br>
            <a:r>
              <a:rPr lang="en-US" sz="788" kern="1200">
                <a:ln w="3175">
                  <a:noFill/>
                </a:ln>
                <a:solidFill>
                  <a:srgbClr val="379994"/>
                </a:solidFill>
                <a:latin typeface="Segoe UI Semibold"/>
                <a:ea typeface="+mn-ea"/>
                <a:cs typeface="Segoe UI" panose="020B0502040204020203" pitchFamily="34" charset="0"/>
              </a:rPr>
              <a:t>Management</a:t>
            </a:r>
          </a:p>
        </p:txBody>
      </p:sp>
      <p:sp>
        <p:nvSpPr>
          <p:cNvPr id="37" name="TextBox 36">
            <a:extLst>
              <a:ext uri="{FF2B5EF4-FFF2-40B4-BE49-F238E27FC236}">
                <a16:creationId xmlns:a16="http://schemas.microsoft.com/office/drawing/2014/main" id="{AC163D58-B534-D2F7-F775-6960E27F15AD}"/>
              </a:ext>
            </a:extLst>
          </p:cNvPr>
          <p:cNvSpPr txBox="1"/>
          <p:nvPr/>
        </p:nvSpPr>
        <p:spPr>
          <a:xfrm>
            <a:off x="3560827" y="3437066"/>
            <a:ext cx="943328" cy="121252"/>
          </a:xfrm>
          <a:prstGeom prst="rect">
            <a:avLst/>
          </a:prstGeom>
          <a:noFill/>
        </p:spPr>
        <p:txBody>
          <a:bodyPr wrap="square" lIns="0" tIns="0" rIns="0" bIns="0" rtlCol="0">
            <a:spAutoFit/>
          </a:bodyPr>
          <a:lstStyle/>
          <a:p>
            <a:pPr defTabSz="699557">
              <a:spcAft>
                <a:spcPts val="225"/>
              </a:spcAft>
              <a:buClrTx/>
              <a:defRPr/>
            </a:pPr>
            <a:r>
              <a:rPr lang="en-US" sz="788" kern="1200">
                <a:ln w="3175">
                  <a:noFill/>
                </a:ln>
                <a:solidFill>
                  <a:srgbClr val="379994"/>
                </a:solidFill>
                <a:latin typeface="Segoe UI Semibold"/>
                <a:ea typeface="+mn-ea"/>
                <a:cs typeface="Segoe UI" panose="020B0502040204020203" pitchFamily="34" charset="0"/>
              </a:rPr>
              <a:t>Interfaces</a:t>
            </a:r>
          </a:p>
        </p:txBody>
      </p:sp>
      <p:sp>
        <p:nvSpPr>
          <p:cNvPr id="38" name="TextBox 37">
            <a:extLst>
              <a:ext uri="{FF2B5EF4-FFF2-40B4-BE49-F238E27FC236}">
                <a16:creationId xmlns:a16="http://schemas.microsoft.com/office/drawing/2014/main" id="{C070AA85-D7C5-D94F-B267-06C041FD156F}"/>
              </a:ext>
            </a:extLst>
          </p:cNvPr>
          <p:cNvSpPr txBox="1"/>
          <p:nvPr/>
        </p:nvSpPr>
        <p:spPr>
          <a:xfrm>
            <a:off x="3560827" y="3998772"/>
            <a:ext cx="943328" cy="242502"/>
          </a:xfrm>
          <a:prstGeom prst="rect">
            <a:avLst/>
          </a:prstGeom>
          <a:noFill/>
        </p:spPr>
        <p:txBody>
          <a:bodyPr wrap="square" lIns="0" tIns="0" rIns="0" bIns="0" rtlCol="0">
            <a:spAutoFit/>
          </a:bodyPr>
          <a:lstStyle/>
          <a:p>
            <a:pPr defTabSz="699557">
              <a:spcAft>
                <a:spcPts val="225"/>
              </a:spcAft>
              <a:buClrTx/>
              <a:defRPr/>
            </a:pPr>
            <a:r>
              <a:rPr lang="en-US" sz="788" kern="1200">
                <a:ln w="3175">
                  <a:noFill/>
                </a:ln>
                <a:solidFill>
                  <a:srgbClr val="379994"/>
                </a:solidFill>
                <a:latin typeface="Segoe UI Semibold"/>
                <a:ea typeface="+mn-ea"/>
                <a:cs typeface="Segoe UI" panose="020B0502040204020203" pitchFamily="34" charset="0"/>
              </a:rPr>
              <a:t>Measurements </a:t>
            </a:r>
            <a:br>
              <a:rPr lang="en-US" sz="788" kern="1200">
                <a:ln w="3175">
                  <a:noFill/>
                </a:ln>
                <a:solidFill>
                  <a:srgbClr val="379994"/>
                </a:solidFill>
                <a:latin typeface="Segoe UI Semibold"/>
                <a:ea typeface="+mn-ea"/>
                <a:cs typeface="Segoe UI" panose="020B0502040204020203" pitchFamily="34" charset="0"/>
              </a:rPr>
            </a:br>
            <a:r>
              <a:rPr lang="en-US" sz="788" kern="1200">
                <a:ln w="3175">
                  <a:noFill/>
                </a:ln>
                <a:solidFill>
                  <a:srgbClr val="379994"/>
                </a:solidFill>
                <a:latin typeface="Segoe UI Semibold"/>
                <a:ea typeface="+mn-ea"/>
                <a:cs typeface="Segoe UI" panose="020B0502040204020203" pitchFamily="34" charset="0"/>
              </a:rPr>
              <a:t>and Feedback</a:t>
            </a:r>
          </a:p>
        </p:txBody>
      </p:sp>
    </p:spTree>
    <p:extLst>
      <p:ext uri="{BB962C8B-B14F-4D97-AF65-F5344CB8AC3E}">
        <p14:creationId xmlns:p14="http://schemas.microsoft.com/office/powerpoint/2010/main" val="4232050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16667E-6 -3.7037E-6 L 4.16667E-6 0.03542 " pathEditMode="relative" rAng="0" ptsTypes="AA">
                                      <p:cBhvr>
                                        <p:cTn id="9" dur="700" spd="-100000" fill="hold"/>
                                        <p:tgtEl>
                                          <p:spTgt spid="4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100"/>
                                  </p:stCondLst>
                                  <p:childTnLst>
                                    <p:animMotion origin="layout" path="M 4.16667E-6 -3.7037E-6 L 4.16667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grpId="1" nodeType="withEffect">
                                  <p:stCondLst>
                                    <p:cond delay="100"/>
                                  </p:stCondLst>
                                  <p:childTnLst>
                                    <p:animMotion origin="layout" path="M 4.16667E-6 -3.7037E-6 L 4.16667E-6 0.03542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100"/>
                                  </p:stCondLst>
                                  <p:childTnLst>
                                    <p:animMotion origin="layout" path="M 4.16667E-6 -3.7037E-6 L 4.16667E-6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100"/>
                                  </p:stCondLst>
                                  <p:childTnLst>
                                    <p:animMotion origin="layout" path="M 4.16667E-6 -3.7037E-6 L 4.16667E-6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100"/>
                                  </p:stCondLst>
                                  <p:childTnLst>
                                    <p:animMotion origin="layout" path="M 4.16667E-6 -3.7037E-6 L 4.16667E-6 0.03542 " pathEditMode="relative" rAng="0" ptsTypes="AA">
                                      <p:cBhvr>
                                        <p:cTn id="34" dur="700" spd="-100000" fill="hold"/>
                                        <p:tgtEl>
                                          <p:spTgt spid="21"/>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100"/>
                                  </p:stCondLst>
                                  <p:childTnLst>
                                    <p:animMotion origin="layout" path="M 4.16667E-6 -3.7037E-6 L 4.16667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grpId="1" nodeType="withEffect">
                                  <p:stCondLst>
                                    <p:cond delay="100"/>
                                  </p:stCondLst>
                                  <p:childTnLst>
                                    <p:animMotion origin="layout" path="M 4.375E-6 1.48148E-6 L 4.375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decel="100000" fill="hold" nodeType="withEffect">
                                  <p:stCondLst>
                                    <p:cond delay="100"/>
                                  </p:stCondLst>
                                  <p:childTnLst>
                                    <p:animMotion origin="layout" path="M 4.375E-6 1.48148E-6 L 4.375E-6 0.03542 " pathEditMode="relative" rAng="0" ptsTypes="AA">
                                      <p:cBhvr>
                                        <p:cTn id="49" dur="700" spd="-100000" fill="hold"/>
                                        <p:tgtEl>
                                          <p:spTgt spid="27"/>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100"/>
                                  </p:stCondLst>
                                  <p:childTnLst>
                                    <p:animMotion origin="layout" path="M 4.375E-6 1.48148E-6 L 4.375E-6 0.03542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42" presetClass="path" presetSubtype="0" decel="100000" fill="hold" nodeType="withEffect">
                                  <p:stCondLst>
                                    <p:cond delay="100"/>
                                  </p:stCondLst>
                                  <p:childTnLst>
                                    <p:animMotion origin="layout" path="M 4.375E-6 1.48148E-6 L 4.375E-6 0.03542 " pathEditMode="relative" rAng="0" ptsTypes="AA">
                                      <p:cBhvr>
                                        <p:cTn id="59" dur="700" spd="-100000" fill="hold"/>
                                        <p:tgtEl>
                                          <p:spTgt spid="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42" presetClass="path" presetSubtype="0" decel="100000" fill="hold" grpId="1" nodeType="withEffect">
                                  <p:stCondLst>
                                    <p:cond delay="100"/>
                                  </p:stCondLst>
                                  <p:childTnLst>
                                    <p:animMotion origin="layout" path="M 4.375E-6 1.48148E-6 L 4.375E-6 0.03542 " pathEditMode="relative" rAng="0" ptsTypes="AA">
                                      <p:cBhvr>
                                        <p:cTn id="64" dur="700" spd="-100000" fill="hold"/>
                                        <p:tgtEl>
                                          <p:spTgt spid="3"/>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42" presetClass="path" presetSubtype="0" decel="100000" fill="hold" nodeType="withEffect">
                                  <p:stCondLst>
                                    <p:cond delay="100"/>
                                  </p:stCondLst>
                                  <p:childTnLst>
                                    <p:animMotion origin="layout" path="M 4.375E-6 1.48148E-6 L 4.375E-6 0.03542 " pathEditMode="relative" rAng="0" ptsTypes="AA">
                                      <p:cBhvr>
                                        <p:cTn id="69" dur="700" spd="-100000" fill="hold"/>
                                        <p:tgtEl>
                                          <p:spTgt spid="13"/>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42" presetClass="path" presetSubtype="0" decel="100000" fill="hold" grpId="1" nodeType="withEffect">
                                  <p:stCondLst>
                                    <p:cond delay="100"/>
                                  </p:stCondLst>
                                  <p:childTnLst>
                                    <p:animMotion origin="layout" path="M 4.375E-6 1.48148E-6 L 4.375E-6 0.03542 " pathEditMode="relative" rAng="0" ptsTypes="AA">
                                      <p:cBhvr>
                                        <p:cTn id="74" dur="700" spd="-100000" fill="hold"/>
                                        <p:tgtEl>
                                          <p:spTgt spid="35"/>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42" presetClass="path" presetSubtype="0" decel="100000" fill="hold" nodeType="withEffect">
                                  <p:stCondLst>
                                    <p:cond delay="100"/>
                                  </p:stCondLst>
                                  <p:childTnLst>
                                    <p:animMotion origin="layout" path="M 4.375E-6 1.48148E-6 L 4.375E-6 0.03542 " pathEditMode="relative" rAng="0" ptsTypes="AA">
                                      <p:cBhvr>
                                        <p:cTn id="79" dur="700" spd="-100000" fill="hold"/>
                                        <p:tgtEl>
                                          <p:spTgt spid="2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42" presetClass="path" presetSubtype="0" decel="100000" fill="hold" grpId="1" nodeType="withEffect">
                                  <p:stCondLst>
                                    <p:cond delay="100"/>
                                  </p:stCondLst>
                                  <p:childTnLst>
                                    <p:animMotion origin="layout" path="M 4.375E-6 1.48148E-6 L 4.375E-6 0.03542 " pathEditMode="relative" rAng="0" ptsTypes="AA">
                                      <p:cBhvr>
                                        <p:cTn id="84" dur="700" spd="-100000" fill="hold"/>
                                        <p:tgtEl>
                                          <p:spTgt spid="36"/>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par>
                                <p:cTn id="88" presetID="42" presetClass="path" presetSubtype="0" decel="100000" fill="hold" nodeType="withEffect">
                                  <p:stCondLst>
                                    <p:cond delay="100"/>
                                  </p:stCondLst>
                                  <p:childTnLst>
                                    <p:animMotion origin="layout" path="M 4.375E-6 1.48148E-6 L 4.375E-6 0.03542 " pathEditMode="relative" rAng="0" ptsTypes="AA">
                                      <p:cBhvr>
                                        <p:cTn id="89" dur="700" spd="-100000" fill="hold"/>
                                        <p:tgtEl>
                                          <p:spTgt spid="17"/>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42" presetClass="path" presetSubtype="0" decel="100000" fill="hold" grpId="1" nodeType="withEffect">
                                  <p:stCondLst>
                                    <p:cond delay="100"/>
                                  </p:stCondLst>
                                  <p:childTnLst>
                                    <p:animMotion origin="layout" path="M 4.375E-6 1.48148E-6 L 4.375E-6 0.03542 " pathEditMode="relative" rAng="0" ptsTypes="AA">
                                      <p:cBhvr>
                                        <p:cTn id="94" dur="700" spd="-100000" fill="hold"/>
                                        <p:tgtEl>
                                          <p:spTgt spid="37"/>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par>
                                <p:cTn id="98" presetID="42" presetClass="path" presetSubtype="0" decel="100000" fill="hold" nodeType="withEffect">
                                  <p:stCondLst>
                                    <p:cond delay="100"/>
                                  </p:stCondLst>
                                  <p:childTnLst>
                                    <p:animMotion origin="layout" path="M 4.375E-6 1.48148E-6 L 4.375E-6 0.03542 " pathEditMode="relative" rAng="0" ptsTypes="AA">
                                      <p:cBhvr>
                                        <p:cTn id="99" dur="700" spd="-100000" fill="hold"/>
                                        <p:tgtEl>
                                          <p:spTgt spid="7"/>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42" presetClass="path" presetSubtype="0" decel="100000" fill="hold" nodeType="withEffect">
                                  <p:stCondLst>
                                    <p:cond delay="100"/>
                                  </p:stCondLst>
                                  <p:childTnLst>
                                    <p:animMotion origin="layout" path="M 4.375E-6 1.48148E-6 L 4.375E-6 0.03542 " pathEditMode="relative" rAng="0" ptsTypes="AA">
                                      <p:cBhvr>
                                        <p:cTn id="104" dur="700" spd="-100000" fill="hold"/>
                                        <p:tgtEl>
                                          <p:spTgt spid="32"/>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par>
                                <p:cTn id="108" presetID="42" presetClass="path" presetSubtype="0" decel="100000" fill="hold" grpId="1" nodeType="withEffect">
                                  <p:stCondLst>
                                    <p:cond delay="100"/>
                                  </p:stCondLst>
                                  <p:childTnLst>
                                    <p:animMotion origin="layout" path="M 4.375E-6 1.48148E-6 L 4.375E-6 0.03542 " pathEditMode="relative" rAng="0" ptsTypes="AA">
                                      <p:cBhvr>
                                        <p:cTn id="109" dur="700" spd="-100000" fill="hold"/>
                                        <p:tgtEl>
                                          <p:spTgt spid="38"/>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par>
                                <p:cTn id="113" presetID="42" presetClass="path" presetSubtype="0" decel="100000" fill="hold" grpId="1" nodeType="withEffect">
                                  <p:stCondLst>
                                    <p:cond delay="100"/>
                                  </p:stCondLst>
                                  <p:childTnLst>
                                    <p:animMotion origin="layout" path="M 0 1.48148E-6 L 0 0.03542 " pathEditMode="relative" rAng="0" ptsTypes="AA">
                                      <p:cBhvr>
                                        <p:cTn id="114" dur="700" spd="-100000" fill="hold"/>
                                        <p:tgtEl>
                                          <p:spTgt spid="4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3" grpId="0" animBg="1"/>
      <p:bldP spid="43" grpId="1" animBg="1"/>
      <p:bldP spid="39" grpId="0" animBg="1"/>
      <p:bldP spid="39" grpId="1" animBg="1"/>
      <p:bldP spid="8" grpId="0" animBg="1"/>
      <p:bldP spid="8" grpId="1" animBg="1"/>
      <p:bldP spid="16" grpId="0" animBg="1"/>
      <p:bldP spid="16" grpId="1" animBg="1"/>
      <p:bldP spid="19" grpId="0" animBg="1"/>
      <p:bldP spid="19" grpId="1" animBg="1"/>
      <p:bldP spid="20" grpId="0" animBg="1"/>
      <p:bldP spid="20" grpId="1" animBg="1"/>
      <p:bldP spid="21" grpId="0" animBg="1"/>
      <p:bldP spid="21" grpId="1" animBg="1"/>
      <p:bldP spid="22" grpId="0" animBg="1"/>
      <p:bldP spid="22" grpId="1" animBg="1"/>
      <p:bldP spid="2" grpId="0"/>
      <p:bldP spid="2" grpId="1"/>
      <p:bldP spid="3" grpId="0"/>
      <p:bldP spid="3" grpId="1"/>
      <p:bldP spid="35" grpId="0"/>
      <p:bldP spid="35" grpId="1"/>
      <p:bldP spid="36" grpId="0"/>
      <p:bldP spid="36" grpId="1"/>
      <p:bldP spid="37" grpId="0"/>
      <p:bldP spid="37" grpId="1"/>
      <p:bldP spid="38" grpId="0"/>
      <p:bldP spid="3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2DB67-212A-3F55-1B54-BE4538363441}"/>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3B3B4918-B313-9617-9A9E-A18DE401D2A9}"/>
              </a:ext>
            </a:extLst>
          </p:cNvPr>
          <p:cNvSpPr txBox="1">
            <a:spLocks noGrp="1"/>
          </p:cNvSpPr>
          <p:nvPr>
            <p:ph type="title" idx="4294967295"/>
          </p:nvPr>
        </p:nvSpPr>
        <p:spPr>
          <a:xfrm>
            <a:off x="0" y="-632920"/>
            <a:ext cx="8263890" cy="415499"/>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defRPr/>
            </a:pPr>
            <a:r>
              <a:rPr lang="en-CA" sz="1800" spc="-38"/>
              <a:t>Platform Engineering Capability Model – Summary</a:t>
            </a:r>
          </a:p>
        </p:txBody>
      </p:sp>
      <p:sp>
        <p:nvSpPr>
          <p:cNvPr id="14" name="Title 13">
            <a:extLst>
              <a:ext uri="{FF2B5EF4-FFF2-40B4-BE49-F238E27FC236}">
                <a16:creationId xmlns:a16="http://schemas.microsoft.com/office/drawing/2014/main" id="{2E9B244C-EE11-B4DC-A0A0-C645372DC3FE}"/>
              </a:ext>
            </a:extLst>
          </p:cNvPr>
          <p:cNvSpPr>
            <a:spLocks/>
          </p:cNvSpPr>
          <p:nvPr/>
        </p:nvSpPr>
        <p:spPr>
          <a:xfrm>
            <a:off x="441197" y="342900"/>
            <a:ext cx="8263890" cy="4154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557">
              <a:spcBef>
                <a:spcPct val="0"/>
              </a:spcBef>
              <a:buClrTx/>
              <a:defRPr/>
            </a:pPr>
            <a:r>
              <a:rPr lang="en-US" sz="2700" kern="1200" spc="-38">
                <a:ln w="3175">
                  <a:noFill/>
                </a:ln>
                <a:solidFill>
                  <a:srgbClr val="FFFFFF"/>
                </a:solidFill>
                <a:latin typeface="Segoe UI Semibold"/>
                <a:ea typeface="+mn-ea"/>
                <a:cs typeface="Segoe UI" pitchFamily="34" charset="0"/>
              </a:rPr>
              <a:t>Platform Engineering Capability Model</a:t>
            </a:r>
          </a:p>
        </p:txBody>
      </p:sp>
      <p:pic>
        <p:nvPicPr>
          <p:cNvPr id="403" name="Picture 402" descr="Screenshot of the matrix categories from the previous slides">
            <a:extLst>
              <a:ext uri="{FF2B5EF4-FFF2-40B4-BE49-F238E27FC236}">
                <a16:creationId xmlns:a16="http://schemas.microsoft.com/office/drawing/2014/main" id="{1CD6F93A-79AB-48A5-60E6-900F2F445FB3}"/>
              </a:ext>
              <a:ext uri="{C183D7F6-B498-43B3-948B-1728B52AA6E4}">
                <adec:decorative xmlns:adec="http://schemas.microsoft.com/office/drawing/2017/decorative" val="0"/>
              </a:ext>
            </a:extLst>
          </p:cNvPr>
          <p:cNvPicPr>
            <a:picLocks noChangeAspect="1"/>
          </p:cNvPicPr>
          <p:nvPr/>
        </p:nvPicPr>
        <p:blipFill>
          <a:blip r:embed="rId3"/>
          <a:srcRect r="73126"/>
          <a:stretch/>
        </p:blipFill>
        <p:spPr>
          <a:xfrm>
            <a:off x="438150" y="2139850"/>
            <a:ext cx="864843" cy="2561928"/>
          </a:xfrm>
          <a:prstGeom prst="rect">
            <a:avLst/>
          </a:prstGeom>
        </p:spPr>
      </p:pic>
      <p:cxnSp>
        <p:nvCxnSpPr>
          <p:cNvPr id="409" name="Straight Connector 408">
            <a:extLst>
              <a:ext uri="{FF2B5EF4-FFF2-40B4-BE49-F238E27FC236}">
                <a16:creationId xmlns:a16="http://schemas.microsoft.com/office/drawing/2014/main" id="{B344ACAB-3F7A-6368-39A1-A11A6C273997}"/>
              </a:ext>
              <a:ext uri="{C183D7F6-B498-43B3-948B-1728B52AA6E4}">
                <adec:decorative xmlns:adec="http://schemas.microsoft.com/office/drawing/2017/decorative" val="1"/>
              </a:ext>
            </a:extLst>
          </p:cNvPr>
          <p:cNvCxnSpPr>
            <a:cxnSpLocks/>
          </p:cNvCxnSpPr>
          <p:nvPr/>
        </p:nvCxnSpPr>
        <p:spPr>
          <a:xfrm flipV="1">
            <a:off x="1380410" y="1079689"/>
            <a:ext cx="0" cy="3622089"/>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7" name="Rectangle: Rounded Corners 5">
            <a:extLst>
              <a:ext uri="{FF2B5EF4-FFF2-40B4-BE49-F238E27FC236}">
                <a16:creationId xmlns:a16="http://schemas.microsoft.com/office/drawing/2014/main" id="{A447AE76-2AC2-BBC8-CEDA-1501CF1B9222}"/>
              </a:ext>
              <a:ext uri="{C183D7F6-B498-43B3-948B-1728B52AA6E4}">
                <adec:decorative xmlns:adec="http://schemas.microsoft.com/office/drawing/2017/decorative" val="1"/>
              </a:ext>
            </a:extLst>
          </p:cNvPr>
          <p:cNvSpPr/>
          <p:nvPr/>
        </p:nvSpPr>
        <p:spPr bwMode="auto">
          <a:xfrm>
            <a:off x="1457827" y="1079690"/>
            <a:ext cx="2299239" cy="954960"/>
          </a:xfrm>
          <a:prstGeom prst="roundRect">
            <a:avLst>
              <a:gd name="adj" fmla="val 11639"/>
            </a:avLst>
          </a:prstGeom>
          <a:solidFill>
            <a:schemeClr val="bg1"/>
          </a:solidFill>
          <a:ln w="12700" cap="rnd">
            <a:solidFill>
              <a:srgbClr val="0078D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defTabSz="608777">
              <a:spcAft>
                <a:spcPts val="375"/>
              </a:spcAft>
              <a:buClrTx/>
              <a:defRPr/>
            </a:pPr>
            <a:r>
              <a:rPr lang="en-US" sz="1050" kern="1200">
                <a:ln w="3175">
                  <a:noFill/>
                </a:ln>
                <a:solidFill>
                  <a:srgbClr val="0078D4"/>
                </a:solidFill>
                <a:latin typeface="Segoe UI Semibold"/>
                <a:cs typeface="Segoe UI" panose="020B0502040204020203" pitchFamily="34" charset="0"/>
              </a:rPr>
              <a:t>Emerging Innovators</a:t>
            </a:r>
          </a:p>
          <a:p>
            <a:pPr defTabSz="608777">
              <a:spcBef>
                <a:spcPts val="131"/>
              </a:spcBef>
              <a:buClrTx/>
              <a:defRPr/>
            </a:pPr>
            <a:r>
              <a:rPr lang="en-US" sz="675" b="1" kern="1200">
                <a:gradFill>
                  <a:gsLst>
                    <a:gs pos="41958">
                      <a:srgbClr val="FFFFFF"/>
                    </a:gs>
                    <a:gs pos="63000">
                      <a:srgbClr val="FFFFFF"/>
                    </a:gs>
                  </a:gsLst>
                  <a:lin ang="0" scaled="0"/>
                </a:gradFill>
                <a:latin typeface="Segoe UI Semibold"/>
              </a:rPr>
              <a:t>Focused on rapid product development and growth, they invest in products and use manual processes with limited automation. They rely heavily on people to solve problems.</a:t>
            </a:r>
          </a:p>
        </p:txBody>
      </p:sp>
      <p:pic>
        <p:nvPicPr>
          <p:cNvPr id="402" name="Picture 401" descr="Screenshot of the matrix for emerging innovators from the previous slides">
            <a:extLst>
              <a:ext uri="{FF2B5EF4-FFF2-40B4-BE49-F238E27FC236}">
                <a16:creationId xmlns:a16="http://schemas.microsoft.com/office/drawing/2014/main" id="{21A56583-8259-5E11-EB88-72033D411ACB}"/>
              </a:ext>
            </a:extLst>
          </p:cNvPr>
          <p:cNvPicPr>
            <a:picLocks noChangeAspect="1"/>
          </p:cNvPicPr>
          <p:nvPr/>
        </p:nvPicPr>
        <p:blipFill>
          <a:blip r:embed="rId4"/>
          <a:srcRect l="27621" r="931"/>
          <a:stretch/>
        </p:blipFill>
        <p:spPr>
          <a:xfrm>
            <a:off x="1457826" y="2139850"/>
            <a:ext cx="2299250" cy="2561928"/>
          </a:xfrm>
          <a:prstGeom prst="rect">
            <a:avLst/>
          </a:prstGeom>
        </p:spPr>
      </p:pic>
      <p:cxnSp>
        <p:nvCxnSpPr>
          <p:cNvPr id="406" name="Straight Connector 405">
            <a:extLst>
              <a:ext uri="{FF2B5EF4-FFF2-40B4-BE49-F238E27FC236}">
                <a16:creationId xmlns:a16="http://schemas.microsoft.com/office/drawing/2014/main" id="{355FC7D7-8E97-452E-221A-560AEED952A5}"/>
              </a:ext>
              <a:ext uri="{C183D7F6-B498-43B3-948B-1728B52AA6E4}">
                <adec:decorative xmlns:adec="http://schemas.microsoft.com/office/drawing/2017/decorative" val="1"/>
              </a:ext>
            </a:extLst>
          </p:cNvPr>
          <p:cNvCxnSpPr>
            <a:cxnSpLocks/>
          </p:cNvCxnSpPr>
          <p:nvPr/>
        </p:nvCxnSpPr>
        <p:spPr>
          <a:xfrm flipV="1">
            <a:off x="3834492" y="1079689"/>
            <a:ext cx="0" cy="3622088"/>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8" name="Rectangle: Rounded Corners 5">
            <a:extLst>
              <a:ext uri="{FF2B5EF4-FFF2-40B4-BE49-F238E27FC236}">
                <a16:creationId xmlns:a16="http://schemas.microsoft.com/office/drawing/2014/main" id="{7B89C3A8-9F79-2532-7729-5BC35F3735B3}"/>
              </a:ext>
              <a:ext uri="{C183D7F6-B498-43B3-948B-1728B52AA6E4}">
                <adec:decorative xmlns:adec="http://schemas.microsoft.com/office/drawing/2017/decorative" val="1"/>
              </a:ext>
            </a:extLst>
          </p:cNvPr>
          <p:cNvSpPr/>
          <p:nvPr/>
        </p:nvSpPr>
        <p:spPr bwMode="auto">
          <a:xfrm>
            <a:off x="3911909" y="1079690"/>
            <a:ext cx="2299239" cy="954960"/>
          </a:xfrm>
          <a:prstGeom prst="roundRect">
            <a:avLst>
              <a:gd name="adj" fmla="val 11196"/>
            </a:avLst>
          </a:prstGeom>
          <a:solidFill>
            <a:schemeClr val="bg1"/>
          </a:solidFill>
          <a:ln w="12700" cap="rnd">
            <a:solidFill>
              <a:srgbClr val="C03BC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defTabSz="608777">
              <a:spcAft>
                <a:spcPts val="375"/>
              </a:spcAft>
              <a:buClrTx/>
              <a:defRPr/>
            </a:pPr>
            <a:r>
              <a:rPr lang="en-US" sz="1050" kern="1200">
                <a:ln w="3175">
                  <a:noFill/>
                </a:ln>
                <a:solidFill>
                  <a:srgbClr val="C03BC4"/>
                </a:solidFill>
                <a:latin typeface="Segoe UI Semibold"/>
                <a:cs typeface="Segoe UI" panose="020B0502040204020203" pitchFamily="34" charset="0"/>
              </a:rPr>
              <a:t>Strategic Builders</a:t>
            </a:r>
          </a:p>
          <a:p>
            <a:pPr defTabSz="608777">
              <a:spcBef>
                <a:spcPts val="131"/>
              </a:spcBef>
              <a:buClrTx/>
              <a:defRPr/>
            </a:pPr>
            <a:r>
              <a:rPr lang="en-US" sz="675" b="1" kern="1200">
                <a:gradFill>
                  <a:gsLst>
                    <a:gs pos="41958">
                      <a:srgbClr val="FFFFFF"/>
                    </a:gs>
                    <a:gs pos="63000">
                      <a:srgbClr val="FFFFFF"/>
                    </a:gs>
                  </a:gsLst>
                  <a:lin ang="0" scaled="0"/>
                </a:gradFill>
                <a:latin typeface="Segoe UI Semibold"/>
              </a:rPr>
              <a:t>Aimed at improving efficiency and cutting costs, they establish policies that enhance operational effectiveness and use automation for scaling issues. However, they haven't fully integrated platform engineering solutions like self-service.</a:t>
            </a:r>
          </a:p>
        </p:txBody>
      </p:sp>
      <p:pic>
        <p:nvPicPr>
          <p:cNvPr id="323" name="Picture 322" descr="Screenshot of the matrix for trategic builders from the previous slides">
            <a:extLst>
              <a:ext uri="{FF2B5EF4-FFF2-40B4-BE49-F238E27FC236}">
                <a16:creationId xmlns:a16="http://schemas.microsoft.com/office/drawing/2014/main" id="{A351742A-7E58-A90F-C355-90EA4F6582B1}"/>
              </a:ext>
            </a:extLst>
          </p:cNvPr>
          <p:cNvPicPr>
            <a:picLocks noChangeAspect="1"/>
          </p:cNvPicPr>
          <p:nvPr/>
        </p:nvPicPr>
        <p:blipFill>
          <a:blip r:embed="rId5"/>
          <a:srcRect l="27479" r="1074"/>
          <a:stretch/>
        </p:blipFill>
        <p:spPr>
          <a:xfrm>
            <a:off x="3911908" y="2139850"/>
            <a:ext cx="2299250" cy="2561929"/>
          </a:xfrm>
          <a:prstGeom prst="rect">
            <a:avLst/>
          </a:prstGeom>
        </p:spPr>
      </p:pic>
      <p:cxnSp>
        <p:nvCxnSpPr>
          <p:cNvPr id="408" name="Straight Connector 407">
            <a:extLst>
              <a:ext uri="{FF2B5EF4-FFF2-40B4-BE49-F238E27FC236}">
                <a16:creationId xmlns:a16="http://schemas.microsoft.com/office/drawing/2014/main" id="{C18421D0-4F75-275D-81A6-ACA7899FCD4F}"/>
              </a:ext>
              <a:ext uri="{C183D7F6-B498-43B3-948B-1728B52AA6E4}">
                <adec:decorative xmlns:adec="http://schemas.microsoft.com/office/drawing/2017/decorative" val="1"/>
              </a:ext>
            </a:extLst>
          </p:cNvPr>
          <p:cNvCxnSpPr>
            <a:cxnSpLocks/>
          </p:cNvCxnSpPr>
          <p:nvPr/>
        </p:nvCxnSpPr>
        <p:spPr>
          <a:xfrm flipV="1">
            <a:off x="6288575" y="1079689"/>
            <a:ext cx="0" cy="3622088"/>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9" name="Rectangle: Rounded Corners 5">
            <a:extLst>
              <a:ext uri="{FF2B5EF4-FFF2-40B4-BE49-F238E27FC236}">
                <a16:creationId xmlns:a16="http://schemas.microsoft.com/office/drawing/2014/main" id="{5725E96D-ED63-E1D8-DF03-7A9CE0C7B741}"/>
              </a:ext>
              <a:ext uri="{C183D7F6-B498-43B3-948B-1728B52AA6E4}">
                <adec:decorative xmlns:adec="http://schemas.microsoft.com/office/drawing/2017/decorative" val="1"/>
              </a:ext>
            </a:extLst>
          </p:cNvPr>
          <p:cNvSpPr/>
          <p:nvPr/>
        </p:nvSpPr>
        <p:spPr bwMode="auto">
          <a:xfrm>
            <a:off x="6365990" y="1079690"/>
            <a:ext cx="2299239" cy="954960"/>
          </a:xfrm>
          <a:prstGeom prst="roundRect">
            <a:avLst>
              <a:gd name="adj" fmla="val 11743"/>
            </a:avLst>
          </a:prstGeom>
          <a:solidFill>
            <a:schemeClr val="bg1"/>
          </a:solidFill>
          <a:ln w="12700" cap="rnd">
            <a:solidFill>
              <a:srgbClr val="FF5C39"/>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defTabSz="608777">
              <a:spcAft>
                <a:spcPts val="375"/>
              </a:spcAft>
              <a:buClrTx/>
              <a:defRPr/>
            </a:pPr>
            <a:r>
              <a:rPr lang="en-US" sz="1050" kern="1200">
                <a:ln w="3175">
                  <a:noFill/>
                </a:ln>
                <a:solidFill>
                  <a:srgbClr val="FF5C39"/>
                </a:solidFill>
                <a:latin typeface="Segoe UI Semibold"/>
                <a:cs typeface="Segoe UI" panose="020B0502040204020203" pitchFamily="34" charset="0"/>
              </a:rPr>
              <a:t>Platform Pioneers</a:t>
            </a:r>
          </a:p>
          <a:p>
            <a:pPr defTabSz="608777">
              <a:spcBef>
                <a:spcPts val="131"/>
              </a:spcBef>
              <a:buClrTx/>
              <a:defRPr/>
            </a:pPr>
            <a:r>
              <a:rPr lang="en-US" sz="675" b="1" kern="1200">
                <a:gradFill>
                  <a:gsLst>
                    <a:gs pos="41958">
                      <a:srgbClr val="FFFFFF"/>
                    </a:gs>
                    <a:gs pos="63000">
                      <a:srgbClr val="FFFFFF"/>
                    </a:gs>
                  </a:gsLst>
                  <a:lin ang="0" scaled="0"/>
                </a:gradFill>
                <a:latin typeface="Segoe UI Semibold"/>
              </a:rPr>
              <a:t>They enhance the developer experience and expand platform capabilities, treating the platform as a product with robust self-service systems. Their approach seamlessly supports developers' workflows.</a:t>
            </a:r>
          </a:p>
        </p:txBody>
      </p:sp>
      <p:pic>
        <p:nvPicPr>
          <p:cNvPr id="248" name="Picture 247" descr="Screenshot of the matrix for platform pioneers from the previous slides">
            <a:extLst>
              <a:ext uri="{FF2B5EF4-FFF2-40B4-BE49-F238E27FC236}">
                <a16:creationId xmlns:a16="http://schemas.microsoft.com/office/drawing/2014/main" id="{901AE803-B569-62BC-5D67-29864731E0E0}"/>
              </a:ext>
            </a:extLst>
          </p:cNvPr>
          <p:cNvPicPr>
            <a:picLocks noChangeAspect="1"/>
          </p:cNvPicPr>
          <p:nvPr/>
        </p:nvPicPr>
        <p:blipFill>
          <a:blip r:embed="rId6"/>
          <a:srcRect l="27254"/>
          <a:stretch/>
        </p:blipFill>
        <p:spPr>
          <a:xfrm>
            <a:off x="6365990" y="2139851"/>
            <a:ext cx="2341050" cy="2561928"/>
          </a:xfrm>
          <a:prstGeom prst="rect">
            <a:avLst/>
          </a:prstGeom>
        </p:spPr>
      </p:pic>
      <p:sp>
        <p:nvSpPr>
          <p:cNvPr id="4" name="Rectangle: Rounded Corners 36">
            <a:extLst>
              <a:ext uri="{FF2B5EF4-FFF2-40B4-BE49-F238E27FC236}">
                <a16:creationId xmlns:a16="http://schemas.microsoft.com/office/drawing/2014/main" id="{9DB8064B-565F-483A-4DE8-FACBC3682A3A}"/>
              </a:ext>
            </a:extLst>
          </p:cNvPr>
          <p:cNvSpPr/>
          <p:nvPr/>
        </p:nvSpPr>
        <p:spPr>
          <a:xfrm>
            <a:off x="3045581" y="4788189"/>
            <a:ext cx="3056411" cy="352732"/>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37160" tIns="27432" rIns="137160" bIns="54864" anchor="ctr" anchorCtr="0">
            <a:spAutoFit/>
          </a:bodyPr>
          <a:lstStyle/>
          <a:p>
            <a:pPr algn="ctr" defTabSz="224837" fontAlgn="base">
              <a:spcBef>
                <a:spcPts val="381"/>
              </a:spcBef>
              <a:spcAft>
                <a:spcPts val="381"/>
              </a:spcAft>
              <a:buClrTx/>
              <a:buSzPct val="90000"/>
              <a:defRPr/>
            </a:pPr>
            <a:r>
              <a:rPr lang="en-GB" sz="1350" kern="1200">
                <a:ln w="3175">
                  <a:noFill/>
                </a:ln>
                <a:solidFill>
                  <a:srgbClr val="FFFFFF"/>
                </a:solidFill>
                <a:latin typeface="Segoe UI"/>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https://aka.ms/PECapabilitySurvey</a:t>
            </a:r>
            <a:endParaRPr lang="en-GB" sz="1350" kern="1200">
              <a:ln w="3175">
                <a:noFill/>
              </a:ln>
              <a:solidFill>
                <a:srgbClr val="FFFFFF"/>
              </a:solidFill>
              <a:latin typeface="Segoe UI"/>
              <a:ea typeface="+mn-ea"/>
              <a:cs typeface="Segoe UI Semibold" panose="020B0702040204020203" pitchFamily="34" charset="0"/>
            </a:endParaRPr>
          </a:p>
        </p:txBody>
      </p:sp>
    </p:spTree>
    <p:extLst>
      <p:ext uri="{BB962C8B-B14F-4D97-AF65-F5344CB8AC3E}">
        <p14:creationId xmlns:p14="http://schemas.microsoft.com/office/powerpoint/2010/main" val="901220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500"/>
                                        <p:tgtEl>
                                          <p:spTgt spid="403"/>
                                        </p:tgtEl>
                                      </p:cBhvr>
                                    </p:animEffect>
                                  </p:childTnLst>
                                </p:cTn>
                              </p:par>
                              <p:par>
                                <p:cTn id="13" presetID="42" presetClass="path" presetSubtype="0" decel="100000" fill="hold" nodeType="withEffect">
                                  <p:stCondLst>
                                    <p:cond delay="100"/>
                                  </p:stCondLst>
                                  <p:childTnLst>
                                    <p:animMotion origin="layout" path="M -2.29167E-6 3.7037E-6 L -2.29167E-6 0.03541 " pathEditMode="relative" rAng="0" ptsTypes="AA">
                                      <p:cBhvr>
                                        <p:cTn id="14" dur="700" spd="-100000" fill="hold"/>
                                        <p:tgtEl>
                                          <p:spTgt spid="403"/>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09"/>
                                        </p:tgtEl>
                                        <p:attrNameLst>
                                          <p:attrName>style.visibility</p:attrName>
                                        </p:attrNameLst>
                                      </p:cBhvr>
                                      <p:to>
                                        <p:strVal val="visible"/>
                                      </p:to>
                                    </p:set>
                                    <p:animEffect transition="in" filter="fade">
                                      <p:cBhvr>
                                        <p:cTn id="17" dur="500"/>
                                        <p:tgtEl>
                                          <p:spTgt spid="409"/>
                                        </p:tgtEl>
                                      </p:cBhvr>
                                    </p:animEffect>
                                  </p:childTnLst>
                                </p:cTn>
                              </p:par>
                              <p:par>
                                <p:cTn id="18" presetID="42" presetClass="path" presetSubtype="0" decel="100000" fill="hold" nodeType="withEffect">
                                  <p:stCondLst>
                                    <p:cond delay="100"/>
                                  </p:stCondLst>
                                  <p:childTnLst>
                                    <p:animMotion origin="layout" path="M -1.45833E-6 2.96296E-6 L -1.45833E-6 0.03541 " pathEditMode="relative" rAng="0" ptsTypes="AA">
                                      <p:cBhvr>
                                        <p:cTn id="19" dur="700" spd="-100000" fill="hold"/>
                                        <p:tgtEl>
                                          <p:spTgt spid="40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27"/>
                                        </p:tgtEl>
                                        <p:attrNameLst>
                                          <p:attrName>style.visibility</p:attrName>
                                        </p:attrNameLst>
                                      </p:cBhvr>
                                      <p:to>
                                        <p:strVal val="visible"/>
                                      </p:to>
                                    </p:set>
                                    <p:animEffect transition="in" filter="fade">
                                      <p:cBhvr>
                                        <p:cTn id="22" dur="500"/>
                                        <p:tgtEl>
                                          <p:spTgt spid="427"/>
                                        </p:tgtEl>
                                      </p:cBhvr>
                                    </p:animEffect>
                                  </p:childTnLst>
                                </p:cTn>
                              </p:par>
                              <p:par>
                                <p:cTn id="23" presetID="42" presetClass="path" presetSubtype="0" decel="100000" fill="hold" grpId="1" nodeType="withEffect">
                                  <p:stCondLst>
                                    <p:cond delay="100"/>
                                  </p:stCondLst>
                                  <p:childTnLst>
                                    <p:animMotion origin="layout" path="M 3.75E-6 2.22222E-6 L 3.75E-6 0.03541 " pathEditMode="relative" rAng="0" ptsTypes="AA">
                                      <p:cBhvr>
                                        <p:cTn id="24" dur="700" spd="-100000" fill="hold"/>
                                        <p:tgtEl>
                                          <p:spTgt spid="42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02"/>
                                        </p:tgtEl>
                                        <p:attrNameLst>
                                          <p:attrName>style.visibility</p:attrName>
                                        </p:attrNameLst>
                                      </p:cBhvr>
                                      <p:to>
                                        <p:strVal val="visible"/>
                                      </p:to>
                                    </p:set>
                                    <p:animEffect transition="in" filter="fade">
                                      <p:cBhvr>
                                        <p:cTn id="27" dur="500"/>
                                        <p:tgtEl>
                                          <p:spTgt spid="402"/>
                                        </p:tgtEl>
                                      </p:cBhvr>
                                    </p:animEffect>
                                  </p:childTnLst>
                                </p:cTn>
                              </p:par>
                              <p:par>
                                <p:cTn id="28" presetID="42" presetClass="path" presetSubtype="0" decel="100000" fill="hold" nodeType="withEffect">
                                  <p:stCondLst>
                                    <p:cond delay="100"/>
                                  </p:stCondLst>
                                  <p:childTnLst>
                                    <p:animMotion origin="layout" path="M 3.75E-6 3.7037E-6 L 3.75E-6 0.03541 " pathEditMode="relative" rAng="0" ptsTypes="AA">
                                      <p:cBhvr>
                                        <p:cTn id="29" dur="700" spd="-100000" fill="hold"/>
                                        <p:tgtEl>
                                          <p:spTgt spid="402"/>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406"/>
                                        </p:tgtEl>
                                        <p:attrNameLst>
                                          <p:attrName>style.visibility</p:attrName>
                                        </p:attrNameLst>
                                      </p:cBhvr>
                                      <p:to>
                                        <p:strVal val="visible"/>
                                      </p:to>
                                    </p:set>
                                    <p:animEffect transition="in" filter="fade">
                                      <p:cBhvr>
                                        <p:cTn id="32" dur="500"/>
                                        <p:tgtEl>
                                          <p:spTgt spid="406"/>
                                        </p:tgtEl>
                                      </p:cBhvr>
                                    </p:animEffect>
                                  </p:childTnLst>
                                </p:cTn>
                              </p:par>
                              <p:par>
                                <p:cTn id="33" presetID="42" presetClass="path" presetSubtype="0" decel="100000" fill="hold" nodeType="withEffect">
                                  <p:stCondLst>
                                    <p:cond delay="200"/>
                                  </p:stCondLst>
                                  <p:childTnLst>
                                    <p:animMotion origin="layout" path="M -1.04167E-6 2.96296E-6 L -1.04167E-6 0.03541 " pathEditMode="relative" rAng="0" ptsTypes="AA">
                                      <p:cBhvr>
                                        <p:cTn id="34" dur="700" spd="-100000" fill="hold"/>
                                        <p:tgtEl>
                                          <p:spTgt spid="406"/>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323"/>
                                        </p:tgtEl>
                                        <p:attrNameLst>
                                          <p:attrName>style.visibility</p:attrName>
                                        </p:attrNameLst>
                                      </p:cBhvr>
                                      <p:to>
                                        <p:strVal val="visible"/>
                                      </p:to>
                                    </p:set>
                                    <p:animEffect transition="in" filter="fade">
                                      <p:cBhvr>
                                        <p:cTn id="37" dur="500"/>
                                        <p:tgtEl>
                                          <p:spTgt spid="323"/>
                                        </p:tgtEl>
                                      </p:cBhvr>
                                    </p:animEffect>
                                  </p:childTnLst>
                                </p:cTn>
                              </p:par>
                              <p:par>
                                <p:cTn id="38" presetID="42" presetClass="path" presetSubtype="0" decel="100000" fill="hold" nodeType="withEffect">
                                  <p:stCondLst>
                                    <p:cond delay="200"/>
                                  </p:stCondLst>
                                  <p:childTnLst>
                                    <p:animMotion origin="layout" path="M 4.375E-6 3.7037E-6 L 4.375E-6 0.03541 " pathEditMode="relative" rAng="0" ptsTypes="AA">
                                      <p:cBhvr>
                                        <p:cTn id="39" dur="700" spd="-100000" fill="hold"/>
                                        <p:tgtEl>
                                          <p:spTgt spid="323"/>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428"/>
                                        </p:tgtEl>
                                        <p:attrNameLst>
                                          <p:attrName>style.visibility</p:attrName>
                                        </p:attrNameLst>
                                      </p:cBhvr>
                                      <p:to>
                                        <p:strVal val="visible"/>
                                      </p:to>
                                    </p:set>
                                    <p:animEffect transition="in" filter="fade">
                                      <p:cBhvr>
                                        <p:cTn id="42" dur="500"/>
                                        <p:tgtEl>
                                          <p:spTgt spid="428"/>
                                        </p:tgtEl>
                                      </p:cBhvr>
                                    </p:animEffect>
                                  </p:childTnLst>
                                </p:cTn>
                              </p:par>
                              <p:par>
                                <p:cTn id="43" presetID="42" presetClass="path" presetSubtype="0" decel="100000" fill="hold" grpId="1" nodeType="withEffect">
                                  <p:stCondLst>
                                    <p:cond delay="200"/>
                                  </p:stCondLst>
                                  <p:childTnLst>
                                    <p:animMotion origin="layout" path="M 4.375E-6 2.22222E-6 L 4.375E-6 0.03541 " pathEditMode="relative" rAng="0" ptsTypes="AA">
                                      <p:cBhvr>
                                        <p:cTn id="44" dur="700" spd="-100000" fill="hold"/>
                                        <p:tgtEl>
                                          <p:spTgt spid="428"/>
                                        </p:tgtEl>
                                        <p:attrNameLst>
                                          <p:attrName>ppt_x</p:attrName>
                                          <p:attrName>ppt_y</p:attrName>
                                        </p:attrNameLst>
                                      </p:cBhvr>
                                      <p:rCtr x="0" y="1759"/>
                                    </p:animMotion>
                                  </p:childTnLst>
                                </p:cTn>
                              </p:par>
                              <p:par>
                                <p:cTn id="45" presetID="10" presetClass="entr" presetSubtype="0" fill="hold" nodeType="withEffect">
                                  <p:stCondLst>
                                    <p:cond delay="400"/>
                                  </p:stCondLst>
                                  <p:childTnLst>
                                    <p:set>
                                      <p:cBhvr>
                                        <p:cTn id="46" dur="1" fill="hold">
                                          <p:stCondLst>
                                            <p:cond delay="0"/>
                                          </p:stCondLst>
                                        </p:cTn>
                                        <p:tgtEl>
                                          <p:spTgt spid="408"/>
                                        </p:tgtEl>
                                        <p:attrNameLst>
                                          <p:attrName>style.visibility</p:attrName>
                                        </p:attrNameLst>
                                      </p:cBhvr>
                                      <p:to>
                                        <p:strVal val="visible"/>
                                      </p:to>
                                    </p:set>
                                    <p:animEffect transition="in" filter="fade">
                                      <p:cBhvr>
                                        <p:cTn id="47" dur="500"/>
                                        <p:tgtEl>
                                          <p:spTgt spid="408"/>
                                        </p:tgtEl>
                                      </p:cBhvr>
                                    </p:animEffect>
                                  </p:childTnLst>
                                </p:cTn>
                              </p:par>
                              <p:par>
                                <p:cTn id="48" presetID="42" presetClass="path" presetSubtype="0" decel="100000" fill="hold" nodeType="withEffect">
                                  <p:stCondLst>
                                    <p:cond delay="400"/>
                                  </p:stCondLst>
                                  <p:childTnLst>
                                    <p:animMotion origin="layout" path="M -4.16667E-7 2.96296E-6 L -4.16667E-7 0.03541 " pathEditMode="relative" rAng="0" ptsTypes="AA">
                                      <p:cBhvr>
                                        <p:cTn id="49" dur="700" spd="-100000" fill="hold"/>
                                        <p:tgtEl>
                                          <p:spTgt spid="408"/>
                                        </p:tgtEl>
                                        <p:attrNameLst>
                                          <p:attrName>ppt_x</p:attrName>
                                          <p:attrName>ppt_y</p:attrName>
                                        </p:attrNameLst>
                                      </p:cBhvr>
                                      <p:rCtr x="0" y="1759"/>
                                    </p:animMotion>
                                  </p:childTnLst>
                                </p:cTn>
                              </p:par>
                              <p:par>
                                <p:cTn id="50" presetID="10" presetClass="entr" presetSubtype="0" fill="hold" grpId="0" nodeType="withEffect">
                                  <p:stCondLst>
                                    <p:cond delay="400"/>
                                  </p:stCondLst>
                                  <p:childTnLst>
                                    <p:set>
                                      <p:cBhvr>
                                        <p:cTn id="51" dur="1" fill="hold">
                                          <p:stCondLst>
                                            <p:cond delay="0"/>
                                          </p:stCondLst>
                                        </p:cTn>
                                        <p:tgtEl>
                                          <p:spTgt spid="429"/>
                                        </p:tgtEl>
                                        <p:attrNameLst>
                                          <p:attrName>style.visibility</p:attrName>
                                        </p:attrNameLst>
                                      </p:cBhvr>
                                      <p:to>
                                        <p:strVal val="visible"/>
                                      </p:to>
                                    </p:set>
                                    <p:animEffect transition="in" filter="fade">
                                      <p:cBhvr>
                                        <p:cTn id="52" dur="500"/>
                                        <p:tgtEl>
                                          <p:spTgt spid="429"/>
                                        </p:tgtEl>
                                      </p:cBhvr>
                                    </p:animEffect>
                                  </p:childTnLst>
                                </p:cTn>
                              </p:par>
                              <p:par>
                                <p:cTn id="53" presetID="42" presetClass="path" presetSubtype="0" decel="100000" fill="hold" grpId="1" nodeType="withEffect">
                                  <p:stCondLst>
                                    <p:cond delay="400"/>
                                  </p:stCondLst>
                                  <p:childTnLst>
                                    <p:animMotion origin="layout" path="M 5E-6 2.22222E-6 L 5E-6 0.03541 " pathEditMode="relative" rAng="0" ptsTypes="AA">
                                      <p:cBhvr>
                                        <p:cTn id="54" dur="700" spd="-100000" fill="hold"/>
                                        <p:tgtEl>
                                          <p:spTgt spid="429"/>
                                        </p:tgtEl>
                                        <p:attrNameLst>
                                          <p:attrName>ppt_x</p:attrName>
                                          <p:attrName>ppt_y</p:attrName>
                                        </p:attrNameLst>
                                      </p:cBhvr>
                                      <p:rCtr x="0" y="1759"/>
                                    </p:animMotion>
                                  </p:childTnLst>
                                </p:cTn>
                              </p:par>
                              <p:par>
                                <p:cTn id="55" presetID="10" presetClass="entr" presetSubtype="0" fill="hold" nodeType="withEffect">
                                  <p:stCondLst>
                                    <p:cond delay="400"/>
                                  </p:stCondLst>
                                  <p:childTnLst>
                                    <p:set>
                                      <p:cBhvr>
                                        <p:cTn id="56" dur="1" fill="hold">
                                          <p:stCondLst>
                                            <p:cond delay="0"/>
                                          </p:stCondLst>
                                        </p:cTn>
                                        <p:tgtEl>
                                          <p:spTgt spid="248"/>
                                        </p:tgtEl>
                                        <p:attrNameLst>
                                          <p:attrName>style.visibility</p:attrName>
                                        </p:attrNameLst>
                                      </p:cBhvr>
                                      <p:to>
                                        <p:strVal val="visible"/>
                                      </p:to>
                                    </p:set>
                                    <p:animEffect transition="in" filter="fade">
                                      <p:cBhvr>
                                        <p:cTn id="57" dur="500"/>
                                        <p:tgtEl>
                                          <p:spTgt spid="248"/>
                                        </p:tgtEl>
                                      </p:cBhvr>
                                    </p:animEffect>
                                  </p:childTnLst>
                                </p:cTn>
                              </p:par>
                              <p:par>
                                <p:cTn id="58" presetID="42" presetClass="path" presetSubtype="0" decel="100000" fill="hold" nodeType="withEffect">
                                  <p:stCondLst>
                                    <p:cond delay="400"/>
                                  </p:stCondLst>
                                  <p:childTnLst>
                                    <p:animMotion origin="layout" path="M 1.25E-6 3.7037E-6 L 1.25E-6 0.03541 " pathEditMode="relative" rAng="0" ptsTypes="AA">
                                      <p:cBhvr>
                                        <p:cTn id="59" dur="700" spd="-100000" fill="hold"/>
                                        <p:tgtEl>
                                          <p:spTgt spid="248"/>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42" presetClass="path" presetSubtype="0" decel="100000" fill="hold" grpId="1" nodeType="withEffect">
                                  <p:stCondLst>
                                    <p:cond delay="0"/>
                                  </p:stCondLst>
                                  <p:childTnLst>
                                    <p:animMotion origin="layout" path="M -2.91667E-6 -1.11111E-6 L -2.91667E-6 0.03542 " pathEditMode="relative" rAng="0" ptsTypes="AA">
                                      <p:cBhvr>
                                        <p:cTn id="64" dur="700" spd="-100000" fill="hold"/>
                                        <p:tgtEl>
                                          <p:spTgt spid="2"/>
                                        </p:tgtEl>
                                        <p:attrNameLst>
                                          <p:attrName>ppt_x</p:attrName>
                                          <p:attrName>ppt_y</p:attrName>
                                        </p:attrNameLst>
                                      </p:cBhvr>
                                      <p:rCtr x="0" y="1782"/>
                                    </p:animMotion>
                                  </p:childTnLst>
                                </p:cTn>
                              </p:par>
                              <p:par>
                                <p:cTn id="65" presetID="10" presetClass="entr" presetSubtype="0" fill="hold" grpId="0" nodeType="withEffect">
                                  <p:stCondLst>
                                    <p:cond delay="10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42" presetClass="path" presetSubtype="0" decel="100000" fill="hold" grpId="1" nodeType="withEffect">
                                  <p:stCondLst>
                                    <p:cond delay="100"/>
                                  </p:stCondLst>
                                  <p:childTnLst>
                                    <p:animMotion origin="layout" path="M 0 1.48148E-6 L 0 0.03542 " pathEditMode="relative" rAng="0" ptsTypes="AA">
                                      <p:cBhvr>
                                        <p:cTn id="6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p:bldP spid="14" grpId="1"/>
      <p:bldP spid="427" grpId="0" animBg="1"/>
      <p:bldP spid="427" grpId="1" animBg="1"/>
      <p:bldP spid="428" grpId="0" animBg="1"/>
      <p:bldP spid="428" grpId="1" animBg="1"/>
      <p:bldP spid="429" grpId="0" animBg="1"/>
      <p:bldP spid="429" grpId="1" animBg="1"/>
      <p:bldP spid="4" grpId="0" animBg="1"/>
      <p:bldP spid="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C90C-F24C-23B2-6586-3608FEC6C383}"/>
              </a:ext>
            </a:extLst>
          </p:cNvPr>
          <p:cNvSpPr>
            <a:spLocks noGrp="1"/>
          </p:cNvSpPr>
          <p:nvPr>
            <p:ph type="title"/>
          </p:nvPr>
        </p:nvSpPr>
        <p:spPr/>
        <p:txBody>
          <a:bodyPr/>
          <a:lstStyle/>
          <a:p>
            <a:r>
              <a:rPr lang="en-AU" dirty="0"/>
              <a:t>What’s the answer to this?</a:t>
            </a:r>
          </a:p>
        </p:txBody>
      </p:sp>
      <p:sp>
        <p:nvSpPr>
          <p:cNvPr id="3" name="Subtitle 2">
            <a:extLst>
              <a:ext uri="{FF2B5EF4-FFF2-40B4-BE49-F238E27FC236}">
                <a16:creationId xmlns:a16="http://schemas.microsoft.com/office/drawing/2014/main" id="{3BC38361-54FA-9D11-1FFE-917605A3BEE4}"/>
              </a:ext>
            </a:extLst>
          </p:cNvPr>
          <p:cNvSpPr>
            <a:spLocks noGrp="1"/>
          </p:cNvSpPr>
          <p:nvPr>
            <p:ph type="subTitle" idx="1"/>
          </p:nvPr>
        </p:nvSpPr>
        <p:spPr/>
        <p:txBody>
          <a:bodyPr/>
          <a:lstStyle/>
          <a:p>
            <a:endParaRPr lang="en-AU"/>
          </a:p>
        </p:txBody>
      </p:sp>
      <p:pic>
        <p:nvPicPr>
          <p:cNvPr id="4" name="Picture 2" descr="A cartoon character with a rainbow&#10;&#10;AI-generated content may be incorrect.">
            <a:extLst>
              <a:ext uri="{FF2B5EF4-FFF2-40B4-BE49-F238E27FC236}">
                <a16:creationId xmlns:a16="http://schemas.microsoft.com/office/drawing/2014/main" id="{361E9A61-5881-A49E-6767-7BC1BB2434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86750" y="868425"/>
            <a:ext cx="5370500" cy="402787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94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6D37B-3748-A866-585B-A89F636D93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A5CF2-A8A2-8AF1-F566-4194DFF153CE}"/>
              </a:ext>
            </a:extLst>
          </p:cNvPr>
          <p:cNvSpPr>
            <a:spLocks noGrp="1"/>
          </p:cNvSpPr>
          <p:nvPr>
            <p:ph type="title"/>
          </p:nvPr>
        </p:nvSpPr>
        <p:spPr>
          <a:xfrm>
            <a:off x="1861898" y="208447"/>
            <a:ext cx="5420204" cy="923330"/>
          </a:xfrm>
        </p:spPr>
        <p:txBody>
          <a:bodyPr/>
          <a:lstStyle/>
          <a:p>
            <a:pPr algn="ctr"/>
            <a:r>
              <a:rPr lang="en-US" sz="3000" b="1">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Platform Engineering Capability </a:t>
            </a:r>
            <a:br>
              <a:rPr lang="en-US" sz="3000" b="1">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br>
            <a:r>
              <a:rPr lang="en-US" sz="3000" b="1">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Model Survey</a:t>
            </a:r>
          </a:p>
        </p:txBody>
      </p:sp>
      <p:pic>
        <p:nvPicPr>
          <p:cNvPr id="3" name="Content Placeholder 9" descr="A qr code with black squares">
            <a:extLst>
              <a:ext uri="{FF2B5EF4-FFF2-40B4-BE49-F238E27FC236}">
                <a16:creationId xmlns:a16="http://schemas.microsoft.com/office/drawing/2014/main" id="{3BD7C1F9-8D2C-0CE0-CB87-4A2712F4F0B2}"/>
              </a:ext>
            </a:extLst>
          </p:cNvPr>
          <p:cNvPicPr>
            <a:picLocks noChangeAspect="1"/>
          </p:cNvPicPr>
          <p:nvPr/>
        </p:nvPicPr>
        <p:blipFill>
          <a:blip r:embed="rId3"/>
          <a:stretch>
            <a:fillRect/>
          </a:stretch>
        </p:blipFill>
        <p:spPr>
          <a:xfrm>
            <a:off x="3302029" y="1379191"/>
            <a:ext cx="2636129" cy="2636129"/>
          </a:xfrm>
          <a:prstGeom prst="rect">
            <a:avLst/>
          </a:prstGeom>
        </p:spPr>
      </p:pic>
      <p:sp>
        <p:nvSpPr>
          <p:cNvPr id="2" name="Rectangle: Rounded Corners 36">
            <a:extLst>
              <a:ext uri="{FF2B5EF4-FFF2-40B4-BE49-F238E27FC236}">
                <a16:creationId xmlns:a16="http://schemas.microsoft.com/office/drawing/2014/main" id="{94384827-0AE4-C24A-1DDE-26A86CF8831A}"/>
              </a:ext>
            </a:extLst>
          </p:cNvPr>
          <p:cNvSpPr/>
          <p:nvPr/>
        </p:nvSpPr>
        <p:spPr>
          <a:xfrm>
            <a:off x="2236574" y="4387920"/>
            <a:ext cx="5045528" cy="492704"/>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37160" tIns="27432" rIns="137160" bIns="54864" anchor="ctr" anchorCtr="0">
            <a:spAutoFit/>
          </a:bodyPr>
          <a:lstStyle/>
          <a:p>
            <a:pPr algn="ctr" defTabSz="224837" fontAlgn="base">
              <a:spcBef>
                <a:spcPts val="381"/>
              </a:spcBef>
              <a:spcAft>
                <a:spcPts val="381"/>
              </a:spcAft>
              <a:buClrTx/>
              <a:buSzPct val="90000"/>
              <a:defRPr/>
            </a:pPr>
            <a:r>
              <a:rPr lang="en-GB" sz="2100" kern="1200">
                <a:ln w="3175">
                  <a:noFill/>
                </a:ln>
                <a:solidFill>
                  <a:srgbClr val="FFFFFF"/>
                </a:solidFill>
                <a:latin typeface="Segoe UI"/>
                <a:ea typeface="+mn-ea"/>
                <a:cs typeface="Segoe UI Semibold" panose="020B0702040204020203" pitchFamily="34" charset="0"/>
                <a:hlinkClick r:id="rId4">
                  <a:extLst>
                    <a:ext uri="{A12FA001-AC4F-418D-AE19-62706E023703}">
                      <ahyp:hlinkClr xmlns:ahyp="http://schemas.microsoft.com/office/drawing/2018/hyperlinkcolor" val="tx"/>
                    </a:ext>
                  </a:extLst>
                </a:hlinkClick>
              </a:rPr>
              <a:t>https://aka.ms/PECapabilitySurvey</a:t>
            </a:r>
            <a:endParaRPr lang="en-GB" sz="2100" kern="1200">
              <a:ln w="3175">
                <a:noFill/>
              </a:ln>
              <a:solidFill>
                <a:srgbClr val="FFFFFF"/>
              </a:solidFill>
              <a:latin typeface="Segoe UI"/>
              <a:ea typeface="+mn-ea"/>
              <a:cs typeface="Segoe UI Semibold" panose="020B0702040204020203" pitchFamily="34" charset="0"/>
            </a:endParaRPr>
          </a:p>
        </p:txBody>
      </p:sp>
    </p:spTree>
    <p:extLst>
      <p:ext uri="{BB962C8B-B14F-4D97-AF65-F5344CB8AC3E}">
        <p14:creationId xmlns:p14="http://schemas.microsoft.com/office/powerpoint/2010/main" val="1804575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8.33333E-7 -1.48148E-6 L 8.33333E-7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animBg="1"/>
      <p:bldP spid="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B880E1F-C92A-8042-2845-8A5B1105F23C}"/>
              </a:ext>
            </a:extLst>
          </p:cNvPr>
          <p:cNvSpPr>
            <a:spLocks noGrp="1"/>
          </p:cNvSpPr>
          <p:nvPr>
            <p:ph type="title"/>
          </p:nvPr>
        </p:nvSpPr>
        <p:spPr/>
        <p:txBody>
          <a:bodyPr/>
          <a:lstStyle/>
          <a:p>
            <a:r>
              <a:rPr lang="en-AU" dirty="0"/>
              <a:t>Thank you! Let’s keep in touch</a:t>
            </a:r>
          </a:p>
        </p:txBody>
      </p:sp>
      <p:sp>
        <p:nvSpPr>
          <p:cNvPr id="13" name="Subtitle 12">
            <a:extLst>
              <a:ext uri="{FF2B5EF4-FFF2-40B4-BE49-F238E27FC236}">
                <a16:creationId xmlns:a16="http://schemas.microsoft.com/office/drawing/2014/main" id="{A6B68F25-51F6-50B6-9159-9045C5E31302}"/>
              </a:ext>
            </a:extLst>
          </p:cNvPr>
          <p:cNvSpPr>
            <a:spLocks noGrp="1"/>
          </p:cNvSpPr>
          <p:nvPr>
            <p:ph type="subTitle" idx="1"/>
          </p:nvPr>
        </p:nvSpPr>
        <p:spPr/>
        <p:txBody>
          <a:bodyPr/>
          <a:lstStyle/>
          <a:p>
            <a:endParaRPr lang="en-AU"/>
          </a:p>
        </p:txBody>
      </p:sp>
      <p:grpSp>
        <p:nvGrpSpPr>
          <p:cNvPr id="14" name="Group 13">
            <a:extLst>
              <a:ext uri="{FF2B5EF4-FFF2-40B4-BE49-F238E27FC236}">
                <a16:creationId xmlns:a16="http://schemas.microsoft.com/office/drawing/2014/main" id="{2C0665EE-D271-A89B-9C00-9913CF7B3D32}"/>
              </a:ext>
            </a:extLst>
          </p:cNvPr>
          <p:cNvGrpSpPr/>
          <p:nvPr/>
        </p:nvGrpSpPr>
        <p:grpSpPr>
          <a:xfrm>
            <a:off x="2349105" y="1764995"/>
            <a:ext cx="3988589" cy="594478"/>
            <a:chOff x="5424090" y="4523129"/>
            <a:chExt cx="4212452" cy="627844"/>
          </a:xfrm>
        </p:grpSpPr>
        <p:sp>
          <p:nvSpPr>
            <p:cNvPr id="15" name="Rounded Rectangle 33">
              <a:extLst>
                <a:ext uri="{FF2B5EF4-FFF2-40B4-BE49-F238E27FC236}">
                  <a16:creationId xmlns:a16="http://schemas.microsoft.com/office/drawing/2014/main" id="{C1AA4A81-E11D-C287-8CF7-5064FFF34D59}"/>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6" name="TextBox 15">
              <a:extLst>
                <a:ext uri="{FF2B5EF4-FFF2-40B4-BE49-F238E27FC236}">
                  <a16:creationId xmlns:a16="http://schemas.microsoft.com/office/drawing/2014/main" id="{DEDEC392-FB97-1E0C-AE47-DE62248FA581}"/>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github.com/willvelida</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17" name="Graphic 56">
              <a:extLst>
                <a:ext uri="{FF2B5EF4-FFF2-40B4-BE49-F238E27FC236}">
                  <a16:creationId xmlns:a16="http://schemas.microsoft.com/office/drawing/2014/main" id="{025A3233-6CA0-7085-3002-3B53648640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6981" y="4622003"/>
              <a:ext cx="413164" cy="413162"/>
            </a:xfrm>
            <a:prstGeom prst="rect">
              <a:avLst/>
            </a:prstGeom>
            <a:effectLst/>
          </p:spPr>
        </p:pic>
      </p:grpSp>
      <p:grpSp>
        <p:nvGrpSpPr>
          <p:cNvPr id="18" name="Group 17">
            <a:extLst>
              <a:ext uri="{FF2B5EF4-FFF2-40B4-BE49-F238E27FC236}">
                <a16:creationId xmlns:a16="http://schemas.microsoft.com/office/drawing/2014/main" id="{05BD8A20-04BD-8AFF-E28F-DCD95CBC1AA6}"/>
              </a:ext>
            </a:extLst>
          </p:cNvPr>
          <p:cNvGrpSpPr/>
          <p:nvPr/>
        </p:nvGrpSpPr>
        <p:grpSpPr>
          <a:xfrm>
            <a:off x="2349105" y="2453092"/>
            <a:ext cx="3988589" cy="594478"/>
            <a:chOff x="5424090" y="4523129"/>
            <a:chExt cx="4212452" cy="627844"/>
          </a:xfrm>
        </p:grpSpPr>
        <p:sp>
          <p:nvSpPr>
            <p:cNvPr id="19" name="Rounded Rectangle 33">
              <a:extLst>
                <a:ext uri="{FF2B5EF4-FFF2-40B4-BE49-F238E27FC236}">
                  <a16:creationId xmlns:a16="http://schemas.microsoft.com/office/drawing/2014/main" id="{D902D6C2-832A-4A94-C216-A024BCB7247C}"/>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41978503-8978-BA06-B609-6A75C39A8D57}"/>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twitter.com/willvelida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1" name="Picture 2" descr="X Logo - Free Vectors &amp; PSDs to Download">
            <a:extLst>
              <a:ext uri="{FF2B5EF4-FFF2-40B4-BE49-F238E27FC236}">
                <a16:creationId xmlns:a16="http://schemas.microsoft.com/office/drawing/2014/main" id="{F1C22B01-1B90-3BD5-5310-C7F5AD601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2610" y="2606119"/>
            <a:ext cx="288423" cy="28842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DE60EEB8-4671-1220-546C-28F7564DB652}"/>
              </a:ext>
            </a:extLst>
          </p:cNvPr>
          <p:cNvGrpSpPr/>
          <p:nvPr/>
        </p:nvGrpSpPr>
        <p:grpSpPr>
          <a:xfrm>
            <a:off x="2349105" y="3142702"/>
            <a:ext cx="3988589" cy="594478"/>
            <a:chOff x="5424090" y="4523129"/>
            <a:chExt cx="4212452" cy="627844"/>
          </a:xfrm>
        </p:grpSpPr>
        <p:sp>
          <p:nvSpPr>
            <p:cNvPr id="23" name="Rounded Rectangle 33">
              <a:extLst>
                <a:ext uri="{FF2B5EF4-FFF2-40B4-BE49-F238E27FC236}">
                  <a16:creationId xmlns:a16="http://schemas.microsoft.com/office/drawing/2014/main" id="{E4257598-FF88-8A92-296D-BB287D04E788}"/>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4" name="TextBox 23">
              <a:extLst>
                <a:ext uri="{FF2B5EF4-FFF2-40B4-BE49-F238E27FC236}">
                  <a16:creationId xmlns:a16="http://schemas.microsoft.com/office/drawing/2014/main" id="{10F50C9C-87D1-25A6-A246-A76CCE648356}"/>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linkedin.com/in/willvelida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5" name="Picture 2" descr="Linkedin icon - Free download on Iconfinder">
            <a:extLst>
              <a:ext uri="{FF2B5EF4-FFF2-40B4-BE49-F238E27FC236}">
                <a16:creationId xmlns:a16="http://schemas.microsoft.com/office/drawing/2014/main" id="{92863D15-7B25-B820-8AEF-057DC9D5A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857" y="3274225"/>
            <a:ext cx="331432" cy="33143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3525A131-E94A-EE09-5863-8570CDA1A1C9}"/>
              </a:ext>
            </a:extLst>
          </p:cNvPr>
          <p:cNvGrpSpPr/>
          <p:nvPr/>
        </p:nvGrpSpPr>
        <p:grpSpPr>
          <a:xfrm>
            <a:off x="2349105" y="3832312"/>
            <a:ext cx="3988589" cy="594478"/>
            <a:chOff x="5424090" y="4523129"/>
            <a:chExt cx="4212452" cy="627844"/>
          </a:xfrm>
        </p:grpSpPr>
        <p:sp>
          <p:nvSpPr>
            <p:cNvPr id="27" name="Rounded Rectangle 33">
              <a:extLst>
                <a:ext uri="{FF2B5EF4-FFF2-40B4-BE49-F238E27FC236}">
                  <a16:creationId xmlns:a16="http://schemas.microsoft.com/office/drawing/2014/main" id="{6344F014-380C-DFD7-397A-A7AF228B94BE}"/>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28" name="TextBox 27">
              <a:extLst>
                <a:ext uri="{FF2B5EF4-FFF2-40B4-BE49-F238E27FC236}">
                  <a16:creationId xmlns:a16="http://schemas.microsoft.com/office/drawing/2014/main" id="{194B9D2F-32DE-7827-D8C3-CEE97918D511}"/>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youtube.com/@willvelida</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29" name="Picture 28" descr="A black background with a black square&#10;&#10;Description automatically generated with medium confidence">
            <a:extLst>
              <a:ext uri="{FF2B5EF4-FFF2-40B4-BE49-F238E27FC236}">
                <a16:creationId xmlns:a16="http://schemas.microsoft.com/office/drawing/2014/main" id="{7AD2165F-8FC9-A070-F84E-46104ABEDB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6857" y="3970123"/>
            <a:ext cx="318856" cy="318856"/>
          </a:xfrm>
          <a:prstGeom prst="rect">
            <a:avLst/>
          </a:prstGeom>
        </p:spPr>
      </p:pic>
      <p:grpSp>
        <p:nvGrpSpPr>
          <p:cNvPr id="30" name="Group 29">
            <a:extLst>
              <a:ext uri="{FF2B5EF4-FFF2-40B4-BE49-F238E27FC236}">
                <a16:creationId xmlns:a16="http://schemas.microsoft.com/office/drawing/2014/main" id="{9A9E3766-80B6-6329-8F7D-333E05702614}"/>
              </a:ext>
            </a:extLst>
          </p:cNvPr>
          <p:cNvGrpSpPr/>
          <p:nvPr/>
        </p:nvGrpSpPr>
        <p:grpSpPr>
          <a:xfrm>
            <a:off x="2349105" y="1081800"/>
            <a:ext cx="3988589" cy="594478"/>
            <a:chOff x="5424090" y="4523129"/>
            <a:chExt cx="4212452" cy="627844"/>
          </a:xfrm>
        </p:grpSpPr>
        <p:sp>
          <p:nvSpPr>
            <p:cNvPr id="31" name="Rounded Rectangle 33">
              <a:extLst>
                <a:ext uri="{FF2B5EF4-FFF2-40B4-BE49-F238E27FC236}">
                  <a16:creationId xmlns:a16="http://schemas.microsoft.com/office/drawing/2014/main" id="{60269344-F42B-F97E-340B-9EB64CA8796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2" name="TextBox 31">
              <a:extLst>
                <a:ext uri="{FF2B5EF4-FFF2-40B4-BE49-F238E27FC236}">
                  <a16:creationId xmlns:a16="http://schemas.microsoft.com/office/drawing/2014/main" id="{BE220E0D-D0FB-1F47-FAE6-0CCE490603A6}"/>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willvelida.com</a:t>
              </a:r>
              <a:endParaRPr kumimoji="0" lang="en-US" sz="1400" b="0" i="0" u="none" strike="noStrike" kern="1200" cap="none" spc="0" normalizeH="0" baseline="0" noProof="0" dirty="0">
                <a:ln>
                  <a:noFill/>
                </a:ln>
                <a:effectLst/>
                <a:uLnTx/>
                <a:uFillTx/>
                <a:latin typeface="Segoe UI"/>
                <a:ea typeface="+mn-ea"/>
                <a:cs typeface="Segoe UI"/>
              </a:endParaRPr>
            </a:p>
          </p:txBody>
        </p:sp>
      </p:grpSp>
      <p:pic>
        <p:nvPicPr>
          <p:cNvPr id="33" name="Graphic 32">
            <a:extLst>
              <a:ext uri="{FF2B5EF4-FFF2-40B4-BE49-F238E27FC236}">
                <a16:creationId xmlns:a16="http://schemas.microsoft.com/office/drawing/2014/main" id="{BB97D388-0FED-B99C-245A-7DE5E0BC8E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7620" y="1204993"/>
            <a:ext cx="348093" cy="348092"/>
          </a:xfrm>
          <a:prstGeom prst="rect">
            <a:avLst/>
          </a:prstGeom>
        </p:spPr>
      </p:pic>
    </p:spTree>
    <p:extLst>
      <p:ext uri="{BB962C8B-B14F-4D97-AF65-F5344CB8AC3E}">
        <p14:creationId xmlns:p14="http://schemas.microsoft.com/office/powerpoint/2010/main" val="2101196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847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015A-9ECA-90DE-B2E0-559D279CF87E}"/>
              </a:ext>
            </a:extLst>
          </p:cNvPr>
          <p:cNvSpPr>
            <a:spLocks noGrp="1"/>
          </p:cNvSpPr>
          <p:nvPr>
            <p:ph type="title"/>
          </p:nvPr>
        </p:nvSpPr>
        <p:spPr/>
        <p:txBody>
          <a:bodyPr/>
          <a:lstStyle/>
          <a:p>
            <a:r>
              <a:rPr lang="en-AU" dirty="0"/>
              <a:t>What is Platform Engineering?</a:t>
            </a:r>
          </a:p>
        </p:txBody>
      </p:sp>
      <p:graphicFrame>
        <p:nvGraphicFramePr>
          <p:cNvPr id="10" name="Diagram 9">
            <a:extLst>
              <a:ext uri="{FF2B5EF4-FFF2-40B4-BE49-F238E27FC236}">
                <a16:creationId xmlns:a16="http://schemas.microsoft.com/office/drawing/2014/main" id="{AE14840D-A9E9-6FDF-1F08-06B73AA4B5BD}"/>
              </a:ext>
            </a:extLst>
          </p:cNvPr>
          <p:cNvGraphicFramePr/>
          <p:nvPr>
            <p:extLst>
              <p:ext uri="{D42A27DB-BD31-4B8C-83A1-F6EECF244321}">
                <p14:modId xmlns:p14="http://schemas.microsoft.com/office/powerpoint/2010/main" val="1898154304"/>
              </p:ext>
            </p:extLst>
          </p:nvPr>
        </p:nvGraphicFramePr>
        <p:xfrm>
          <a:off x="449263" y="898525"/>
          <a:ext cx="8199437" cy="2795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5698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F065CF1-1881-7362-A073-32A99C1068AA}"/>
              </a:ext>
            </a:extLst>
          </p:cNvPr>
          <p:cNvSpPr txBox="1">
            <a:spLocks/>
          </p:cNvSpPr>
          <p:nvPr/>
        </p:nvSpPr>
        <p:spPr>
          <a:xfrm>
            <a:off x="589708" y="589024"/>
            <a:ext cx="7964584" cy="3231609"/>
          </a:xfrm>
          <a:prstGeom prst="rect">
            <a:avLst/>
          </a:prstGeom>
          <a:noFill/>
          <a:ln>
            <a:noFill/>
          </a:ln>
        </p:spPr>
        <p:txBody>
          <a:bodyPr spcFirstLastPara="1" wrap="square" lIns="0" tIns="0" rIns="0" bIns="0" anchor="t" anchorCtr="0">
            <a:normAutofit fontScale="77500" lnSpcReduction="20000"/>
          </a:bodyPr>
          <a:lstStyle>
            <a:defPPr marR="0" lvl="0" algn="l" rtl="0">
              <a:lnSpc>
                <a:spcPct val="100000"/>
              </a:lnSpc>
              <a:spcBef>
                <a:spcPts val="0"/>
              </a:spcBef>
              <a:spcAft>
                <a:spcPts val="0"/>
              </a:spcAft>
            </a:defPPr>
            <a:lvl1pPr marL="457200" marR="0" lvl="0" indent="-304800" algn="l" rtl="0">
              <a:lnSpc>
                <a:spcPct val="90000"/>
              </a:lnSpc>
              <a:spcBef>
                <a:spcPts val="0"/>
              </a:spcBef>
              <a:spcAft>
                <a:spcPts val="0"/>
              </a:spcAft>
              <a:buClr>
                <a:schemeClr val="accent1"/>
              </a:buClr>
              <a:buSzPts val="1200"/>
              <a:buFont typeface="Inter Medium"/>
              <a:buNone/>
              <a:defRPr sz="1200" b="0" i="0" u="none" strike="noStrike" cap="none">
                <a:solidFill>
                  <a:srgbClr val="002A41"/>
                </a:solidFill>
                <a:latin typeface="Inter Medium"/>
                <a:ea typeface="Inter Medium"/>
                <a:cs typeface="Inter Medium"/>
                <a:sym typeface="Inter Medium"/>
              </a:defRPr>
            </a:lvl1pPr>
            <a:lvl2pPr marL="914400" marR="0" lvl="1" indent="-304800" algn="l" rtl="0">
              <a:lnSpc>
                <a:spcPct val="90000"/>
              </a:lnSpc>
              <a:spcBef>
                <a:spcPts val="0"/>
              </a:spcBef>
              <a:spcAft>
                <a:spcPts val="0"/>
              </a:spcAft>
              <a:buClr>
                <a:srgbClr val="002A41"/>
              </a:buClr>
              <a:buSzPts val="1700"/>
              <a:buFont typeface="Inter Medium"/>
              <a:buNone/>
              <a:defRPr sz="1200" b="0" i="0" u="none" strike="noStrike" cap="none">
                <a:solidFill>
                  <a:srgbClr val="002A41"/>
                </a:solidFill>
                <a:latin typeface="Inter Medium"/>
                <a:ea typeface="Inter Medium"/>
                <a:cs typeface="Inter Medium"/>
                <a:sym typeface="Inter Medium"/>
              </a:defRPr>
            </a:lvl2pPr>
            <a:lvl3pPr marL="1371600" marR="0" lvl="2" indent="-304800" algn="l" rtl="0">
              <a:lnSpc>
                <a:spcPct val="90000"/>
              </a:lnSpc>
              <a:spcBef>
                <a:spcPts val="0"/>
              </a:spcBef>
              <a:spcAft>
                <a:spcPts val="0"/>
              </a:spcAft>
              <a:buClr>
                <a:srgbClr val="002A41"/>
              </a:buClr>
              <a:buSzPts val="1700"/>
              <a:buFont typeface="Inter Medium"/>
              <a:buNone/>
              <a:defRPr sz="1200" b="0" i="0" u="none" strike="noStrike" cap="none">
                <a:solidFill>
                  <a:srgbClr val="002A41"/>
                </a:solidFill>
                <a:latin typeface="Inter Medium"/>
                <a:ea typeface="Inter Medium"/>
                <a:cs typeface="Inter Medium"/>
                <a:sym typeface="Inter Medium"/>
              </a:defRPr>
            </a:lvl3pPr>
            <a:lvl4pPr marL="1828800" marR="0" lvl="3" indent="-304800" algn="l" rtl="0">
              <a:lnSpc>
                <a:spcPct val="90000"/>
              </a:lnSpc>
              <a:spcBef>
                <a:spcPts val="0"/>
              </a:spcBef>
              <a:spcAft>
                <a:spcPts val="0"/>
              </a:spcAft>
              <a:buClr>
                <a:srgbClr val="002A41"/>
              </a:buClr>
              <a:buSzPts val="1700"/>
              <a:buFont typeface="Inter Medium"/>
              <a:buNone/>
              <a:defRPr sz="1200" b="0" i="0" u="none" strike="noStrike" cap="none">
                <a:solidFill>
                  <a:srgbClr val="002A41"/>
                </a:solidFill>
                <a:latin typeface="Inter Medium"/>
                <a:ea typeface="Inter Medium"/>
                <a:cs typeface="Inter Medium"/>
                <a:sym typeface="Inter Medium"/>
              </a:defRPr>
            </a:lvl4pPr>
            <a:lvl5pPr marL="2286000" marR="0" lvl="4" indent="-304800" algn="l" rtl="0">
              <a:lnSpc>
                <a:spcPct val="90000"/>
              </a:lnSpc>
              <a:spcBef>
                <a:spcPts val="0"/>
              </a:spcBef>
              <a:spcAft>
                <a:spcPts val="0"/>
              </a:spcAft>
              <a:buClr>
                <a:srgbClr val="002A41"/>
              </a:buClr>
              <a:buSzPts val="1700"/>
              <a:buFont typeface="Inter Medium"/>
              <a:buNone/>
              <a:defRPr sz="1200" b="0" i="0" u="none" strike="noStrike" cap="none">
                <a:solidFill>
                  <a:srgbClr val="002A41"/>
                </a:solidFill>
                <a:latin typeface="Inter Medium"/>
                <a:ea typeface="Inter Medium"/>
                <a:cs typeface="Inter Medium"/>
                <a:sym typeface="Inter Medium"/>
              </a:defRPr>
            </a:lvl5pPr>
            <a:lvl6pPr marL="2743200" marR="0" lvl="5" indent="-304800" algn="l" rtl="0">
              <a:lnSpc>
                <a:spcPct val="90000"/>
              </a:lnSpc>
              <a:spcBef>
                <a:spcPts val="0"/>
              </a:spcBef>
              <a:spcAft>
                <a:spcPts val="0"/>
              </a:spcAft>
              <a:buClr>
                <a:srgbClr val="002A41"/>
              </a:buClr>
              <a:buSzPts val="1700"/>
              <a:buFont typeface="Inter Medium"/>
              <a:buNone/>
              <a:defRPr sz="1200" b="0" i="0" u="none" strike="noStrike" cap="none">
                <a:solidFill>
                  <a:srgbClr val="002A41"/>
                </a:solidFill>
                <a:latin typeface="Inter Medium"/>
                <a:ea typeface="Inter Medium"/>
                <a:cs typeface="Inter Medium"/>
                <a:sym typeface="Inter Medium"/>
              </a:defRPr>
            </a:lvl6pPr>
            <a:lvl7pPr marL="3200400" marR="0" lvl="6" indent="-304800" algn="l" rtl="0">
              <a:lnSpc>
                <a:spcPct val="90000"/>
              </a:lnSpc>
              <a:spcBef>
                <a:spcPts val="0"/>
              </a:spcBef>
              <a:spcAft>
                <a:spcPts val="0"/>
              </a:spcAft>
              <a:buClr>
                <a:srgbClr val="002A41"/>
              </a:buClr>
              <a:buSzPts val="1700"/>
              <a:buFont typeface="Inter Medium"/>
              <a:buNone/>
              <a:defRPr sz="1200" b="0" i="0" u="none" strike="noStrike" cap="none">
                <a:solidFill>
                  <a:srgbClr val="002A41"/>
                </a:solidFill>
                <a:latin typeface="Inter Medium"/>
                <a:ea typeface="Inter Medium"/>
                <a:cs typeface="Inter Medium"/>
                <a:sym typeface="Inter Medium"/>
              </a:defRPr>
            </a:lvl7pPr>
            <a:lvl8pPr marL="3657600" marR="0" lvl="7" indent="-304800" algn="l" rtl="0">
              <a:lnSpc>
                <a:spcPct val="90000"/>
              </a:lnSpc>
              <a:spcBef>
                <a:spcPts val="0"/>
              </a:spcBef>
              <a:spcAft>
                <a:spcPts val="0"/>
              </a:spcAft>
              <a:buClr>
                <a:srgbClr val="002A41"/>
              </a:buClr>
              <a:buSzPts val="1700"/>
              <a:buFont typeface="Inter Medium"/>
              <a:buNone/>
              <a:defRPr sz="1200" b="0" i="0" u="none" strike="noStrike" cap="none">
                <a:solidFill>
                  <a:srgbClr val="002A41"/>
                </a:solidFill>
                <a:latin typeface="Inter Medium"/>
                <a:ea typeface="Inter Medium"/>
                <a:cs typeface="Inter Medium"/>
                <a:sym typeface="Inter Medium"/>
              </a:defRPr>
            </a:lvl8pPr>
            <a:lvl9pPr marL="4114800" marR="0" lvl="8" indent="-304800" algn="l" rtl="0">
              <a:lnSpc>
                <a:spcPct val="90000"/>
              </a:lnSpc>
              <a:spcBef>
                <a:spcPts val="0"/>
              </a:spcBef>
              <a:spcAft>
                <a:spcPts val="0"/>
              </a:spcAft>
              <a:buClr>
                <a:srgbClr val="002A41"/>
              </a:buClr>
              <a:buSzPts val="1700"/>
              <a:buFont typeface="Inter Medium"/>
              <a:buNone/>
              <a:defRPr sz="1200" b="0" i="0" u="none" strike="noStrike" cap="none">
                <a:solidFill>
                  <a:srgbClr val="002A41"/>
                </a:solidFill>
                <a:latin typeface="Inter Medium"/>
                <a:ea typeface="Inter Medium"/>
                <a:cs typeface="Inter Medium"/>
                <a:sym typeface="Inter Medium"/>
              </a:defRPr>
            </a:lvl9pPr>
          </a:lstStyle>
          <a:p>
            <a:pPr marL="0" indent="0" algn="ctr"/>
            <a:r>
              <a:rPr lang="en-AU" sz="3900" i="1" dirty="0"/>
              <a:t>“Platform Engineering is what DevOps should have been from the start – Just making it easy for Software Engineers to do their damn jobs and enjoy doing it. Except this time, we threw in some more jargon that recruiters love for some reason and are willing to pay us more for essentially the same work as we did as ‘DevOps Engineers’. But who am I to complain, I’ve got a wedding to pay for!”</a:t>
            </a:r>
          </a:p>
          <a:p>
            <a:pPr marL="0" indent="0" algn="ctr"/>
            <a:endParaRPr lang="en-AU" sz="4000" i="1" dirty="0"/>
          </a:p>
        </p:txBody>
      </p:sp>
      <p:sp>
        <p:nvSpPr>
          <p:cNvPr id="5" name="TextBox 4">
            <a:extLst>
              <a:ext uri="{FF2B5EF4-FFF2-40B4-BE49-F238E27FC236}">
                <a16:creationId xmlns:a16="http://schemas.microsoft.com/office/drawing/2014/main" id="{797DD0D1-04D1-6180-AD57-35A4243C6D20}"/>
              </a:ext>
            </a:extLst>
          </p:cNvPr>
          <p:cNvSpPr txBox="1"/>
          <p:nvPr/>
        </p:nvSpPr>
        <p:spPr>
          <a:xfrm>
            <a:off x="2055628" y="4097079"/>
            <a:ext cx="4288465" cy="800219"/>
          </a:xfrm>
          <a:prstGeom prst="rect">
            <a:avLst/>
          </a:prstGeom>
          <a:noFill/>
        </p:spPr>
        <p:txBody>
          <a:bodyPr wrap="square" rtlCol="0">
            <a:spAutoFit/>
          </a:bodyPr>
          <a:lstStyle/>
          <a:p>
            <a:pPr algn="ctr"/>
            <a:r>
              <a:rPr lang="en-AU" sz="3200" i="1" dirty="0"/>
              <a:t>Will Velida, 2025 </a:t>
            </a:r>
          </a:p>
          <a:p>
            <a:endParaRPr lang="en-AU" dirty="0"/>
          </a:p>
        </p:txBody>
      </p:sp>
    </p:spTree>
    <p:extLst>
      <p:ext uri="{BB962C8B-B14F-4D97-AF65-F5344CB8AC3E}">
        <p14:creationId xmlns:p14="http://schemas.microsoft.com/office/powerpoint/2010/main" val="429599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C4FB23B-A8B1-DD74-25BA-AE8185514382}"/>
              </a:ext>
            </a:extLst>
          </p:cNvPr>
          <p:cNvSpPr txBox="1">
            <a:spLocks/>
          </p:cNvSpPr>
          <p:nvPr/>
        </p:nvSpPr>
        <p:spPr>
          <a:xfrm>
            <a:off x="608157" y="1306873"/>
            <a:ext cx="7927686" cy="25297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000"/>
              <a:buFont typeface="Inter"/>
              <a:buNone/>
              <a:defRPr sz="2000" b="1" i="0" u="none" strike="noStrike" cap="none">
                <a:solidFill>
                  <a:schemeClr val="accent1"/>
                </a:solidFill>
                <a:latin typeface="Inter"/>
                <a:ea typeface="Inter"/>
                <a:cs typeface="Inter"/>
                <a:sym typeface="Inter"/>
              </a:defRPr>
            </a:lvl1pPr>
            <a:lvl2pPr marR="0" lvl="1"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2pPr>
            <a:lvl3pPr marR="0" lvl="2"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3pPr>
            <a:lvl4pPr marR="0" lvl="3"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4pPr>
            <a:lvl5pPr marR="0" lvl="4"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5pPr>
            <a:lvl6pPr marR="0" lvl="5"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6pPr>
            <a:lvl7pPr marR="0" lvl="6"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7pPr>
            <a:lvl8pPr marR="0" lvl="7"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8pPr>
            <a:lvl9pPr marR="0" lvl="8" algn="l" rtl="0">
              <a:lnSpc>
                <a:spcPct val="90000"/>
              </a:lnSpc>
              <a:spcBef>
                <a:spcPts val="0"/>
              </a:spcBef>
              <a:spcAft>
                <a:spcPts val="0"/>
              </a:spcAft>
              <a:buClr>
                <a:schemeClr val="accent1"/>
              </a:buClr>
              <a:buSzPts val="2600"/>
              <a:buFont typeface="Inter ExtraBold"/>
              <a:buNone/>
              <a:defRPr sz="2600" b="0" i="0" u="none" strike="noStrike" cap="none">
                <a:solidFill>
                  <a:schemeClr val="accent1"/>
                </a:solidFill>
                <a:latin typeface="Inter ExtraBold"/>
                <a:ea typeface="Inter ExtraBold"/>
                <a:cs typeface="Inter ExtraBold"/>
                <a:sym typeface="Inter ExtraBold"/>
              </a:defRPr>
            </a:lvl9pPr>
          </a:lstStyle>
          <a:p>
            <a:pPr algn="ctr"/>
            <a:r>
              <a:rPr lang="en-AU" sz="6000" dirty="0"/>
              <a:t>How easy is it for your developers to do their jobs?</a:t>
            </a:r>
          </a:p>
        </p:txBody>
      </p:sp>
    </p:spTree>
    <p:extLst>
      <p:ext uri="{BB962C8B-B14F-4D97-AF65-F5344CB8AC3E}">
        <p14:creationId xmlns:p14="http://schemas.microsoft.com/office/powerpoint/2010/main" val="220749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823A-6454-462D-4811-64911E47464D}"/>
              </a:ext>
            </a:extLst>
          </p:cNvPr>
          <p:cNvSpPr>
            <a:spLocks noGrp="1"/>
          </p:cNvSpPr>
          <p:nvPr>
            <p:ph type="title"/>
          </p:nvPr>
        </p:nvSpPr>
        <p:spPr/>
        <p:txBody>
          <a:bodyPr/>
          <a:lstStyle/>
          <a:p>
            <a:r>
              <a:rPr lang="en-AU" dirty="0"/>
              <a:t>But seriously….</a:t>
            </a:r>
          </a:p>
        </p:txBody>
      </p:sp>
      <p:sp>
        <p:nvSpPr>
          <p:cNvPr id="6" name="Text Placeholder 5">
            <a:extLst>
              <a:ext uri="{FF2B5EF4-FFF2-40B4-BE49-F238E27FC236}">
                <a16:creationId xmlns:a16="http://schemas.microsoft.com/office/drawing/2014/main" id="{BB6EE679-B784-BFB9-FD87-156028196A8B}"/>
              </a:ext>
            </a:extLst>
          </p:cNvPr>
          <p:cNvSpPr>
            <a:spLocks noGrp="1"/>
          </p:cNvSpPr>
          <p:nvPr>
            <p:ph type="body" idx="1"/>
          </p:nvPr>
        </p:nvSpPr>
        <p:spPr/>
        <p:txBody>
          <a:bodyPr/>
          <a:lstStyle/>
          <a:p>
            <a:r>
              <a:rPr lang="en-AU" dirty="0"/>
              <a:t>Self-service with guardrails</a:t>
            </a:r>
          </a:p>
        </p:txBody>
      </p:sp>
      <p:sp>
        <p:nvSpPr>
          <p:cNvPr id="4" name="Content Placeholder 3">
            <a:extLst>
              <a:ext uri="{FF2B5EF4-FFF2-40B4-BE49-F238E27FC236}">
                <a16:creationId xmlns:a16="http://schemas.microsoft.com/office/drawing/2014/main" id="{4957E8EB-7CD5-6411-D1E4-727727CCC003}"/>
              </a:ext>
            </a:extLst>
          </p:cNvPr>
          <p:cNvSpPr>
            <a:spLocks noGrp="1"/>
          </p:cNvSpPr>
          <p:nvPr>
            <p:ph sz="half" idx="2"/>
          </p:nvPr>
        </p:nvSpPr>
        <p:spPr/>
        <p:txBody>
          <a:bodyPr>
            <a:normAutofit/>
          </a:bodyPr>
          <a:lstStyle/>
          <a:p>
            <a:r>
              <a:rPr lang="en-AU" dirty="0"/>
              <a:t>Helping developers deliver business value quickly through self-service.</a:t>
            </a:r>
          </a:p>
          <a:p>
            <a:r>
              <a:rPr lang="en-AU" dirty="0"/>
              <a:t>Secure, governed development with flexibility.</a:t>
            </a:r>
          </a:p>
          <a:p>
            <a:r>
              <a:rPr lang="en-AU" dirty="0"/>
              <a:t>Rapid project and team onboarding that’s secure.</a:t>
            </a:r>
          </a:p>
          <a:p>
            <a:r>
              <a:rPr lang="en-AU" dirty="0"/>
              <a:t>Simplified shared APIs, service discovery etc. across teams.</a:t>
            </a:r>
          </a:p>
          <a:p>
            <a:r>
              <a:rPr lang="en-AU" dirty="0"/>
              <a:t>Improved collaboration while maintaining tool choice</a:t>
            </a:r>
          </a:p>
          <a:p>
            <a:r>
              <a:rPr lang="en-AU" dirty="0"/>
              <a:t>Optimization of costs</a:t>
            </a:r>
          </a:p>
        </p:txBody>
      </p:sp>
      <p:sp>
        <p:nvSpPr>
          <p:cNvPr id="7" name="Text Placeholder 6">
            <a:extLst>
              <a:ext uri="{FF2B5EF4-FFF2-40B4-BE49-F238E27FC236}">
                <a16:creationId xmlns:a16="http://schemas.microsoft.com/office/drawing/2014/main" id="{E0E2084A-6646-E4AA-31DD-323CE753D84E}"/>
              </a:ext>
            </a:extLst>
          </p:cNvPr>
          <p:cNvSpPr>
            <a:spLocks noGrp="1"/>
          </p:cNvSpPr>
          <p:nvPr>
            <p:ph type="body" sz="quarter" idx="3"/>
          </p:nvPr>
        </p:nvSpPr>
        <p:spPr/>
        <p:txBody>
          <a:bodyPr/>
          <a:lstStyle/>
          <a:p>
            <a:r>
              <a:rPr lang="en-AU" sz="1600" dirty="0"/>
              <a:t>Culture shift to product mentality</a:t>
            </a:r>
          </a:p>
        </p:txBody>
      </p:sp>
      <p:sp>
        <p:nvSpPr>
          <p:cNvPr id="8" name="Content Placeholder 7">
            <a:extLst>
              <a:ext uri="{FF2B5EF4-FFF2-40B4-BE49-F238E27FC236}">
                <a16:creationId xmlns:a16="http://schemas.microsoft.com/office/drawing/2014/main" id="{7414A6EE-3F12-04D7-804F-5A8F11102DC2}"/>
              </a:ext>
            </a:extLst>
          </p:cNvPr>
          <p:cNvSpPr>
            <a:spLocks noGrp="1"/>
          </p:cNvSpPr>
          <p:nvPr>
            <p:ph sz="quarter" idx="4"/>
          </p:nvPr>
        </p:nvSpPr>
        <p:spPr/>
        <p:txBody>
          <a:bodyPr>
            <a:normAutofit/>
          </a:bodyPr>
          <a:lstStyle/>
          <a:p>
            <a:r>
              <a:rPr lang="en-AU" dirty="0"/>
              <a:t>Engineering Platform managed as a product.</a:t>
            </a:r>
          </a:p>
          <a:p>
            <a:r>
              <a:rPr lang="en-AU" dirty="0"/>
              <a:t>Developers are your primary customer.</a:t>
            </a:r>
          </a:p>
          <a:p>
            <a:r>
              <a:rPr lang="en-AU" dirty="0"/>
              <a:t>Automate as much as possible (Everything-as-Code).</a:t>
            </a:r>
          </a:p>
          <a:p>
            <a:r>
              <a:rPr lang="en-AU" dirty="0"/>
              <a:t>Security, architecture, and operations are also key!</a:t>
            </a:r>
          </a:p>
        </p:txBody>
      </p:sp>
    </p:spTree>
    <p:extLst>
      <p:ext uri="{BB962C8B-B14F-4D97-AF65-F5344CB8AC3E}">
        <p14:creationId xmlns:p14="http://schemas.microsoft.com/office/powerpoint/2010/main" val="1868206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20">
            <a:extLst>
              <a:ext uri="{FF2B5EF4-FFF2-40B4-BE49-F238E27FC236}">
                <a16:creationId xmlns:a16="http://schemas.microsoft.com/office/drawing/2014/main" id="{4CD810D0-1CA7-E5E7-5708-722641ABA91B}"/>
              </a:ext>
            </a:extLst>
          </p:cNvPr>
          <p:cNvGraphicFramePr/>
          <p:nvPr>
            <p:extLst>
              <p:ext uri="{D42A27DB-BD31-4B8C-83A1-F6EECF244321}">
                <p14:modId xmlns:p14="http://schemas.microsoft.com/office/powerpoint/2010/main" val="2819978478"/>
              </p:ext>
            </p:extLst>
          </p:nvPr>
        </p:nvGraphicFramePr>
        <p:xfrm>
          <a:off x="450000" y="1800000"/>
          <a:ext cx="3481200" cy="189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a:extLst>
              <a:ext uri="{FF2B5EF4-FFF2-40B4-BE49-F238E27FC236}">
                <a16:creationId xmlns:a16="http://schemas.microsoft.com/office/drawing/2014/main" id="{F8127E87-430A-2F33-7B6A-F522C91CD390}"/>
              </a:ext>
            </a:extLst>
          </p:cNvPr>
          <p:cNvSpPr>
            <a:spLocks noGrp="1"/>
          </p:cNvSpPr>
          <p:nvPr>
            <p:ph type="title"/>
          </p:nvPr>
        </p:nvSpPr>
        <p:spPr/>
        <p:txBody>
          <a:bodyPr/>
          <a:lstStyle/>
          <a:p>
            <a:r>
              <a:rPr lang="en-AU" dirty="0"/>
              <a:t>What makes an platform?</a:t>
            </a:r>
          </a:p>
        </p:txBody>
      </p:sp>
      <p:pic>
        <p:nvPicPr>
          <p:cNvPr id="3076" name="Picture 4">
            <a:extLst>
              <a:ext uri="{FF2B5EF4-FFF2-40B4-BE49-F238E27FC236}">
                <a16:creationId xmlns:a16="http://schemas.microsoft.com/office/drawing/2014/main" id="{B1B74CBD-BFD5-FBA8-16D9-3F672BEF32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1613" y="247200"/>
            <a:ext cx="4713598" cy="4238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876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antel Group (2023) – Presentation Base Template">
  <a:themeElements>
    <a:clrScheme name="Simple Light">
      <a:dk1>
        <a:srgbClr val="050505"/>
      </a:dk1>
      <a:lt1>
        <a:srgbClr val="FFFFFF"/>
      </a:lt1>
      <a:dk2>
        <a:srgbClr val="515A5D"/>
      </a:dk2>
      <a:lt2>
        <a:srgbClr val="DBDBDB"/>
      </a:lt2>
      <a:accent1>
        <a:srgbClr val="1E5E82"/>
      </a:accent1>
      <a:accent2>
        <a:srgbClr val="D86E89"/>
      </a:accent2>
      <a:accent3>
        <a:srgbClr val="81CCEA"/>
      </a:accent3>
      <a:accent4>
        <a:srgbClr val="FCF8F2"/>
      </a:accent4>
      <a:accent5>
        <a:srgbClr val="FFFFFF"/>
      </a:accent5>
      <a:accent6>
        <a:srgbClr val="FFFFFF"/>
      </a:accent6>
      <a:hlink>
        <a:srgbClr val="D86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TotalTime>
  <Words>7846</Words>
  <Application>Microsoft Office PowerPoint</Application>
  <PresentationFormat>On-screen Show (16:9)</PresentationFormat>
  <Paragraphs>645</Paragraphs>
  <Slides>42</Slides>
  <Notes>27</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42</vt:i4>
      </vt:variant>
    </vt:vector>
  </HeadingPairs>
  <TitlesOfParts>
    <vt:vector size="60" baseType="lpstr">
      <vt:lpstr>Segoe UI</vt:lpstr>
      <vt:lpstr>Archivo SemiBold</vt:lpstr>
      <vt:lpstr>Inter</vt:lpstr>
      <vt:lpstr>Wingdings</vt:lpstr>
      <vt:lpstr>Inter Medium</vt:lpstr>
      <vt:lpstr>Segoe Sans Display Semibold</vt:lpstr>
      <vt:lpstr>Archivo</vt:lpstr>
      <vt:lpstr>Segoe UI Semibold</vt:lpstr>
      <vt:lpstr>Consolas</vt:lpstr>
      <vt:lpstr>Inter ExtraBold</vt:lpstr>
      <vt:lpstr>Calibri</vt:lpstr>
      <vt:lpstr>Inter SemiBold</vt:lpstr>
      <vt:lpstr>Arial</vt:lpstr>
      <vt:lpstr>Archivo Medium</vt:lpstr>
      <vt:lpstr>Google Sans</vt:lpstr>
      <vt:lpstr>Titillium Web</vt:lpstr>
      <vt:lpstr>Mantel Group (2023) – Presentation Base Template</vt:lpstr>
      <vt:lpstr>MS Ignite 16:9 Template Dark</vt:lpstr>
      <vt:lpstr>Cloud-Native Platform Engineering on Azure</vt:lpstr>
      <vt:lpstr>Whoami?</vt:lpstr>
      <vt:lpstr>PowerPoint Presentation</vt:lpstr>
      <vt:lpstr>What’s the answer to this?</vt:lpstr>
      <vt:lpstr>What is Platform Engineering?</vt:lpstr>
      <vt:lpstr>PowerPoint Presentation</vt:lpstr>
      <vt:lpstr>PowerPoint Presentation</vt:lpstr>
      <vt:lpstr>But seriously….</vt:lpstr>
      <vt:lpstr>What makes an platform?</vt:lpstr>
      <vt:lpstr>The Principles that drive Platform Engineering</vt:lpstr>
      <vt:lpstr>Each “customer” is important</vt:lpstr>
      <vt:lpstr>Congrats! Developers have been promoted to customers!</vt:lpstr>
      <vt:lpstr>What are we trying to achieve here?</vt:lpstr>
      <vt:lpstr>What’s your desired path?</vt:lpstr>
      <vt:lpstr>What tools do we already use?</vt:lpstr>
      <vt:lpstr>Adopting a “product” mindset</vt:lpstr>
      <vt:lpstr>What does that even mean?</vt:lpstr>
      <vt:lpstr>How do we know if we’re doing this right?</vt:lpstr>
      <vt:lpstr>Empowering through self-service</vt:lpstr>
      <vt:lpstr>Everything-as-code pattern</vt:lpstr>
      <vt:lpstr>Start Right, Stay Right</vt:lpstr>
      <vt:lpstr>Public and Private Bicep Modules</vt:lpstr>
      <vt:lpstr>PowerPoint Presentation</vt:lpstr>
      <vt:lpstr>PowerPoint Presentation</vt:lpstr>
      <vt:lpstr>What are Azure Deployment Environments?</vt:lpstr>
      <vt:lpstr>PowerPoint Presentation</vt:lpstr>
      <vt:lpstr>Introduction to Microsoft Dev Box</vt:lpstr>
      <vt:lpstr>How does Dev Box work?</vt:lpstr>
      <vt:lpstr>Managing our platform assets</vt:lpstr>
      <vt:lpstr>Tracking your assets</vt:lpstr>
      <vt:lpstr>Developer Self-Service Platform Components</vt:lpstr>
      <vt:lpstr>Developer Platform Graph</vt:lpstr>
      <vt:lpstr>Developer Platform Orchestrator</vt:lpstr>
      <vt:lpstr>Examples</vt:lpstr>
      <vt:lpstr>Recap</vt:lpstr>
      <vt:lpstr>Coming back to the fundamental question</vt:lpstr>
      <vt:lpstr>If you take anything away from taking, just keep it simple</vt:lpstr>
      <vt:lpstr>Platform Engineering Capability Model – Matrix intro</vt:lpstr>
      <vt:lpstr>Platform Engineering Capability Model – Summary</vt:lpstr>
      <vt:lpstr>Platform Engineering Capability  Model Survey</vt:lpstr>
      <vt:lpstr>Thank you! Let’s keep in touch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Will Velida</dc:creator>
  <cp:lastModifiedBy>Will Velida</cp:lastModifiedBy>
  <cp:revision>24</cp:revision>
  <dcterms:modified xsi:type="dcterms:W3CDTF">2025-03-20T01:46:32Z</dcterms:modified>
</cp:coreProperties>
</file>